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6" r:id="rId3"/>
    <p:sldId id="317" r:id="rId4"/>
    <p:sldId id="318" r:id="rId5"/>
    <p:sldId id="319" r:id="rId6"/>
    <p:sldId id="320" r:id="rId7"/>
    <p:sldId id="321" r:id="rId8"/>
    <p:sldId id="322" r:id="rId9"/>
    <p:sldId id="323" r:id="rId10"/>
    <p:sldId id="303" r:id="rId11"/>
    <p:sldId id="304" r:id="rId12"/>
    <p:sldId id="305" r:id="rId13"/>
    <p:sldId id="306" r:id="rId14"/>
    <p:sldId id="307" r:id="rId15"/>
    <p:sldId id="261" r:id="rId16"/>
    <p:sldId id="262" r:id="rId17"/>
    <p:sldId id="263" r:id="rId18"/>
    <p:sldId id="264" r:id="rId19"/>
    <p:sldId id="265" r:id="rId20"/>
    <p:sldId id="308" r:id="rId21"/>
    <p:sldId id="309" r:id="rId22"/>
    <p:sldId id="310" r:id="rId23"/>
    <p:sldId id="311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43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2017-05-05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2017-05-05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2017-05-05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2017-05-05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2017-05-05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2017-05-05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2017-05-05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2017-05-05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2017-05-05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2017-05-05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2017-05-05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2017-05-05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2008-2012</a:t>
            </a:r>
            <a:r>
              <a:rPr lang="zh-CN" altLang="en-US" b="1" dirty="0" smtClean="0">
                <a:solidFill>
                  <a:srgbClr val="FF0000"/>
                </a:solidFill>
              </a:rPr>
              <a:t>散文高考真题演练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1684784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1</a:t>
            </a:r>
            <a:r>
              <a:rPr lang="zh-CN" altLang="en-US" b="1" dirty="0" smtClean="0">
                <a:solidFill>
                  <a:srgbClr val="C00000"/>
                </a:solidFill>
              </a:rPr>
              <a:t>、文章</a:t>
            </a:r>
            <a:r>
              <a:rPr lang="zh-CN" altLang="en-US" b="1" dirty="0">
                <a:solidFill>
                  <a:srgbClr val="C00000"/>
                </a:solidFill>
              </a:rPr>
              <a:t>细致地描写了煤油灯的外形和使用方法，这样写的目的是什么？</a:t>
            </a:r>
            <a:r>
              <a:rPr lang="en-US" altLang="zh-CN" b="1" dirty="0">
                <a:solidFill>
                  <a:srgbClr val="C00000"/>
                </a:solidFill>
              </a:rPr>
              <a:t>(6</a:t>
            </a:r>
            <a:r>
              <a:rPr lang="zh-CN" altLang="en-US" b="1" dirty="0">
                <a:solidFill>
                  <a:srgbClr val="C00000"/>
                </a:solidFill>
              </a:rPr>
              <a:t>分</a:t>
            </a:r>
            <a:r>
              <a:rPr lang="en-US" altLang="zh-CN" b="1" dirty="0">
                <a:solidFill>
                  <a:srgbClr val="C00000"/>
                </a:solidFill>
              </a:rPr>
              <a:t>)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0" y="3501008"/>
            <a:ext cx="784887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000099"/>
                </a:solidFill>
              </a:rPr>
              <a:t>①</a:t>
            </a:r>
            <a:r>
              <a:rPr lang="zh-CN" altLang="en-US" sz="3200" b="1" dirty="0">
                <a:solidFill>
                  <a:srgbClr val="000099"/>
                </a:solidFill>
              </a:rPr>
              <a:t>使童年生活图景更真实、更具体生动，给人以身临其境的</a:t>
            </a:r>
            <a:r>
              <a:rPr lang="zh-CN" altLang="en-US" sz="3200" b="1" dirty="0" smtClean="0">
                <a:solidFill>
                  <a:srgbClr val="000099"/>
                </a:solidFill>
              </a:rPr>
              <a:t>感受②</a:t>
            </a:r>
            <a:r>
              <a:rPr lang="zh-CN" altLang="en-US" sz="3200" b="1" dirty="0">
                <a:solidFill>
                  <a:srgbClr val="000099"/>
                </a:solidFill>
              </a:rPr>
              <a:t>寄托作者对童年时光生活的深切留恋和怀念</a:t>
            </a:r>
            <a:r>
              <a:rPr lang="zh-CN" altLang="en-US" sz="3200" b="1" dirty="0" smtClean="0">
                <a:solidFill>
                  <a:srgbClr val="000099"/>
                </a:solidFill>
              </a:rPr>
              <a:t>③表现对煤油灯的呵护</a:t>
            </a:r>
            <a:r>
              <a:rPr lang="zh-CN" altLang="en-US" sz="3200" b="1" dirty="0">
                <a:solidFill>
                  <a:srgbClr val="000099"/>
                </a:solidFill>
              </a:rPr>
              <a:t>、</a:t>
            </a:r>
            <a:r>
              <a:rPr lang="zh-CN" altLang="en-US" sz="3200" b="1" dirty="0" smtClean="0">
                <a:solidFill>
                  <a:srgbClr val="000099"/>
                </a:solidFill>
              </a:rPr>
              <a:t>喜爱之情，激发</a:t>
            </a:r>
            <a:r>
              <a:rPr lang="zh-CN" altLang="en-US" sz="3200" b="1" dirty="0">
                <a:solidFill>
                  <a:srgbClr val="000099"/>
                </a:solidFill>
              </a:rPr>
              <a:t>读者的阅读兴趣。</a:t>
            </a:r>
          </a:p>
        </p:txBody>
      </p:sp>
      <p:sp>
        <p:nvSpPr>
          <p:cNvPr id="5" name="矩形 4"/>
          <p:cNvSpPr/>
          <p:nvPr/>
        </p:nvSpPr>
        <p:spPr>
          <a:xfrm>
            <a:off x="2123728" y="404664"/>
            <a:ext cx="39549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 smtClean="0"/>
              <a:t>【2010】</a:t>
            </a:r>
            <a:r>
              <a:rPr lang="zh-CN" altLang="zh-CN" sz="3200" b="1" dirty="0" smtClean="0"/>
              <a:t>灯 火</a:t>
            </a:r>
            <a:r>
              <a:rPr lang="en-US" altLang="zh-CN" sz="3200" b="1" dirty="0" smtClean="0"/>
              <a:t>   </a:t>
            </a:r>
            <a:r>
              <a:rPr lang="zh-CN" altLang="zh-CN" sz="3200" b="1" dirty="0" smtClean="0"/>
              <a:t>萧 萧</a:t>
            </a:r>
            <a:endParaRPr lang="en-US" altLang="zh-CN" sz="3200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1241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idx="1"/>
          </p:nvPr>
        </p:nvSpPr>
        <p:spPr>
          <a:xfrm>
            <a:off x="251520" y="188640"/>
            <a:ext cx="8229600" cy="2520280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r>
              <a:rPr lang="zh-CN" altLang="en-US" b="1" dirty="0" smtClean="0">
                <a:solidFill>
                  <a:srgbClr val="FF0000"/>
                </a:solidFill>
              </a:rPr>
              <a:t>、解释</a:t>
            </a:r>
            <a:r>
              <a:rPr lang="zh-CN" altLang="en-US" b="1" dirty="0">
                <a:solidFill>
                  <a:srgbClr val="FF0000"/>
                </a:solidFill>
              </a:rPr>
              <a:t>下列两句话在文中的含意。</a:t>
            </a:r>
            <a:r>
              <a:rPr lang="en-US" altLang="zh-CN" b="1" dirty="0">
                <a:solidFill>
                  <a:srgbClr val="FF0000"/>
                </a:solidFill>
              </a:rPr>
              <a:t>(4</a:t>
            </a:r>
            <a:r>
              <a:rPr lang="zh-CN" altLang="en-US" b="1" dirty="0">
                <a:solidFill>
                  <a:srgbClr val="FF0000"/>
                </a:solidFill>
              </a:rPr>
              <a:t>分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CN" b="1" dirty="0"/>
              <a:t>(1)</a:t>
            </a:r>
            <a:r>
              <a:rPr lang="zh-CN" altLang="en-US" b="1" dirty="0"/>
              <a:t>那情景仿佛护着累世的家产。</a:t>
            </a:r>
          </a:p>
          <a:p>
            <a:r>
              <a:rPr lang="en-US" altLang="zh-CN" b="1" dirty="0"/>
              <a:t>(2)</a:t>
            </a:r>
            <a:r>
              <a:rPr lang="zh-CN" altLang="en-US" b="1" dirty="0"/>
              <a:t>喃喃自语的我在无边的夜里迷失在灯与灯之间。</a:t>
            </a:r>
          </a:p>
          <a:p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395536" y="2780928"/>
            <a:ext cx="849694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000099"/>
                </a:solidFill>
              </a:rPr>
              <a:t>【</a:t>
            </a:r>
            <a:r>
              <a:rPr lang="zh-CN" altLang="en-US" sz="3200" b="1" dirty="0">
                <a:solidFill>
                  <a:srgbClr val="000099"/>
                </a:solidFill>
              </a:rPr>
              <a:t>参考答案</a:t>
            </a:r>
            <a:r>
              <a:rPr lang="en-US" altLang="zh-CN" sz="3200" b="1" dirty="0">
                <a:solidFill>
                  <a:srgbClr val="000099"/>
                </a:solidFill>
              </a:rPr>
              <a:t>】</a:t>
            </a:r>
          </a:p>
          <a:p>
            <a:r>
              <a:rPr lang="zh-CN" altLang="en-US" sz="3200" b="1" dirty="0">
                <a:solidFill>
                  <a:srgbClr val="000099"/>
                </a:solidFill>
              </a:rPr>
              <a:t>（</a:t>
            </a:r>
            <a:r>
              <a:rPr lang="en-US" altLang="zh-CN" sz="3200" b="1" dirty="0">
                <a:solidFill>
                  <a:srgbClr val="000099"/>
                </a:solidFill>
              </a:rPr>
              <a:t>1</a:t>
            </a:r>
            <a:r>
              <a:rPr lang="zh-CN" altLang="en-US" sz="3200" b="1" dirty="0">
                <a:solidFill>
                  <a:srgbClr val="000099"/>
                </a:solidFill>
              </a:rPr>
              <a:t>）①即使是普通的煤油灯，在贫困年代里也是很宝贵的②灯下的温馨和苦读，是更值得珍惜的人生的宝贵财富</a:t>
            </a:r>
          </a:p>
          <a:p>
            <a:r>
              <a:rPr lang="zh-CN" altLang="en-US" sz="3200" b="1" dirty="0">
                <a:solidFill>
                  <a:srgbClr val="000099"/>
                </a:solidFill>
              </a:rPr>
              <a:t>（</a:t>
            </a:r>
            <a:r>
              <a:rPr lang="en-US" altLang="zh-CN" sz="3200" b="1" dirty="0">
                <a:solidFill>
                  <a:srgbClr val="000099"/>
                </a:solidFill>
              </a:rPr>
              <a:t>2</a:t>
            </a:r>
            <a:r>
              <a:rPr lang="zh-CN" altLang="en-US" sz="3200" b="1" dirty="0">
                <a:solidFill>
                  <a:srgbClr val="000099"/>
                </a:solidFill>
              </a:rPr>
              <a:t>）①曾经拥有的灯下的温馨已经逝去，“我”有一种不知身在何处的怅惘②社会进步的同时，也不可避免的失去了一些美好的东西</a:t>
            </a:r>
          </a:p>
        </p:txBody>
      </p:sp>
    </p:spTree>
    <p:extLst>
      <p:ext uri="{BB962C8B-B14F-4D97-AF65-F5344CB8AC3E}">
        <p14:creationId xmlns="" xmlns:p14="http://schemas.microsoft.com/office/powerpoint/2010/main" val="83476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88641"/>
            <a:ext cx="8496944" cy="1440160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3</a:t>
            </a:r>
            <a:r>
              <a:rPr lang="zh-CN" altLang="en-US" b="1" dirty="0" smtClean="0">
                <a:solidFill>
                  <a:srgbClr val="C00000"/>
                </a:solidFill>
              </a:rPr>
              <a:t>、文章</a:t>
            </a:r>
            <a:r>
              <a:rPr lang="zh-CN" altLang="en-US" b="1" dirty="0">
                <a:solidFill>
                  <a:srgbClr val="C00000"/>
                </a:solidFill>
              </a:rPr>
              <a:t>在人称的使用上有什么特点？这样写有什么作用？</a:t>
            </a:r>
            <a:r>
              <a:rPr lang="en-US" altLang="zh-CN" b="1" dirty="0">
                <a:solidFill>
                  <a:srgbClr val="C00000"/>
                </a:solidFill>
              </a:rPr>
              <a:t>(6</a:t>
            </a:r>
            <a:r>
              <a:rPr lang="zh-CN" altLang="en-US" b="1" dirty="0">
                <a:solidFill>
                  <a:srgbClr val="C00000"/>
                </a:solidFill>
              </a:rPr>
              <a:t>分</a:t>
            </a:r>
            <a:r>
              <a:rPr lang="en-US" altLang="zh-CN" b="1" dirty="0">
                <a:solidFill>
                  <a:srgbClr val="C00000"/>
                </a:solidFill>
              </a:rPr>
              <a:t>)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79599" y="1484784"/>
            <a:ext cx="858488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000099"/>
                </a:solidFill>
              </a:rPr>
              <a:t>【</a:t>
            </a:r>
            <a:r>
              <a:rPr lang="zh-CN" altLang="en-US" sz="3200" b="1" dirty="0">
                <a:solidFill>
                  <a:srgbClr val="000099"/>
                </a:solidFill>
              </a:rPr>
              <a:t>参考答案</a:t>
            </a:r>
            <a:r>
              <a:rPr lang="en-US" altLang="zh-CN" sz="3200" b="1" dirty="0" smtClean="0">
                <a:solidFill>
                  <a:srgbClr val="000099"/>
                </a:solidFill>
              </a:rPr>
              <a:t>】</a:t>
            </a:r>
            <a:r>
              <a:rPr lang="zh-CN" altLang="en-US" sz="3200" b="1" dirty="0" smtClean="0">
                <a:solidFill>
                  <a:srgbClr val="000099"/>
                </a:solidFill>
              </a:rPr>
              <a:t>（一）①</a:t>
            </a:r>
            <a:r>
              <a:rPr lang="zh-CN" altLang="en-US" sz="3200" b="1" dirty="0">
                <a:solidFill>
                  <a:srgbClr val="000099"/>
                </a:solidFill>
              </a:rPr>
              <a:t>文章以第一人称为全文的基本视角②偶尔插入第二人称，构成两种不同人称的</a:t>
            </a:r>
            <a:r>
              <a:rPr lang="zh-CN" altLang="en-US" sz="3200" b="1" dirty="0" smtClean="0">
                <a:solidFill>
                  <a:srgbClr val="000099"/>
                </a:solidFill>
              </a:rPr>
              <a:t>相互交叉。</a:t>
            </a:r>
            <a:endParaRPr lang="zh-CN" altLang="en-US" sz="3200" b="1" dirty="0">
              <a:solidFill>
                <a:srgbClr val="000099"/>
              </a:solidFill>
            </a:endParaRPr>
          </a:p>
          <a:p>
            <a:r>
              <a:rPr lang="zh-CN" altLang="en-US" sz="3200" b="1" dirty="0" smtClean="0">
                <a:solidFill>
                  <a:srgbClr val="000099"/>
                </a:solidFill>
              </a:rPr>
              <a:t>（二）①</a:t>
            </a:r>
            <a:r>
              <a:rPr lang="zh-CN" altLang="en-US" sz="3200" b="1" dirty="0">
                <a:solidFill>
                  <a:srgbClr val="000099"/>
                </a:solidFill>
              </a:rPr>
              <a:t>不同人称的出现丰富了文章的叙事手段，有助于作者思想感情的</a:t>
            </a:r>
            <a:r>
              <a:rPr lang="zh-CN" altLang="en-US" sz="3200" b="1" dirty="0" smtClean="0">
                <a:solidFill>
                  <a:srgbClr val="000099"/>
                </a:solidFill>
              </a:rPr>
              <a:t>表达。②用</a:t>
            </a:r>
            <a:r>
              <a:rPr lang="zh-CN" altLang="en-US" sz="3200" b="1" dirty="0">
                <a:solidFill>
                  <a:srgbClr val="000099"/>
                </a:solidFill>
              </a:rPr>
              <a:t>第一人称来写童年的生活</a:t>
            </a:r>
            <a:r>
              <a:rPr lang="zh-CN" altLang="en-US" sz="3200" b="1" dirty="0" smtClean="0">
                <a:solidFill>
                  <a:srgbClr val="000099"/>
                </a:solidFill>
              </a:rPr>
              <a:t>，营造</a:t>
            </a:r>
            <a:r>
              <a:rPr lang="zh-CN" altLang="en-US" sz="3200" b="1" dirty="0">
                <a:solidFill>
                  <a:srgbClr val="000099"/>
                </a:solidFill>
              </a:rPr>
              <a:t>了温馨的读书氛围，便于作者抒发</a:t>
            </a:r>
            <a:r>
              <a:rPr lang="zh-CN" altLang="en-US" sz="3200" b="1" dirty="0" smtClean="0">
                <a:solidFill>
                  <a:srgbClr val="000099"/>
                </a:solidFill>
              </a:rPr>
              <a:t>感情；偶尔</a:t>
            </a:r>
            <a:r>
              <a:rPr lang="zh-CN" altLang="en-US" sz="3200" b="1" dirty="0">
                <a:solidFill>
                  <a:srgbClr val="000099"/>
                </a:solidFill>
              </a:rPr>
              <a:t>插入第二</a:t>
            </a:r>
            <a:r>
              <a:rPr lang="zh-CN" altLang="en-US" sz="3200" b="1" dirty="0" smtClean="0">
                <a:solidFill>
                  <a:srgbClr val="000099"/>
                </a:solidFill>
              </a:rPr>
              <a:t>人称，</a:t>
            </a:r>
            <a:r>
              <a:rPr lang="zh-CN" altLang="en-US" sz="3200" b="1" dirty="0">
                <a:solidFill>
                  <a:srgbClr val="000099"/>
                </a:solidFill>
              </a:rPr>
              <a:t>拉近了作者和读者之间的</a:t>
            </a:r>
            <a:r>
              <a:rPr lang="zh-CN" altLang="en-US" sz="3200" b="1" dirty="0" smtClean="0">
                <a:solidFill>
                  <a:srgbClr val="000099"/>
                </a:solidFill>
              </a:rPr>
              <a:t>距离，营造</a:t>
            </a:r>
            <a:r>
              <a:rPr lang="zh-CN" altLang="en-US" sz="3200" b="1" dirty="0">
                <a:solidFill>
                  <a:srgbClr val="000099"/>
                </a:solidFill>
              </a:rPr>
              <a:t>了一种亲切的</a:t>
            </a:r>
            <a:r>
              <a:rPr lang="zh-CN" altLang="en-US" sz="3200" b="1" dirty="0" smtClean="0">
                <a:solidFill>
                  <a:srgbClr val="000099"/>
                </a:solidFill>
              </a:rPr>
              <a:t>气氛。</a:t>
            </a:r>
            <a:endParaRPr lang="zh-CN" altLang="en-US" sz="3200" b="1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32945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88641"/>
            <a:ext cx="8784976" cy="1800199"/>
          </a:xfrm>
        </p:spPr>
        <p:txBody>
          <a:bodyPr>
            <a:normAutofit fontScale="92500"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4</a:t>
            </a:r>
            <a:r>
              <a:rPr lang="zh-CN" altLang="en-US" b="1" dirty="0" smtClean="0">
                <a:solidFill>
                  <a:srgbClr val="C00000"/>
                </a:solidFill>
              </a:rPr>
              <a:t>、文章</a:t>
            </a:r>
            <a:r>
              <a:rPr lang="zh-CN" altLang="en-US" b="1" dirty="0">
                <a:solidFill>
                  <a:srgbClr val="C00000"/>
                </a:solidFill>
              </a:rPr>
              <a:t>最后一段说：“我说不出喜欢煤油灯的理由，但我知道灯火在我心中的意义。”综观全文，灯火在作者心中具有什么样的意义？</a:t>
            </a:r>
            <a:r>
              <a:rPr lang="en-US" altLang="zh-CN" b="1" dirty="0">
                <a:solidFill>
                  <a:srgbClr val="C00000"/>
                </a:solidFill>
              </a:rPr>
              <a:t>(6</a:t>
            </a:r>
            <a:r>
              <a:rPr lang="zh-CN" altLang="en-US" b="1" dirty="0">
                <a:solidFill>
                  <a:srgbClr val="C00000"/>
                </a:solidFill>
              </a:rPr>
              <a:t>分</a:t>
            </a:r>
            <a:r>
              <a:rPr lang="en-US" altLang="zh-CN" b="1" dirty="0">
                <a:solidFill>
                  <a:srgbClr val="C00000"/>
                </a:solidFill>
              </a:rPr>
              <a:t>)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3171" y="2276872"/>
            <a:ext cx="813690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000099"/>
                </a:solidFill>
              </a:rPr>
              <a:t>【</a:t>
            </a:r>
            <a:r>
              <a:rPr lang="zh-CN" altLang="en-US" sz="3200" b="1" dirty="0">
                <a:solidFill>
                  <a:srgbClr val="000099"/>
                </a:solidFill>
              </a:rPr>
              <a:t>参考答案</a:t>
            </a:r>
            <a:r>
              <a:rPr lang="en-US" altLang="zh-CN" sz="3200" b="1" dirty="0">
                <a:solidFill>
                  <a:srgbClr val="000099"/>
                </a:solidFill>
              </a:rPr>
              <a:t>】①</a:t>
            </a:r>
            <a:r>
              <a:rPr lang="zh-CN" altLang="en-US" sz="3200" b="1" dirty="0">
                <a:solidFill>
                  <a:srgbClr val="000099"/>
                </a:solidFill>
              </a:rPr>
              <a:t>灯火让作者不时想起与它共处的那段时光，它是作者人生中的永恒之火②灯火下的祖孙相牵，使作者贫穷的童年生活变得温馨而富有诗意③作者的成长离不开灯火下的夜读，这是作者</a:t>
            </a:r>
            <a:r>
              <a:rPr lang="zh-CN" altLang="en-US" sz="3200" b="1" dirty="0" smtClean="0">
                <a:solidFill>
                  <a:srgbClr val="000099"/>
                </a:solidFill>
              </a:rPr>
              <a:t>人生中的</a:t>
            </a:r>
            <a:r>
              <a:rPr lang="zh-CN" altLang="en-US" sz="3200" b="1" dirty="0">
                <a:solidFill>
                  <a:srgbClr val="000099"/>
                </a:solidFill>
              </a:rPr>
              <a:t>重要一步。</a:t>
            </a:r>
          </a:p>
        </p:txBody>
      </p:sp>
    </p:spTree>
    <p:extLst>
      <p:ext uri="{BB962C8B-B14F-4D97-AF65-F5344CB8AC3E}">
        <p14:creationId xmlns="" xmlns:p14="http://schemas.microsoft.com/office/powerpoint/2010/main" val="34751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363272" cy="4032448"/>
          </a:xfrm>
        </p:spPr>
        <p:txBody>
          <a:bodyPr/>
          <a:lstStyle/>
          <a:p>
            <a:r>
              <a:rPr lang="zh-CN" altLang="en-US" b="1" dirty="0">
                <a:solidFill>
                  <a:srgbClr val="000099"/>
                </a:solidFill>
              </a:rPr>
              <a:t>灯火在作者心中的意义有：①灯火让我想起童年的美好时光②灯火温暖了我的童年，让我的童年变得温馨；③灯火是永恒之光，照亮了我的成长之路，让贫穷的童年生活变得变得温馨；④灯火寄托了我对祖母的深深</a:t>
            </a:r>
            <a:r>
              <a:rPr lang="zh-CN" altLang="en-US" b="1" dirty="0" smtClean="0">
                <a:solidFill>
                  <a:srgbClr val="000099"/>
                </a:solidFill>
              </a:rPr>
              <a:t>怀念。</a:t>
            </a:r>
            <a:endParaRPr lang="zh-CN" altLang="en-US" b="1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3819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zh-CN" sz="3200" b="1" dirty="0">
                <a:solidFill>
                  <a:srgbClr val="FF0000"/>
                </a:solidFill>
              </a:rPr>
              <a:t>【</a:t>
            </a:r>
            <a:r>
              <a:rPr lang="en-US" altLang="zh-CN" sz="3200" b="1" dirty="0">
                <a:solidFill>
                  <a:srgbClr val="FF0000"/>
                </a:solidFill>
              </a:rPr>
              <a:t>2009</a:t>
            </a:r>
            <a:r>
              <a:rPr lang="zh-CN" altLang="zh-CN" sz="3200" b="1" dirty="0">
                <a:solidFill>
                  <a:srgbClr val="FF0000"/>
                </a:solidFill>
              </a:rPr>
              <a:t>全国卷</a:t>
            </a:r>
            <a:r>
              <a:rPr lang="en-US" altLang="zh-CN" sz="3200" b="1" dirty="0">
                <a:solidFill>
                  <a:srgbClr val="FF0000"/>
                </a:solidFill>
              </a:rPr>
              <a:t>2</a:t>
            </a:r>
            <a:r>
              <a:rPr lang="zh-CN" altLang="zh-CN" sz="3200" b="1" dirty="0">
                <a:solidFill>
                  <a:srgbClr val="FF0000"/>
                </a:solidFill>
              </a:rPr>
              <a:t>】</a:t>
            </a:r>
            <a:br>
              <a:rPr lang="zh-CN" altLang="zh-CN" sz="3200" b="1" dirty="0">
                <a:solidFill>
                  <a:srgbClr val="FF0000"/>
                </a:solidFill>
              </a:rPr>
            </a:br>
            <a:r>
              <a:rPr lang="zh-CN" altLang="zh-CN" sz="3200" b="1" dirty="0" smtClean="0">
                <a:solidFill>
                  <a:srgbClr val="FF0000"/>
                </a:solidFill>
              </a:rPr>
              <a:t>岳桦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340768"/>
            <a:ext cx="8676456" cy="1080120"/>
          </a:xfrm>
        </p:spPr>
        <p:txBody>
          <a:bodyPr>
            <a:normAutofit/>
          </a:bodyPr>
          <a:lstStyle/>
          <a:p>
            <a:r>
              <a:rPr lang="en-US" altLang="zh-CN" sz="2800" b="1" dirty="0"/>
              <a:t>14.</a:t>
            </a:r>
            <a:r>
              <a:rPr lang="zh-CN" altLang="zh-CN" sz="2800" b="1" dirty="0"/>
              <a:t>第二段中，作者在描写长白上之行时插入了一段事后的回忆，这样写有什么作用？（</a:t>
            </a:r>
            <a:r>
              <a:rPr lang="en-US" altLang="zh-CN" sz="2800" b="1" dirty="0"/>
              <a:t>4</a:t>
            </a:r>
            <a:r>
              <a:rPr lang="zh-CN" altLang="zh-CN" sz="2800" b="1" dirty="0"/>
              <a:t>分）</a:t>
            </a:r>
          </a:p>
          <a:p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400178" y="2492896"/>
            <a:ext cx="828092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200" b="1" dirty="0">
                <a:solidFill>
                  <a:srgbClr val="000099"/>
                </a:solidFill>
              </a:rPr>
              <a:t>答案：①补充解释旅行中的印象；②为下文描写岳桦进行铺垫。</a:t>
            </a:r>
          </a:p>
          <a:p>
            <a:r>
              <a:rPr lang="zh-CN" altLang="zh-CN" sz="3200" b="1" dirty="0">
                <a:solidFill>
                  <a:srgbClr val="000099"/>
                </a:solidFill>
              </a:rPr>
              <a:t>解析：考查行文思路结构，注意，把内容和结构上的作用结合回答，解题提示： 答“用意”可从三方面考虑：内容上，为表达某种意思；结构上，为铺垫照应、推动行文发展；艺术手法上，为更加强烈突出，富于表现力。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77" y="116632"/>
            <a:ext cx="8964488" cy="3096344"/>
          </a:xfrm>
        </p:spPr>
        <p:txBody>
          <a:bodyPr>
            <a:normAutofit lnSpcReduction="10000"/>
          </a:bodyPr>
          <a:lstStyle/>
          <a:p>
            <a:r>
              <a:rPr lang="en-US" altLang="zh-CN" sz="2800" b="1" dirty="0"/>
              <a:t>15.</a:t>
            </a:r>
            <a:r>
              <a:rPr lang="zh-CN" altLang="zh-CN" sz="2800" b="1" dirty="0"/>
              <a:t>解释下列两句话在文中的含意。（</a:t>
            </a:r>
            <a:r>
              <a:rPr lang="en-US" altLang="zh-CN" sz="2800" b="1" dirty="0"/>
              <a:t>6</a:t>
            </a:r>
            <a:r>
              <a:rPr lang="zh-CN" altLang="zh-CN" sz="2800" b="1" dirty="0"/>
              <a:t>分）</a:t>
            </a:r>
          </a:p>
          <a:p>
            <a:r>
              <a:rPr lang="zh-CN" altLang="zh-CN" sz="2800" b="1" dirty="0"/>
              <a:t>（</a:t>
            </a:r>
            <a:r>
              <a:rPr lang="en-US" altLang="zh-CN" sz="2800" b="1" dirty="0"/>
              <a:t>1</a:t>
            </a:r>
            <a:r>
              <a:rPr lang="zh-CN" altLang="zh-CN" sz="2800" b="1" dirty="0"/>
              <a:t>）我仿佛看到一种神秘的力量或意志，正加到这些树的躯干之上，使这些倔犟的生命在挣扎中发出了粗重的喘息和尖利的叫喊。</a:t>
            </a:r>
          </a:p>
          <a:p>
            <a:r>
              <a:rPr lang="zh-CN" altLang="zh-CN" sz="2800" b="1" dirty="0"/>
              <a:t>（</a:t>
            </a:r>
            <a:r>
              <a:rPr lang="en-US" altLang="zh-CN" sz="2800" b="1" dirty="0"/>
              <a:t>2</a:t>
            </a:r>
            <a:r>
              <a:rPr lang="zh-CN" altLang="zh-CN" sz="2800" b="1" dirty="0"/>
              <a:t>）命运伸出了它无形的脚，一部分桦便应声跌倒。一个跟头跌下去，就掉入了时间的陷阱，再爬起来，一切都不似从前。</a:t>
            </a:r>
          </a:p>
          <a:p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222761" y="3118949"/>
            <a:ext cx="889248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200" b="1" dirty="0">
                <a:solidFill>
                  <a:srgbClr val="000099"/>
                </a:solidFill>
              </a:rPr>
              <a:t>答案：①绝地中的桦为了生存而迸发出巨大的生命能量；②生存挣扎的代价是沉重的；③生命的痛苦与希望同在。（转化深奥含蓄句的意思，注意联系段落和全文中心）</a:t>
            </a:r>
          </a:p>
          <a:p>
            <a:r>
              <a:rPr lang="zh-CN" altLang="zh-CN" sz="3200" b="1" dirty="0">
                <a:solidFill>
                  <a:srgbClr val="000099"/>
                </a:solidFill>
              </a:rPr>
              <a:t>答案：①不幸的命运常常在毫无准备中降临；②桦的生命轨迹与生存环境因灾难而发生了根本改变；③它们将面临新的抉择。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692696"/>
            <a:ext cx="8229600" cy="5832648"/>
          </a:xfrm>
        </p:spPr>
        <p:txBody>
          <a:bodyPr>
            <a:normAutofit/>
          </a:bodyPr>
          <a:lstStyle/>
          <a:p>
            <a:r>
              <a:rPr lang="zh-CN" altLang="zh-CN" sz="3600" b="1" dirty="0"/>
              <a:t>解析：理解文中重要语句的含义和表现力，这类提问表面看是就词、句设问，但考查的大都是词句在文中的含义，答题时需要</a:t>
            </a:r>
            <a:r>
              <a:rPr lang="zh-CN" altLang="zh-CN" sz="3600" b="1" dirty="0">
                <a:solidFill>
                  <a:srgbClr val="C00000"/>
                </a:solidFill>
              </a:rPr>
              <a:t>结合上下文意</a:t>
            </a:r>
            <a:r>
              <a:rPr lang="zh-CN" altLang="zh-CN" sz="3600" b="1" dirty="0"/>
              <a:t>，整合作答。</a:t>
            </a:r>
          </a:p>
          <a:p>
            <a:r>
              <a:rPr lang="zh-CN" altLang="zh-CN" sz="3600" b="1" dirty="0" smtClean="0"/>
              <a:t>语句</a:t>
            </a:r>
            <a:r>
              <a:rPr lang="zh-CN" altLang="zh-CN" sz="3600" b="1" dirty="0"/>
              <a:t>的含义题：还原修辞句的本义；揭示警策句的哲理；转化深奥含蓄句的意思；揭示句子的双关意；</a:t>
            </a:r>
          </a:p>
          <a:p>
            <a:endParaRPr lang="zh-CN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3881" y="1484785"/>
            <a:ext cx="8784976" cy="2160240"/>
          </a:xfrm>
        </p:spPr>
        <p:txBody>
          <a:bodyPr>
            <a:normAutofit/>
          </a:bodyPr>
          <a:lstStyle/>
          <a:p>
            <a:r>
              <a:rPr lang="zh-CN" altLang="zh-CN" sz="2800" b="1" dirty="0" smtClean="0"/>
              <a:t>答案</a:t>
            </a:r>
            <a:r>
              <a:rPr lang="zh-CN" altLang="zh-CN" sz="2800" b="1" dirty="0"/>
              <a:t>：①它们的命运不同：白桦生长在山下，养尊处优，而岳桦生长在山上，身处绝境；②它们的形态不同：白桦挺拔明快，而岳桦身躯匍匐；③它们性格不同：白桦风流浪漫，而岳桦倔强壮烈。</a:t>
            </a:r>
          </a:p>
          <a:p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213881" y="188640"/>
            <a:ext cx="87849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800" b="1" dirty="0">
                <a:solidFill>
                  <a:srgbClr val="000099"/>
                </a:solidFill>
              </a:rPr>
              <a:t>16.</a:t>
            </a:r>
            <a:r>
              <a:rPr lang="zh-CN" altLang="zh-CN" sz="2800" b="1" dirty="0">
                <a:solidFill>
                  <a:srgbClr val="000099"/>
                </a:solidFill>
              </a:rPr>
              <a:t>作者坚信岳桦与白桦是迥然不同的，他的主要理由是什么？请根据文意作简要概括。（</a:t>
            </a:r>
            <a:r>
              <a:rPr lang="en-US" altLang="zh-CN" sz="2800" b="1" dirty="0">
                <a:solidFill>
                  <a:srgbClr val="000099"/>
                </a:solidFill>
              </a:rPr>
              <a:t>6</a:t>
            </a:r>
            <a:r>
              <a:rPr lang="zh-CN" altLang="zh-CN" sz="2800" b="1" dirty="0">
                <a:solidFill>
                  <a:srgbClr val="000099"/>
                </a:solidFill>
              </a:rPr>
              <a:t>分）</a:t>
            </a:r>
          </a:p>
        </p:txBody>
      </p:sp>
      <p:sp>
        <p:nvSpPr>
          <p:cNvPr id="5" name="矩形 4"/>
          <p:cNvSpPr/>
          <p:nvPr/>
        </p:nvSpPr>
        <p:spPr>
          <a:xfrm>
            <a:off x="395536" y="3645024"/>
            <a:ext cx="842493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rgbClr val="C00000"/>
                </a:solidFill>
              </a:rPr>
              <a:t>语言组织方法主要有</a:t>
            </a:r>
            <a:r>
              <a:rPr lang="en-US" altLang="zh-CN" sz="2800" b="1" dirty="0">
                <a:solidFill>
                  <a:srgbClr val="C00000"/>
                </a:solidFill>
              </a:rPr>
              <a:t>:</a:t>
            </a:r>
            <a:endParaRPr lang="zh-CN" altLang="zh-CN" sz="2800" b="1" dirty="0">
              <a:solidFill>
                <a:srgbClr val="C00000"/>
              </a:solidFill>
            </a:endParaRPr>
          </a:p>
          <a:p>
            <a:r>
              <a:rPr lang="en-US" altLang="zh-CN" sz="2800" b="1" dirty="0">
                <a:solidFill>
                  <a:srgbClr val="C00000"/>
                </a:solidFill>
              </a:rPr>
              <a:t>(1) </a:t>
            </a:r>
            <a:r>
              <a:rPr lang="zh-CN" altLang="zh-CN" sz="2800" b="1" dirty="0" smtClean="0">
                <a:solidFill>
                  <a:srgbClr val="C00000"/>
                </a:solidFill>
              </a:rPr>
              <a:t>采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词</a:t>
            </a:r>
            <a:r>
              <a:rPr lang="zh-CN" altLang="zh-CN" sz="2800" b="1" dirty="0" smtClean="0">
                <a:solidFill>
                  <a:srgbClr val="C00000"/>
                </a:solidFill>
              </a:rPr>
              <a:t>摘</a:t>
            </a:r>
            <a:r>
              <a:rPr lang="zh-CN" altLang="zh-CN" sz="2800" b="1" dirty="0">
                <a:solidFill>
                  <a:srgbClr val="C00000"/>
                </a:solidFill>
              </a:rPr>
              <a:t>句法</a:t>
            </a:r>
            <a:r>
              <a:rPr lang="en-US" altLang="zh-CN" sz="2800" b="1" dirty="0">
                <a:solidFill>
                  <a:srgbClr val="C00000"/>
                </a:solidFill>
              </a:rPr>
              <a:t>:  </a:t>
            </a:r>
            <a:r>
              <a:rPr lang="zh-CN" altLang="en-US" sz="2800" b="1" dirty="0">
                <a:solidFill>
                  <a:srgbClr val="C00000"/>
                </a:solidFill>
              </a:rPr>
              <a:t>摘取</a:t>
            </a:r>
            <a:r>
              <a:rPr lang="zh-CN" altLang="zh-CN" sz="2800" b="1" dirty="0" smtClean="0">
                <a:solidFill>
                  <a:srgbClr val="C00000"/>
                </a:solidFill>
              </a:rPr>
              <a:t>各</a:t>
            </a:r>
            <a:r>
              <a:rPr lang="zh-CN" altLang="zh-CN" sz="2800" b="1" dirty="0">
                <a:solidFill>
                  <a:srgbClr val="C00000"/>
                </a:solidFill>
              </a:rPr>
              <a:t>段</a:t>
            </a:r>
            <a:r>
              <a:rPr lang="zh-CN" altLang="zh-CN" sz="2800" b="1" dirty="0" smtClean="0">
                <a:solidFill>
                  <a:srgbClr val="C00000"/>
                </a:solidFill>
              </a:rPr>
              <a:t>的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关键词和</a:t>
            </a:r>
            <a:r>
              <a:rPr lang="zh-CN" altLang="zh-CN" sz="2800" b="1" dirty="0" smtClean="0">
                <a:solidFill>
                  <a:srgbClr val="C00000"/>
                </a:solidFill>
              </a:rPr>
              <a:t>中心句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，</a:t>
            </a:r>
            <a:r>
              <a:rPr lang="zh-CN" altLang="zh-CN" sz="2800" b="1" dirty="0" smtClean="0">
                <a:solidFill>
                  <a:srgbClr val="C00000"/>
                </a:solidFill>
              </a:rPr>
              <a:t>进行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整合</a:t>
            </a:r>
            <a:r>
              <a:rPr lang="zh-CN" altLang="zh-CN" sz="2800" b="1" dirty="0" smtClean="0">
                <a:solidFill>
                  <a:srgbClr val="C00000"/>
                </a:solidFill>
              </a:rPr>
              <a:t>；</a:t>
            </a:r>
            <a:endParaRPr lang="zh-CN" altLang="zh-CN" sz="2800" b="1" dirty="0">
              <a:solidFill>
                <a:srgbClr val="C00000"/>
              </a:solidFill>
            </a:endParaRPr>
          </a:p>
          <a:p>
            <a:r>
              <a:rPr lang="en-US" altLang="zh-CN" sz="2800" b="1" dirty="0">
                <a:solidFill>
                  <a:srgbClr val="C00000"/>
                </a:solidFill>
              </a:rPr>
              <a:t>(2) 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同义</a:t>
            </a:r>
            <a:r>
              <a:rPr lang="zh-CN" altLang="zh-CN" sz="2800" b="1" dirty="0" smtClean="0">
                <a:solidFill>
                  <a:srgbClr val="C00000"/>
                </a:solidFill>
              </a:rPr>
              <a:t>合并</a:t>
            </a:r>
            <a:r>
              <a:rPr lang="zh-CN" altLang="zh-CN" sz="2800" b="1" dirty="0">
                <a:solidFill>
                  <a:srgbClr val="C00000"/>
                </a:solidFill>
              </a:rPr>
              <a:t>法</a:t>
            </a:r>
            <a:r>
              <a:rPr lang="en-US" altLang="zh-CN" sz="2800" b="1" dirty="0">
                <a:solidFill>
                  <a:srgbClr val="C00000"/>
                </a:solidFill>
              </a:rPr>
              <a:t>:  </a:t>
            </a:r>
            <a:r>
              <a:rPr lang="zh-CN" altLang="zh-CN" sz="2800" b="1" dirty="0">
                <a:solidFill>
                  <a:srgbClr val="C00000"/>
                </a:solidFill>
              </a:rPr>
              <a:t>在各</a:t>
            </a:r>
            <a:r>
              <a:rPr lang="zh-CN" altLang="zh-CN" sz="2800" b="1" dirty="0" smtClean="0">
                <a:solidFill>
                  <a:srgbClr val="C00000"/>
                </a:solidFill>
              </a:rPr>
              <a:t>层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共同表达一个</a:t>
            </a:r>
            <a:r>
              <a:rPr lang="zh-CN" altLang="zh-CN" sz="2800" b="1" dirty="0">
                <a:solidFill>
                  <a:srgbClr val="C00000"/>
                </a:solidFill>
              </a:rPr>
              <a:t>意思</a:t>
            </a:r>
            <a:r>
              <a:rPr lang="zh-CN" altLang="zh-CN" sz="2800" b="1" dirty="0" smtClean="0">
                <a:solidFill>
                  <a:srgbClr val="C00000"/>
                </a:solidFill>
              </a:rPr>
              <a:t>时</a:t>
            </a:r>
            <a:r>
              <a:rPr lang="zh-CN" altLang="zh-CN" sz="2800" b="1" dirty="0">
                <a:solidFill>
                  <a:srgbClr val="C00000"/>
                </a:solidFill>
              </a:rPr>
              <a:t>，可将各层内容合并起来</a:t>
            </a:r>
            <a:r>
              <a:rPr lang="en-US" altLang="zh-CN" sz="2800" b="1" dirty="0">
                <a:solidFill>
                  <a:srgbClr val="C00000"/>
                </a:solidFill>
              </a:rPr>
              <a:t>;</a:t>
            </a:r>
            <a:endParaRPr lang="zh-CN" altLang="zh-CN" sz="2800" b="1" dirty="0">
              <a:solidFill>
                <a:srgbClr val="C00000"/>
              </a:solidFill>
            </a:endParaRPr>
          </a:p>
          <a:p>
            <a:r>
              <a:rPr lang="en-US" altLang="zh-CN" sz="2800" b="1" dirty="0">
                <a:solidFill>
                  <a:srgbClr val="C00000"/>
                </a:solidFill>
              </a:rPr>
              <a:t>(3) </a:t>
            </a:r>
            <a:r>
              <a:rPr lang="zh-CN" altLang="zh-CN" sz="2800" b="1" dirty="0" smtClean="0">
                <a:solidFill>
                  <a:srgbClr val="C00000"/>
                </a:solidFill>
              </a:rPr>
              <a:t>提炼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中心</a:t>
            </a:r>
            <a:r>
              <a:rPr lang="zh-CN" altLang="zh-CN" sz="2800" b="1" dirty="0" smtClean="0">
                <a:solidFill>
                  <a:srgbClr val="C00000"/>
                </a:solidFill>
              </a:rPr>
              <a:t>法</a:t>
            </a:r>
            <a:r>
              <a:rPr lang="en-US" altLang="zh-CN" sz="2800" b="1" dirty="0">
                <a:solidFill>
                  <a:srgbClr val="C00000"/>
                </a:solidFill>
              </a:rPr>
              <a:t>: </a:t>
            </a:r>
            <a:r>
              <a:rPr lang="zh-CN" altLang="zh-CN" sz="2800" b="1" dirty="0">
                <a:solidFill>
                  <a:srgbClr val="C00000"/>
                </a:solidFill>
              </a:rPr>
              <a:t>对于没有中心句的段落，要分析语句间的关系，把握其内容的重点</a:t>
            </a:r>
            <a:r>
              <a:rPr lang="en-US" altLang="zh-CN" sz="2800" b="1" dirty="0">
                <a:solidFill>
                  <a:srgbClr val="C00000"/>
                </a:solidFill>
              </a:rPr>
              <a:t>,</a:t>
            </a:r>
            <a:r>
              <a:rPr lang="zh-CN" altLang="zh-CN" sz="2800" b="1" dirty="0">
                <a:solidFill>
                  <a:srgbClr val="C00000"/>
                </a:solidFill>
              </a:rPr>
              <a:t>选择主要内容；</a:t>
            </a:r>
          </a:p>
        </p:txBody>
      </p:sp>
    </p:spTree>
    <p:extLst>
      <p:ext uri="{BB962C8B-B14F-4D97-AF65-F5344CB8AC3E}">
        <p14:creationId xmlns="" xmlns:p14="http://schemas.microsoft.com/office/powerpoint/2010/main" val="11774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60648"/>
            <a:ext cx="8229600" cy="1252736"/>
          </a:xfrm>
        </p:spPr>
        <p:txBody>
          <a:bodyPr>
            <a:normAutofit/>
          </a:bodyPr>
          <a:lstStyle/>
          <a:p>
            <a:r>
              <a:rPr lang="en-US" altLang="zh-CN" b="1" dirty="0"/>
              <a:t>17.</a:t>
            </a:r>
            <a:r>
              <a:rPr lang="zh-CN" altLang="zh-CN" b="1" dirty="0"/>
              <a:t>文章最后一段运用了哪些修辞方法来表现岳桦？这样写有什么好处？（</a:t>
            </a:r>
            <a:r>
              <a:rPr lang="en-US" altLang="zh-CN" b="1" dirty="0"/>
              <a:t>6</a:t>
            </a:r>
            <a:r>
              <a:rPr lang="zh-CN" altLang="zh-CN" b="1" dirty="0"/>
              <a:t>分）</a:t>
            </a:r>
          </a:p>
          <a:p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497834" y="1772816"/>
            <a:ext cx="828092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600" b="1" dirty="0"/>
              <a:t>答案：第一问：拟人、比喻</a:t>
            </a:r>
          </a:p>
          <a:p>
            <a:r>
              <a:rPr lang="zh-CN" altLang="zh-CN" sz="3600" b="1" dirty="0"/>
              <a:t>第二问：</a:t>
            </a:r>
          </a:p>
          <a:p>
            <a:r>
              <a:rPr lang="zh-CN" altLang="zh-CN" sz="3600" b="1" dirty="0"/>
              <a:t>①通过拟人的手法</a:t>
            </a:r>
            <a:r>
              <a:rPr lang="zh-CN" altLang="zh-CN" sz="3600" b="1" dirty="0" smtClean="0"/>
              <a:t>，</a:t>
            </a:r>
            <a:r>
              <a:rPr lang="zh-CN" altLang="en-US" sz="3600" b="1" dirty="0" smtClean="0"/>
              <a:t>赋予岳桦以人的精神与情感，</a:t>
            </a:r>
            <a:r>
              <a:rPr lang="zh-CN" altLang="zh-CN" sz="3600" b="1" dirty="0" smtClean="0"/>
              <a:t>可以</a:t>
            </a:r>
            <a:r>
              <a:rPr lang="zh-CN" altLang="zh-CN" sz="3600" b="1" dirty="0"/>
              <a:t>使岳桦由谷底到峰顶、由平凡到卓越的过程更加生动形象；②通过比喻的手法，可以使岳桦的内在气质得以揭示和提升</a:t>
            </a:r>
            <a:r>
              <a:rPr lang="zh-CN" altLang="zh-CN" sz="3600" b="1" dirty="0" smtClean="0"/>
              <a:t>。</a:t>
            </a:r>
            <a:endParaRPr lang="zh-CN" altLang="zh-CN" sz="3600" b="1" dirty="0"/>
          </a:p>
        </p:txBody>
      </p:sp>
    </p:spTree>
    <p:extLst>
      <p:ext uri="{BB962C8B-B14F-4D97-AF65-F5344CB8AC3E}">
        <p14:creationId xmlns="" xmlns:p14="http://schemas.microsoft.com/office/powerpoint/2010/main" val="362450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【2012】</a:t>
            </a:r>
            <a:r>
              <a:rPr lang="zh-CN" altLang="zh-CN" b="1" dirty="0" smtClean="0"/>
              <a:t>听</a:t>
            </a:r>
            <a:r>
              <a:rPr lang="zh-CN" altLang="zh-CN" b="1" dirty="0"/>
              <a:t>朗诵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b="1" dirty="0"/>
              <a:t>14.</a:t>
            </a:r>
            <a:r>
              <a:rPr lang="zh-CN" altLang="zh-CN" b="1" dirty="0"/>
              <a:t>作者听朗诵时，“心情变得很复杂，很不安定，眼里也没有泪水”。这是为什么？请简要分析。（</a:t>
            </a:r>
            <a:r>
              <a:rPr lang="en-US" altLang="zh-CN" b="1" dirty="0"/>
              <a:t>6</a:t>
            </a:r>
            <a:r>
              <a:rPr lang="zh-CN" altLang="zh-CN" b="1" dirty="0"/>
              <a:t>分）</a:t>
            </a:r>
          </a:p>
          <a:p>
            <a:r>
              <a:rPr lang="zh-CN" altLang="zh-CN" b="1" dirty="0"/>
              <a:t>答：</a:t>
            </a:r>
            <a:r>
              <a:rPr lang="en-US" altLang="zh-CN" b="1" dirty="0"/>
              <a:t>                                                                           </a:t>
            </a:r>
            <a:endParaRPr lang="zh-CN" altLang="zh-CN" b="1" dirty="0"/>
          </a:p>
          <a:p>
            <a:r>
              <a:rPr lang="zh-CN" altLang="zh-CN" b="1" dirty="0">
                <a:solidFill>
                  <a:srgbClr val="C00000"/>
                </a:solidFill>
              </a:rPr>
              <a:t>【答案】①作者青年时代对鲁迅的散文充满了喜爱之情：②时过境迁．如夸知音难觅，令人感慨；③作者经历了各种创伤，感情迟钝，对激情的失去深感无奈。</a:t>
            </a:r>
          </a:p>
          <a:p>
            <a:r>
              <a:rPr lang="zh-CN" altLang="zh-CN" b="1" dirty="0"/>
              <a:t>【解析】本题考查考生理解文章理解能力。答题时要注意分点答，</a:t>
            </a:r>
            <a:r>
              <a:rPr lang="en-US" altLang="zh-CN" b="1" dirty="0"/>
              <a:t>6</a:t>
            </a:r>
            <a:r>
              <a:rPr lang="zh-CN" altLang="zh-CN" b="1" dirty="0"/>
              <a:t>分，就要考虑三点。每答出一点给</a:t>
            </a:r>
            <a:r>
              <a:rPr lang="en-US" altLang="zh-CN" b="1" dirty="0"/>
              <a:t>2</a:t>
            </a:r>
            <a:r>
              <a:rPr lang="zh-CN" altLang="zh-CN" b="1" dirty="0"/>
              <a:t>分。 意思答对即可。</a:t>
            </a:r>
          </a:p>
          <a:p>
            <a:endParaRPr lang="zh-CN" altLang="en-US" b="1" dirty="0"/>
          </a:p>
        </p:txBody>
      </p:sp>
    </p:spTree>
    <p:extLst>
      <p:ext uri="{BB962C8B-B14F-4D97-AF65-F5344CB8AC3E}">
        <p14:creationId xmlns="" xmlns:p14="http://schemas.microsoft.com/office/powerpoint/2010/main" val="31677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260648"/>
            <a:ext cx="8229600" cy="1530171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[08</a:t>
            </a:r>
            <a:r>
              <a:rPr lang="zh-CN" altLang="zh-CN" b="1" dirty="0" smtClean="0">
                <a:solidFill>
                  <a:srgbClr val="FF0000"/>
                </a:solidFill>
              </a:rPr>
              <a:t>全国卷</a:t>
            </a:r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r>
              <a:rPr lang="zh-CN" altLang="zh-CN" b="1" dirty="0" smtClean="0">
                <a:solidFill>
                  <a:srgbClr val="FF0000"/>
                </a:solidFill>
              </a:rPr>
              <a:t>］</a:t>
            </a:r>
            <a:r>
              <a:rPr lang="en-US" altLang="zh-CN" b="1" dirty="0" smtClean="0">
                <a:solidFill>
                  <a:srgbClr val="FF0000"/>
                </a:solidFill>
              </a:rPr>
              <a:t>《</a:t>
            </a:r>
            <a:r>
              <a:rPr lang="zh-CN" altLang="zh-CN" b="1" dirty="0" smtClean="0">
                <a:solidFill>
                  <a:srgbClr val="FF0000"/>
                </a:solidFill>
              </a:rPr>
              <a:t>阳关古道苍凉美</a:t>
            </a:r>
            <a:r>
              <a:rPr lang="en-US" altLang="zh-CN" b="1" dirty="0" smtClean="0">
                <a:solidFill>
                  <a:srgbClr val="FF0000"/>
                </a:solidFill>
              </a:rPr>
              <a:t> 》</a:t>
            </a:r>
            <a:endParaRPr lang="zh-CN" altLang="zh-CN" b="1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07504" y="836712"/>
            <a:ext cx="903649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/>
              <a:t>14.</a:t>
            </a:r>
            <a:r>
              <a:rPr lang="zh-CN" altLang="zh-CN" sz="3200" b="1" dirty="0"/>
              <a:t>根据文意，说说古阳关为什么闻名遐迩。</a:t>
            </a:r>
            <a:r>
              <a:rPr lang="en-US" altLang="zh-CN" sz="3200" b="1" dirty="0"/>
              <a:t>(4</a:t>
            </a:r>
            <a:r>
              <a:rPr lang="zh-CN" altLang="zh-CN" sz="3200" b="1" dirty="0"/>
              <a:t>分</a:t>
            </a:r>
            <a:r>
              <a:rPr lang="en-US" altLang="zh-CN" sz="3200" b="1" dirty="0"/>
              <a:t>)</a:t>
            </a:r>
            <a:endParaRPr lang="zh-CN" altLang="zh-CN" sz="3200" dirty="0"/>
          </a:p>
          <a:p>
            <a:r>
              <a:rPr lang="en-US" altLang="zh-CN" sz="3200" b="1" dirty="0" smtClean="0"/>
              <a:t> </a:t>
            </a:r>
            <a:endParaRPr lang="zh-CN" altLang="zh-CN" sz="3200" dirty="0"/>
          </a:p>
        </p:txBody>
      </p:sp>
      <p:sp>
        <p:nvSpPr>
          <p:cNvPr id="4" name="矩形 3"/>
          <p:cNvSpPr/>
          <p:nvPr/>
        </p:nvSpPr>
        <p:spPr>
          <a:xfrm>
            <a:off x="251520" y="1443841"/>
            <a:ext cx="864096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rgbClr val="000099"/>
                </a:solidFill>
              </a:rPr>
              <a:t>【答案】①是通往西域边防的关隘；②是古丝绸之路的必经关口；③王维《渭城曲》诗中对古阳关的咏叹；④有关“阳关道”的民谚广为流传。</a:t>
            </a:r>
            <a:endParaRPr lang="en-US" altLang="zh-CN" sz="2800" b="1" dirty="0">
              <a:solidFill>
                <a:srgbClr val="000099"/>
              </a:solidFill>
            </a:endParaRPr>
          </a:p>
          <a:p>
            <a:r>
              <a:rPr lang="zh-CN" altLang="zh-CN" sz="2800" b="1" dirty="0">
                <a:solidFill>
                  <a:srgbClr val="000099"/>
                </a:solidFill>
              </a:rPr>
              <a:t>【解析】本题重点考查考生筛选信息的</a:t>
            </a:r>
            <a:r>
              <a:rPr lang="zh-CN" altLang="zh-CN" sz="2800" b="1" dirty="0" smtClean="0">
                <a:solidFill>
                  <a:srgbClr val="000099"/>
                </a:solidFill>
              </a:rPr>
              <a:t>能力。</a:t>
            </a:r>
            <a:r>
              <a:rPr lang="en-US" altLang="zh-CN" sz="2800" b="1" dirty="0" smtClean="0">
                <a:solidFill>
                  <a:srgbClr val="000099"/>
                </a:solidFill>
              </a:rPr>
              <a:t>    </a:t>
            </a:r>
            <a:r>
              <a:rPr lang="zh-CN" altLang="zh-CN" sz="2800" b="1" dirty="0">
                <a:solidFill>
                  <a:srgbClr val="000099"/>
                </a:solidFill>
              </a:rPr>
              <a:t>本题的难度不大，答案区间在第二段。文中有一个关键句，“阳关这样的边塞之地之所以闻名遐迩，并不起始于王维的那首《渭城曲》，而是因为它自汉魏以来就是通往西域诸国最西边防上的重要关隘，是古丝绸之路南道的必经关口。后来，‘阳关道’成为光明大道的代名词”，可以作为答案的蓝本。第④点需要结合“‘阳关道’成为光明大道的代名词”进行概括。</a:t>
            </a:r>
            <a:endParaRPr lang="zh-CN" altLang="zh-CN" sz="2800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626469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b="1" dirty="0"/>
              <a:t>15.</a:t>
            </a:r>
            <a:r>
              <a:rPr lang="zh-CN" altLang="zh-CN" b="1" dirty="0"/>
              <a:t>根据上下文，解释文中画线句子的含意。</a:t>
            </a:r>
            <a:r>
              <a:rPr lang="en-US" altLang="zh-CN" b="1" dirty="0"/>
              <a:t>(6</a:t>
            </a:r>
            <a:r>
              <a:rPr lang="zh-CN" altLang="zh-CN" b="1" dirty="0"/>
              <a:t>分</a:t>
            </a:r>
            <a:r>
              <a:rPr lang="en-US" altLang="zh-CN" b="1" dirty="0"/>
              <a:t>)</a:t>
            </a:r>
            <a:endParaRPr lang="zh-CN" altLang="zh-CN" dirty="0"/>
          </a:p>
          <a:p>
            <a:r>
              <a:rPr lang="en-US" altLang="zh-CN" b="1" dirty="0"/>
              <a:t>(1)</a:t>
            </a:r>
            <a:r>
              <a:rPr lang="zh-CN" altLang="zh-CN" b="1" dirty="0"/>
              <a:t>就好像突然闯进了绿色的海洋。</a:t>
            </a:r>
            <a:endParaRPr lang="zh-CN" altLang="zh-CN" dirty="0"/>
          </a:p>
          <a:p>
            <a:r>
              <a:rPr lang="zh-CN" altLang="zh-CN" b="1" dirty="0"/>
              <a:t>【答案】</a:t>
            </a:r>
            <a:r>
              <a:rPr lang="zh-CN" altLang="zh-CN" b="1" dirty="0">
                <a:solidFill>
                  <a:srgbClr val="000099"/>
                </a:solidFill>
              </a:rPr>
              <a:t>（</a:t>
            </a:r>
            <a:r>
              <a:rPr lang="en-US" altLang="zh-CN" b="1" dirty="0" smtClean="0">
                <a:solidFill>
                  <a:srgbClr val="000099"/>
                </a:solidFill>
              </a:rPr>
              <a:t>1</a:t>
            </a:r>
            <a:r>
              <a:rPr lang="zh-CN" altLang="en-US" b="1" dirty="0" smtClean="0">
                <a:solidFill>
                  <a:srgbClr val="000099"/>
                </a:solidFill>
              </a:rPr>
              <a:t>）</a:t>
            </a:r>
            <a:r>
              <a:rPr lang="zh-CN" altLang="zh-CN" b="1" dirty="0" smtClean="0">
                <a:solidFill>
                  <a:srgbClr val="000099"/>
                </a:solidFill>
              </a:rPr>
              <a:t>宽广</a:t>
            </a:r>
            <a:r>
              <a:rPr lang="zh-CN" altLang="zh-CN" b="1" dirty="0">
                <a:solidFill>
                  <a:srgbClr val="000099"/>
                </a:solidFill>
              </a:rPr>
              <a:t>的绿色林带与沙漠戈壁的反差巨大，使我突然产生了惊喜之感</a:t>
            </a:r>
            <a:r>
              <a:rPr lang="zh-CN" altLang="zh-CN" b="1" dirty="0" smtClean="0">
                <a:solidFill>
                  <a:srgbClr val="000099"/>
                </a:solidFill>
              </a:rPr>
              <a:t>。</a:t>
            </a:r>
            <a:endParaRPr lang="en-US" altLang="zh-CN" b="1" dirty="0" smtClean="0">
              <a:solidFill>
                <a:srgbClr val="000099"/>
              </a:solidFill>
            </a:endParaRPr>
          </a:p>
          <a:p>
            <a:r>
              <a:rPr lang="en-US" altLang="zh-CN" b="1" dirty="0" smtClean="0"/>
              <a:t>(</a:t>
            </a:r>
            <a:r>
              <a:rPr lang="en-US" altLang="zh-CN" b="1" dirty="0"/>
              <a:t>2)</a:t>
            </a:r>
            <a:r>
              <a:rPr lang="zh-CN" altLang="zh-CN" b="1" dirty="0"/>
              <a:t>好像这凄冷的阳关古城也有几分暖意了。</a:t>
            </a:r>
            <a:endParaRPr lang="zh-CN" altLang="zh-CN" dirty="0"/>
          </a:p>
          <a:p>
            <a:r>
              <a:rPr lang="zh-CN" altLang="zh-CN" b="1" dirty="0"/>
              <a:t>【答案】</a:t>
            </a:r>
            <a:r>
              <a:rPr lang="zh-CN" altLang="zh-CN" b="1" dirty="0">
                <a:solidFill>
                  <a:srgbClr val="000099"/>
                </a:solidFill>
              </a:rPr>
              <a:t>（</a:t>
            </a:r>
            <a:r>
              <a:rPr lang="en-US" altLang="zh-CN" b="1" dirty="0">
                <a:solidFill>
                  <a:srgbClr val="000099"/>
                </a:solidFill>
              </a:rPr>
              <a:t>2</a:t>
            </a:r>
            <a:r>
              <a:rPr lang="zh-CN" altLang="zh-CN" b="1" dirty="0">
                <a:solidFill>
                  <a:srgbClr val="000099"/>
                </a:solidFill>
              </a:rPr>
              <a:t>）城砖磨制的阳关砚，蕴含着历史文化气息，使我对阳关古城的感觉也变得温暖了一些</a:t>
            </a:r>
            <a:r>
              <a:rPr lang="zh-CN" altLang="zh-CN" b="1" dirty="0" smtClean="0">
                <a:solidFill>
                  <a:srgbClr val="000099"/>
                </a:solidFill>
              </a:rPr>
              <a:t>。</a:t>
            </a:r>
            <a:endParaRPr lang="en-US" altLang="zh-CN" b="1" dirty="0" smtClean="0">
              <a:solidFill>
                <a:srgbClr val="000099"/>
              </a:solidFill>
            </a:endParaRPr>
          </a:p>
          <a:p>
            <a:r>
              <a:rPr lang="zh-CN" altLang="zh-CN" b="1" dirty="0"/>
              <a:t> </a:t>
            </a:r>
            <a:r>
              <a:rPr lang="en-US" altLang="zh-CN" b="1" dirty="0"/>
              <a:t>(3)</a:t>
            </a:r>
            <a:r>
              <a:rPr lang="zh-CN" altLang="zh-CN" b="1" dirty="0"/>
              <a:t>这些走过生死之劫的将军和士兵，便成了哲学家与诗人。</a:t>
            </a:r>
            <a:endParaRPr lang="zh-CN" altLang="zh-CN" dirty="0"/>
          </a:p>
          <a:p>
            <a:r>
              <a:rPr lang="zh-CN" altLang="zh-CN" b="1" dirty="0"/>
              <a:t>【答案】（</a:t>
            </a:r>
            <a:r>
              <a:rPr lang="en-US" altLang="zh-CN" b="1" dirty="0"/>
              <a:t>3</a:t>
            </a:r>
            <a:r>
              <a:rPr lang="zh-CN" altLang="zh-CN" b="1" dirty="0"/>
              <a:t>）</a:t>
            </a:r>
            <a:r>
              <a:rPr lang="zh-CN" altLang="zh-CN" b="1" dirty="0">
                <a:solidFill>
                  <a:srgbClr val="000099"/>
                </a:solidFill>
              </a:rPr>
              <a:t>出生入死的人生经历，使戍守边关的将军和士兵对生活有着深刻而丰富的感触，给后人留下了哲思和诗情。</a:t>
            </a:r>
            <a:endParaRPr lang="zh-CN" altLang="zh-CN" dirty="0">
              <a:solidFill>
                <a:srgbClr val="000099"/>
              </a:solidFill>
            </a:endParaRPr>
          </a:p>
          <a:p>
            <a:endParaRPr lang="zh-CN" altLang="zh-CN" dirty="0">
              <a:solidFill>
                <a:srgbClr val="000099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12976"/>
          </a:xfrm>
        </p:spPr>
        <p:txBody>
          <a:bodyPr/>
          <a:lstStyle/>
          <a:p>
            <a:r>
              <a:rPr lang="zh-CN" altLang="zh-CN" b="1" dirty="0" smtClean="0">
                <a:solidFill>
                  <a:srgbClr val="000099"/>
                </a:solidFill>
              </a:rPr>
              <a:t>【答案】</a:t>
            </a:r>
            <a:r>
              <a:rPr lang="zh-CN" altLang="zh-CN" b="1" dirty="0">
                <a:solidFill>
                  <a:srgbClr val="000099"/>
                </a:solidFill>
              </a:rPr>
              <a:t>①古代的军事重镇和交通要道，如今已是平沙千里，广袤雄浑；②昔日“林草丰美”的阳关古城，如今已是红沙渺渺，苍凉悲壮；③古人对生死离别的感慨，道尽人间沧桑，凄凉悲惋。</a:t>
            </a:r>
            <a:endParaRPr lang="zh-CN" altLang="zh-CN" dirty="0">
              <a:solidFill>
                <a:srgbClr val="000099"/>
              </a:solidFill>
            </a:endParaRPr>
          </a:p>
          <a:p>
            <a:r>
              <a:rPr lang="en-US" altLang="zh-CN" b="1" dirty="0">
                <a:solidFill>
                  <a:srgbClr val="000099"/>
                </a:solidFill>
              </a:rPr>
              <a:t> </a:t>
            </a:r>
            <a:endParaRPr lang="zh-CN" altLang="zh-CN" dirty="0">
              <a:solidFill>
                <a:srgbClr val="000099"/>
              </a:solidFill>
            </a:endParaRPr>
          </a:p>
          <a:p>
            <a:endParaRPr lang="zh-CN" altLang="en-US" dirty="0">
              <a:solidFill>
                <a:srgbClr val="000099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0" y="260648"/>
            <a:ext cx="741682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3200" b="1" dirty="0">
                <a:solidFill>
                  <a:prstClr val="black"/>
                </a:solidFill>
              </a:rPr>
              <a:t>16.</a:t>
            </a:r>
            <a:r>
              <a:rPr lang="zh-CN" altLang="zh-CN" sz="3200" b="1" dirty="0">
                <a:solidFill>
                  <a:prstClr val="black"/>
                </a:solidFill>
              </a:rPr>
              <a:t>结合文中对阳关古道的描述，谈谈你对“苍凉美”的理解。</a:t>
            </a:r>
            <a:r>
              <a:rPr lang="en-US" altLang="zh-CN" sz="3200" b="1" dirty="0">
                <a:solidFill>
                  <a:prstClr val="black"/>
                </a:solidFill>
              </a:rPr>
              <a:t>(6</a:t>
            </a:r>
            <a:r>
              <a:rPr lang="zh-CN" altLang="zh-CN" sz="3200" b="1" dirty="0">
                <a:solidFill>
                  <a:prstClr val="black"/>
                </a:solidFill>
              </a:rPr>
              <a:t>分</a:t>
            </a:r>
            <a:r>
              <a:rPr lang="en-US" altLang="zh-CN" sz="3200" b="1" dirty="0">
                <a:solidFill>
                  <a:prstClr val="black"/>
                </a:solidFill>
              </a:rPr>
              <a:t>)</a:t>
            </a:r>
            <a:endParaRPr lang="zh-CN" altLang="zh-CN" sz="3200" dirty="0">
              <a:solidFill>
                <a:prstClr val="black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5536" y="4653136"/>
            <a:ext cx="816467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200" b="1" dirty="0"/>
              <a:t>【解析】本题重点考查考生归纳内容要点，概括中心意思的</a:t>
            </a:r>
            <a:r>
              <a:rPr lang="zh-CN" altLang="zh-CN" sz="3200" b="1" dirty="0" smtClean="0"/>
              <a:t>能力。</a:t>
            </a:r>
            <a:endParaRPr lang="zh-CN" altLang="zh-CN" sz="3200" dirty="0"/>
          </a:p>
          <a:p>
            <a:r>
              <a:rPr lang="en-US" altLang="zh-CN" sz="3200" b="1" dirty="0"/>
              <a:t>    </a:t>
            </a:r>
            <a:r>
              <a:rPr lang="zh-CN" altLang="zh-CN" sz="3200" b="1" dirty="0"/>
              <a:t>本题的答案区间分别是第三、四、五段。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404665"/>
            <a:ext cx="8229600" cy="1656183"/>
          </a:xfrm>
        </p:spPr>
        <p:txBody>
          <a:bodyPr/>
          <a:lstStyle/>
          <a:p>
            <a:r>
              <a:rPr lang="en-US" altLang="zh-CN" b="1" dirty="0"/>
              <a:t>17.</a:t>
            </a:r>
            <a:r>
              <a:rPr lang="zh-CN" altLang="zh-CN" b="1" dirty="0"/>
              <a:t>文章末尾引用郭小川的诗句，表现了作者什么样的情感？这样写有什么作用？</a:t>
            </a:r>
            <a:r>
              <a:rPr lang="en-US" altLang="zh-CN" b="1" dirty="0"/>
              <a:t>(6</a:t>
            </a:r>
            <a:r>
              <a:rPr lang="zh-CN" altLang="zh-CN" b="1" dirty="0"/>
              <a:t>分</a:t>
            </a:r>
            <a:r>
              <a:rPr lang="en-US" altLang="zh-CN" b="1" dirty="0"/>
              <a:t>)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07030" y="1556792"/>
            <a:ext cx="799288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200" b="1" dirty="0">
                <a:solidFill>
                  <a:srgbClr val="000099"/>
                </a:solidFill>
              </a:rPr>
              <a:t>【答案】表现了作者的豪情壮志和对今天美丽富饶的阳关的赞美。</a:t>
            </a:r>
            <a:endParaRPr lang="zh-CN" altLang="zh-CN" sz="3200" dirty="0">
              <a:solidFill>
                <a:srgbClr val="000099"/>
              </a:solidFill>
            </a:endParaRPr>
          </a:p>
          <a:p>
            <a:r>
              <a:rPr lang="zh-CN" altLang="zh-CN" sz="3200" b="1" dirty="0">
                <a:solidFill>
                  <a:srgbClr val="000099"/>
                </a:solidFill>
              </a:rPr>
              <a:t>回应了文章开头的提问，使文章前后照应，并强化了作者的观点。</a:t>
            </a:r>
            <a:endParaRPr lang="zh-CN" altLang="zh-CN" sz="3200" dirty="0">
              <a:solidFill>
                <a:srgbClr val="000099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3762911"/>
            <a:ext cx="856895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200" b="1" dirty="0"/>
              <a:t>【解析】本题重点考查考生分析文章结构，把握文章思路和分析概括作者在文中的观点态度的</a:t>
            </a:r>
            <a:r>
              <a:rPr lang="zh-CN" altLang="zh-CN" sz="3200" b="1" dirty="0" smtClean="0"/>
              <a:t>能力。</a:t>
            </a:r>
            <a:endParaRPr lang="zh-CN" altLang="zh-CN" sz="3200" dirty="0"/>
          </a:p>
          <a:p>
            <a:r>
              <a:rPr lang="zh-CN" altLang="zh-CN" sz="3200" b="1" dirty="0" smtClean="0"/>
              <a:t>结尾</a:t>
            </a:r>
            <a:r>
              <a:rPr lang="zh-CN" altLang="zh-CN" sz="3200" b="1" dirty="0"/>
              <a:t>段落的作用一般有两个：①照应标题或开头，②升华主题或强化观点。答题时对这两点加以简单阐释即可。</a:t>
            </a:r>
            <a:endParaRPr lang="zh-CN" altLang="zh-CN" sz="3200" dirty="0"/>
          </a:p>
          <a:p>
            <a:r>
              <a:rPr lang="en-US" altLang="zh-CN" sz="3200" dirty="0"/>
              <a:t> </a:t>
            </a:r>
            <a:endParaRPr lang="zh-CN" altLang="zh-CN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260648"/>
            <a:ext cx="8856984" cy="6480720"/>
          </a:xfrm>
        </p:spPr>
        <p:txBody>
          <a:bodyPr>
            <a:noAutofit/>
          </a:bodyPr>
          <a:lstStyle/>
          <a:p>
            <a:r>
              <a:rPr lang="en-US" altLang="zh-CN" sz="2800" b="1" dirty="0"/>
              <a:t>15.</a:t>
            </a:r>
            <a:r>
              <a:rPr lang="zh-CN" altLang="zh-CN" sz="2800" b="1" dirty="0"/>
              <a:t>解释下列两句话在文中的含意。（</a:t>
            </a:r>
            <a:r>
              <a:rPr lang="en-US" altLang="zh-CN" sz="2800" b="1" dirty="0"/>
              <a:t>4</a:t>
            </a:r>
            <a:r>
              <a:rPr lang="zh-CN" altLang="zh-CN" sz="2800" b="1" dirty="0"/>
              <a:t>分）</a:t>
            </a:r>
            <a:endParaRPr lang="zh-CN" altLang="zh-CN" sz="2800" dirty="0"/>
          </a:p>
          <a:p>
            <a:r>
              <a:rPr lang="zh-CN" altLang="zh-CN" sz="2800" b="1" dirty="0"/>
              <a:t>（</a:t>
            </a:r>
            <a:r>
              <a:rPr lang="en-US" altLang="zh-CN" sz="2800" b="1" dirty="0"/>
              <a:t>1</a:t>
            </a:r>
            <a:r>
              <a:rPr lang="zh-CN" altLang="zh-CN" sz="2800" b="1" dirty="0"/>
              <a:t>）这些情景，这些声音，对当前的文坛来说，是过去了很久，也很远了。</a:t>
            </a:r>
            <a:endParaRPr lang="zh-CN" altLang="zh-CN" sz="2800" dirty="0"/>
          </a:p>
          <a:p>
            <a:r>
              <a:rPr lang="zh-CN" altLang="zh-CN" sz="2800" b="1" dirty="0" smtClean="0">
                <a:solidFill>
                  <a:srgbClr val="C00000"/>
                </a:solidFill>
              </a:rPr>
              <a:t>【答案】</a:t>
            </a:r>
            <a:r>
              <a:rPr lang="en-US" altLang="zh-CN" sz="2800" b="1" dirty="0">
                <a:solidFill>
                  <a:srgbClr val="C00000"/>
                </a:solidFill>
              </a:rPr>
              <a:t>(I)(2</a:t>
            </a:r>
            <a:r>
              <a:rPr lang="zh-CN" altLang="zh-CN" sz="2800" b="1" dirty="0">
                <a:solidFill>
                  <a:srgbClr val="C00000"/>
                </a:solidFill>
              </a:rPr>
              <a:t>分</a:t>
            </a:r>
            <a:r>
              <a:rPr lang="en-US" altLang="zh-CN" sz="2800" b="1" dirty="0">
                <a:solidFill>
                  <a:srgbClr val="C00000"/>
                </a:solidFill>
              </a:rPr>
              <a:t>) </a:t>
            </a:r>
            <a:r>
              <a:rPr lang="zh-CN" altLang="zh-CN" sz="2800" b="1" dirty="0">
                <a:solidFill>
                  <a:srgbClr val="C00000"/>
                </a:solidFill>
              </a:rPr>
              <a:t>①青年作家为革命献身的时代离现在已经很久远了；②他们的革命精神固世事变化似乎已被当前文坛淡忘了。每答出一点给</a:t>
            </a:r>
            <a:r>
              <a:rPr lang="en-US" altLang="zh-CN" sz="2800" b="1" dirty="0">
                <a:solidFill>
                  <a:srgbClr val="C00000"/>
                </a:solidFill>
              </a:rPr>
              <a:t>l</a:t>
            </a:r>
            <a:r>
              <a:rPr lang="zh-CN" altLang="zh-CN" sz="2800" b="1" dirty="0">
                <a:solidFill>
                  <a:srgbClr val="C00000"/>
                </a:solidFill>
              </a:rPr>
              <a:t>分。意思答对即可</a:t>
            </a:r>
            <a:r>
              <a:rPr lang="zh-CN" altLang="zh-CN" sz="2800" b="1" dirty="0"/>
              <a:t>。</a:t>
            </a:r>
            <a:endParaRPr lang="zh-CN" altLang="zh-CN" sz="2800" dirty="0"/>
          </a:p>
          <a:p>
            <a:r>
              <a:rPr lang="zh-CN" altLang="zh-CN" sz="2800" b="1" dirty="0"/>
              <a:t>（</a:t>
            </a:r>
            <a:r>
              <a:rPr lang="en-US" altLang="zh-CN" sz="2800" b="1" dirty="0"/>
              <a:t>2</a:t>
            </a:r>
            <a:r>
              <a:rPr lang="zh-CN" altLang="zh-CN" sz="2800" b="1" dirty="0"/>
              <a:t>）想到这里，我的心又平静了下来，清澈了下来。</a:t>
            </a:r>
            <a:endParaRPr lang="zh-CN" altLang="zh-CN" sz="2800" dirty="0"/>
          </a:p>
          <a:p>
            <a:r>
              <a:rPr lang="zh-CN" altLang="zh-CN" sz="2800" b="1" dirty="0" smtClean="0">
                <a:solidFill>
                  <a:srgbClr val="C00000"/>
                </a:solidFill>
              </a:rPr>
              <a:t>【答案】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</a:rPr>
              <a:t>(2)(2</a:t>
            </a:r>
            <a:r>
              <a:rPr lang="zh-CN" altLang="zh-CN" sz="2800" b="1" dirty="0">
                <a:solidFill>
                  <a:srgbClr val="C00000"/>
                </a:solidFill>
              </a:rPr>
              <a:t>分</a:t>
            </a:r>
            <a:r>
              <a:rPr lang="en-US" altLang="zh-CN" sz="2800" b="1" dirty="0">
                <a:solidFill>
                  <a:srgbClr val="C00000"/>
                </a:solidFill>
              </a:rPr>
              <a:t>) </a:t>
            </a:r>
            <a:r>
              <a:rPr lang="zh-CN" altLang="zh-CN" sz="2800" b="1" dirty="0">
                <a:solidFill>
                  <a:srgbClr val="C00000"/>
                </a:solidFill>
              </a:rPr>
              <a:t>①时间消磨了人的激情．情随事变是正常的；②鲁迅以其真挚的感情和不朽的文笔，使青年作家们青史留名，道义永存。每答出一点给</a:t>
            </a:r>
            <a:r>
              <a:rPr lang="en-US" altLang="zh-CN" sz="2800" b="1" dirty="0">
                <a:solidFill>
                  <a:srgbClr val="C00000"/>
                </a:solidFill>
              </a:rPr>
              <a:t>l</a:t>
            </a:r>
            <a:r>
              <a:rPr lang="zh-CN" altLang="zh-CN" sz="2800" b="1" dirty="0">
                <a:solidFill>
                  <a:srgbClr val="C00000"/>
                </a:solidFill>
              </a:rPr>
              <a:t>分。</a:t>
            </a:r>
            <a:endParaRPr lang="zh-CN" altLang="zh-CN" sz="2800" dirty="0">
              <a:solidFill>
                <a:srgbClr val="C00000"/>
              </a:solidFill>
            </a:endParaRPr>
          </a:p>
          <a:p>
            <a:r>
              <a:rPr lang="en-US" altLang="zh-CN" sz="2800" b="1" dirty="0"/>
              <a:t>  </a:t>
            </a:r>
            <a:r>
              <a:rPr lang="zh-CN" altLang="zh-CN" sz="2800" b="1" dirty="0"/>
              <a:t>【解析】本题考查考生理解文中重要句子的含意的能力。</a:t>
            </a:r>
            <a:r>
              <a:rPr lang="en-US" altLang="zh-CN" sz="2800" b="1" dirty="0"/>
              <a:t>  </a:t>
            </a:r>
            <a:r>
              <a:rPr lang="zh-CN" altLang="zh-CN" sz="2800" b="1" dirty="0"/>
              <a:t>解答此类题目要注意两点：一要注意着重理解句子中的关键词语；二要注意联系上下文，结合文章主旨作答。</a:t>
            </a:r>
            <a:endParaRPr lang="zh-CN" altLang="zh-CN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93995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260648"/>
            <a:ext cx="8229600" cy="5976664"/>
          </a:xfrm>
        </p:spPr>
        <p:txBody>
          <a:bodyPr>
            <a:normAutofit/>
          </a:bodyPr>
          <a:lstStyle/>
          <a:p>
            <a:r>
              <a:rPr lang="en-US" altLang="zh-CN" b="1" dirty="0"/>
              <a:t>16.</a:t>
            </a:r>
            <a:r>
              <a:rPr lang="zh-CN" altLang="zh-CN" b="1" dirty="0"/>
              <a:t>在作者看来，影响历史与世事流传的主要因素有哪些？请简要说明。（</a:t>
            </a:r>
            <a:r>
              <a:rPr lang="en-US" altLang="zh-CN" b="1" dirty="0"/>
              <a:t>6</a:t>
            </a:r>
            <a:r>
              <a:rPr lang="zh-CN" altLang="zh-CN" b="1" dirty="0"/>
              <a:t>分）</a:t>
            </a:r>
            <a:endParaRPr lang="zh-CN" altLang="zh-CN" dirty="0"/>
          </a:p>
          <a:p>
            <a:r>
              <a:rPr lang="zh-CN" altLang="zh-CN" b="1" dirty="0"/>
              <a:t>答：</a:t>
            </a:r>
            <a:r>
              <a:rPr lang="en-US" altLang="zh-CN" b="1" dirty="0"/>
              <a:t>                                                                           </a:t>
            </a:r>
            <a:endParaRPr lang="zh-CN" altLang="zh-CN" dirty="0"/>
          </a:p>
          <a:p>
            <a:r>
              <a:rPr lang="zh-CN" altLang="zh-CN" b="1" dirty="0">
                <a:solidFill>
                  <a:srgbClr val="C00000"/>
                </a:solidFill>
              </a:rPr>
              <a:t>【答案】①被书写的对象在历是上的重要性；②书写历史的作者，如历史学家和文学家的末的表现能力；③口碑、文字、金石、竹木纸帛等传播方式和载体。</a:t>
            </a:r>
            <a:endParaRPr lang="zh-CN" altLang="zh-CN" dirty="0">
              <a:solidFill>
                <a:srgbClr val="C00000"/>
              </a:solidFill>
            </a:endParaRPr>
          </a:p>
          <a:p>
            <a:r>
              <a:rPr lang="zh-CN" altLang="zh-CN" b="1" dirty="0"/>
              <a:t>【解析】本题考查考生分析概括筛选能力。</a:t>
            </a:r>
            <a:r>
              <a:rPr lang="en-US" altLang="zh-CN" b="1" dirty="0"/>
              <a:t>  </a:t>
            </a:r>
            <a:r>
              <a:rPr lang="zh-CN" altLang="zh-CN" b="1" dirty="0"/>
              <a:t>每答出一点给</a:t>
            </a:r>
            <a:r>
              <a:rPr lang="en-US" altLang="zh-CN" b="1" dirty="0"/>
              <a:t>2</a:t>
            </a:r>
            <a:r>
              <a:rPr lang="zh-CN" altLang="zh-CN" b="1" dirty="0"/>
              <a:t>分。 意思答对即可。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0213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404664"/>
            <a:ext cx="8229600" cy="6120680"/>
          </a:xfrm>
        </p:spPr>
        <p:txBody>
          <a:bodyPr>
            <a:normAutofit fontScale="92500"/>
          </a:bodyPr>
          <a:lstStyle/>
          <a:p>
            <a:r>
              <a:rPr lang="en-US" altLang="zh-CN" b="1" dirty="0"/>
              <a:t>17.</a:t>
            </a:r>
            <a:r>
              <a:rPr lang="zh-CN" altLang="zh-CN" b="1" dirty="0"/>
              <a:t>这篇文章是怎样构思的？请简要分析。（</a:t>
            </a:r>
            <a:r>
              <a:rPr lang="en-US" altLang="zh-CN" b="1" dirty="0"/>
              <a:t>6</a:t>
            </a:r>
            <a:r>
              <a:rPr lang="zh-CN" altLang="zh-CN" b="1" dirty="0"/>
              <a:t>分）</a:t>
            </a:r>
            <a:endParaRPr lang="zh-CN" altLang="zh-CN" dirty="0"/>
          </a:p>
          <a:p>
            <a:r>
              <a:rPr lang="zh-CN" altLang="zh-CN" b="1" dirty="0"/>
              <a:t>答：</a:t>
            </a:r>
            <a:r>
              <a:rPr lang="en-US" altLang="zh-CN" b="1" dirty="0"/>
              <a:t>                                                                           </a:t>
            </a:r>
            <a:endParaRPr lang="zh-CN" altLang="zh-CN" dirty="0"/>
          </a:p>
          <a:p>
            <a:r>
              <a:rPr lang="zh-CN" altLang="zh-CN" b="1" dirty="0">
                <a:solidFill>
                  <a:srgbClr val="C00000"/>
                </a:solidFill>
              </a:rPr>
              <a:t>【答案】①以收听朗诵开头．迅速切入主题，看似随意，实则精心；②以历史事实为依</a:t>
            </a:r>
            <a:endParaRPr lang="zh-CN" altLang="zh-CN" dirty="0">
              <a:solidFill>
                <a:srgbClr val="C00000"/>
              </a:solidFill>
            </a:endParaRPr>
          </a:p>
          <a:p>
            <a:r>
              <a:rPr lang="zh-CN" altLang="zh-CN" b="1" dirty="0">
                <a:solidFill>
                  <a:srgbClr val="C00000"/>
                </a:solidFill>
              </a:rPr>
              <a:t>据，论述影响历史与世事流传的原因，紧扣主题，层层深入．③以明确鲁迅文章</a:t>
            </a:r>
            <a:r>
              <a:rPr lang="zh-CN" altLang="zh-CN" b="1" dirty="0" smtClean="0">
                <a:solidFill>
                  <a:srgbClr val="C00000"/>
                </a:solidFill>
              </a:rPr>
              <a:t>与道义</a:t>
            </a:r>
            <a:r>
              <a:rPr lang="zh-CN" altLang="zh-CN" b="1" dirty="0">
                <a:solidFill>
                  <a:srgbClr val="C00000"/>
                </a:solidFill>
              </a:rPr>
              <a:t>共存的主旨收尾，前后照应，顺理成章。</a:t>
            </a:r>
            <a:endParaRPr lang="zh-CN" altLang="zh-CN" dirty="0">
              <a:solidFill>
                <a:srgbClr val="C00000"/>
              </a:solidFill>
            </a:endParaRPr>
          </a:p>
          <a:p>
            <a:r>
              <a:rPr lang="zh-CN" altLang="zh-CN" b="1" dirty="0"/>
              <a:t>【解析】本题考查考生欣赏作品的形象和分析作品结构的能力。每答出一点给</a:t>
            </a:r>
            <a:r>
              <a:rPr lang="en-US" altLang="zh-CN" b="1" dirty="0"/>
              <a:t>2</a:t>
            </a:r>
            <a:r>
              <a:rPr lang="zh-CN" altLang="zh-CN" b="1" dirty="0"/>
              <a:t>分．</a:t>
            </a:r>
            <a:endParaRPr lang="zh-CN" altLang="zh-CN" dirty="0"/>
          </a:p>
          <a:p>
            <a:r>
              <a:rPr lang="en-US" altLang="zh-CN" b="1" dirty="0"/>
              <a:t> 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0157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Autofit/>
          </a:bodyPr>
          <a:lstStyle/>
          <a:p>
            <a:r>
              <a:rPr lang="zh-CN" altLang="zh-CN" sz="3200" b="1" dirty="0"/>
              <a:t>【</a:t>
            </a:r>
            <a:r>
              <a:rPr lang="en-US" altLang="zh-CN" sz="3200" b="1" dirty="0"/>
              <a:t>2011</a:t>
            </a:r>
            <a:r>
              <a:rPr lang="zh-CN" altLang="zh-CN" sz="3200" b="1" dirty="0" smtClean="0"/>
              <a:t>年】</a:t>
            </a:r>
            <a:r>
              <a:rPr lang="en-US" altLang="zh-CN" sz="3200" b="1" dirty="0"/>
              <a:t> 《</a:t>
            </a:r>
            <a:r>
              <a:rPr lang="zh-CN" altLang="zh-CN" sz="3200" b="1" dirty="0" smtClean="0"/>
              <a:t>针</a:t>
            </a:r>
            <a:r>
              <a:rPr lang="zh-CN" altLang="zh-CN" sz="3200" b="1" dirty="0"/>
              <a:t>挑</a:t>
            </a:r>
            <a:r>
              <a:rPr lang="zh-CN" altLang="zh-CN" sz="3200" b="1" dirty="0" smtClean="0"/>
              <a:t>土</a:t>
            </a:r>
            <a:r>
              <a:rPr lang="en-US" altLang="zh-CN" sz="3200" b="1" dirty="0" smtClean="0"/>
              <a:t>》</a:t>
            </a:r>
            <a:r>
              <a:rPr lang="zh-CN" altLang="zh-CN" sz="3200" b="1" dirty="0"/>
              <a:t/>
            </a:r>
            <a:br>
              <a:rPr lang="zh-CN" altLang="zh-CN" sz="3200" b="1" dirty="0"/>
            </a:br>
            <a:endParaRPr lang="zh-CN" altLang="en-US" sz="3200" b="1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79512" y="692696"/>
            <a:ext cx="8517632" cy="13681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b="1" dirty="0">
                <a:solidFill>
                  <a:srgbClr val="C00000"/>
                </a:solidFill>
              </a:rPr>
              <a:t>14.</a:t>
            </a:r>
            <a:r>
              <a:rPr lang="zh-CN" altLang="zh-CN" b="1" dirty="0">
                <a:solidFill>
                  <a:srgbClr val="C00000"/>
                </a:solidFill>
              </a:rPr>
              <a:t>“黑妮就在其中做穿针引线的工作”一句单</a:t>
            </a:r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zh-CN" altLang="zh-CN" b="1" dirty="0">
                <a:solidFill>
                  <a:srgbClr val="C00000"/>
                </a:solidFill>
              </a:rPr>
              <a:t>独成段，联系全文，谈谈作者这样写的用意，以及你对这句话的理解。（</a:t>
            </a:r>
            <a:r>
              <a:rPr lang="en-US" altLang="zh-CN" b="1" dirty="0">
                <a:solidFill>
                  <a:srgbClr val="C00000"/>
                </a:solidFill>
              </a:rPr>
              <a:t>6</a:t>
            </a:r>
            <a:r>
              <a:rPr lang="zh-CN" altLang="zh-CN" b="1" dirty="0">
                <a:solidFill>
                  <a:srgbClr val="C00000"/>
                </a:solidFill>
              </a:rPr>
              <a:t>分）</a:t>
            </a:r>
          </a:p>
          <a:p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9512" y="1988840"/>
            <a:ext cx="871296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rgbClr val="000099"/>
                </a:solidFill>
              </a:rPr>
              <a:t>答案：用意（</a:t>
            </a:r>
            <a:r>
              <a:rPr lang="en-US" altLang="zh-CN" sz="2800" b="1" dirty="0">
                <a:solidFill>
                  <a:srgbClr val="000099"/>
                </a:solidFill>
              </a:rPr>
              <a:t>2</a:t>
            </a:r>
            <a:r>
              <a:rPr lang="zh-CN" altLang="zh-CN" sz="2800" b="1" dirty="0">
                <a:solidFill>
                  <a:srgbClr val="000099"/>
                </a:solidFill>
              </a:rPr>
              <a:t>分）：①总括上下文的相关内容；②突出这句话在文中的重要性。</a:t>
            </a:r>
          </a:p>
          <a:p>
            <a:r>
              <a:rPr lang="zh-CN" altLang="zh-CN" sz="2800" b="1" dirty="0">
                <a:solidFill>
                  <a:srgbClr val="000099"/>
                </a:solidFill>
              </a:rPr>
              <a:t>理解（</a:t>
            </a:r>
            <a:r>
              <a:rPr lang="en-US" altLang="zh-CN" sz="2800" b="1" dirty="0">
                <a:solidFill>
                  <a:srgbClr val="000099"/>
                </a:solidFill>
              </a:rPr>
              <a:t>4</a:t>
            </a:r>
            <a:r>
              <a:rPr lang="zh-CN" altLang="zh-CN" sz="2800" b="1" dirty="0">
                <a:solidFill>
                  <a:srgbClr val="000099"/>
                </a:solidFill>
              </a:rPr>
              <a:t>分）：黒妮组织的“援湘游”，在外来游客和湘西苗族之间穿针引线，促使苗族妇女更好地传承优美的苗绣艺术；②黒妮以“负责任的旅游”概念推动“援湘游”，聚集当地志愿者，为湘西生态和文化的可持续发展做贡献。</a:t>
            </a:r>
          </a:p>
        </p:txBody>
      </p:sp>
      <p:sp>
        <p:nvSpPr>
          <p:cNvPr id="6" name="矩形 5"/>
          <p:cNvSpPr/>
          <p:nvPr/>
        </p:nvSpPr>
        <p:spPr>
          <a:xfrm>
            <a:off x="202612" y="5286218"/>
            <a:ext cx="85458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/>
              <a:t>用意从句子本身和与全文的结构关系考虑。理解主要理解代词“其中”和比喻词“穿针引线”的含义。</a:t>
            </a:r>
          </a:p>
        </p:txBody>
      </p:sp>
    </p:spTree>
    <p:extLst>
      <p:ext uri="{BB962C8B-B14F-4D97-AF65-F5344CB8AC3E}">
        <p14:creationId xmlns="" xmlns:p14="http://schemas.microsoft.com/office/powerpoint/2010/main" val="400157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476672"/>
            <a:ext cx="8568952" cy="5976664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b="1" dirty="0"/>
              <a:t>15.</a:t>
            </a:r>
            <a:r>
              <a:rPr lang="zh-CN" altLang="zh-CN" b="1" dirty="0"/>
              <a:t>解释下列两句话在文中的含义。（</a:t>
            </a:r>
            <a:r>
              <a:rPr lang="en-US" altLang="zh-CN" b="1" dirty="0"/>
              <a:t>4</a:t>
            </a:r>
            <a:r>
              <a:rPr lang="zh-CN" altLang="zh-CN" b="1" dirty="0"/>
              <a:t>分</a:t>
            </a:r>
            <a:r>
              <a:rPr lang="zh-CN" altLang="zh-CN" b="1" dirty="0" smtClean="0"/>
              <a:t>）</a:t>
            </a:r>
            <a:endParaRPr lang="en-US" altLang="zh-CN" b="1" dirty="0" smtClean="0"/>
          </a:p>
          <a:p>
            <a:r>
              <a:rPr lang="zh-CN" altLang="zh-CN" b="1" dirty="0" smtClean="0"/>
              <a:t>（</a:t>
            </a:r>
            <a:r>
              <a:rPr lang="en-US" altLang="zh-CN" b="1" dirty="0"/>
              <a:t>1</a:t>
            </a:r>
            <a:r>
              <a:rPr lang="zh-CN" altLang="zh-CN" b="1" dirty="0"/>
              <a:t>）等到回程，太阳已经有倦容了。</a:t>
            </a:r>
          </a:p>
          <a:p>
            <a:r>
              <a:rPr lang="zh-CN" altLang="zh-CN" b="1" dirty="0" smtClean="0">
                <a:solidFill>
                  <a:srgbClr val="C00000"/>
                </a:solidFill>
              </a:rPr>
              <a:t>答案</a:t>
            </a:r>
            <a:r>
              <a:rPr lang="zh-CN" altLang="zh-CN" b="1" dirty="0">
                <a:solidFill>
                  <a:srgbClr val="C00000"/>
                </a:solidFill>
              </a:rPr>
              <a:t>：一语双关，既以拟人手法交代回程时天色已晚，又点出当天行程紧张、工作辛劳。</a:t>
            </a:r>
          </a:p>
          <a:p>
            <a:r>
              <a:rPr lang="zh-CN" altLang="zh-CN" b="1" dirty="0"/>
              <a:t>解析：意思答对即可。理解本句，就要理解“倦容”的修辞和深意。</a:t>
            </a:r>
          </a:p>
          <a:p>
            <a:r>
              <a:rPr lang="zh-CN" altLang="zh-CN" b="1" dirty="0"/>
              <a:t>（</a:t>
            </a:r>
            <a:r>
              <a:rPr lang="en-US" altLang="zh-CN" b="1" dirty="0"/>
              <a:t>2</a:t>
            </a:r>
            <a:r>
              <a:rPr lang="zh-CN" altLang="zh-CN" b="1" dirty="0"/>
              <a:t>）素静的黑妮眼睛亮了</a:t>
            </a:r>
            <a:r>
              <a:rPr lang="zh-CN" altLang="zh-CN" b="1" dirty="0" smtClean="0"/>
              <a:t>。</a:t>
            </a:r>
            <a:endParaRPr lang="en-US" altLang="zh-CN" b="1" dirty="0" smtClean="0"/>
          </a:p>
          <a:p>
            <a:r>
              <a:rPr lang="zh-CN" altLang="zh-CN" b="1" dirty="0" smtClean="0">
                <a:solidFill>
                  <a:srgbClr val="C00000"/>
                </a:solidFill>
              </a:rPr>
              <a:t>答案</a:t>
            </a:r>
            <a:r>
              <a:rPr lang="zh-CN" altLang="zh-CN" b="1" dirty="0">
                <a:solidFill>
                  <a:srgbClr val="C00000"/>
                </a:solidFill>
              </a:rPr>
              <a:t>：①低调、单纯的黒妮为“我”对“援湘游”的支持，高兴得眼睛都亮了；②暗示“援湘游”进展得并不顺利，而黒妮能沉静、乐观地面对；③黒妮从“我”的支持之中，看到了“援湘游”逐步向前推进的曙光</a:t>
            </a:r>
            <a:r>
              <a:rPr lang="zh-CN" altLang="zh-CN" b="1" dirty="0" smtClean="0">
                <a:solidFill>
                  <a:srgbClr val="C00000"/>
                </a:solidFill>
              </a:rPr>
              <a:t>。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zh-CN" altLang="zh-CN" b="1" dirty="0" smtClean="0"/>
              <a:t>理解</a:t>
            </a:r>
            <a:r>
              <a:rPr lang="zh-CN" altLang="zh-CN" b="1" dirty="0"/>
              <a:t>本句，就要理解“眼睛亮了”的原因和体现的精神、意义。</a:t>
            </a:r>
          </a:p>
          <a:p>
            <a:endParaRPr lang="zh-CN" altLang="zh-CN" b="1" dirty="0"/>
          </a:p>
          <a:p>
            <a:endParaRPr lang="zh-CN" altLang="en-US" b="1" dirty="0"/>
          </a:p>
        </p:txBody>
      </p:sp>
    </p:spTree>
    <p:extLst>
      <p:ext uri="{BB962C8B-B14F-4D97-AF65-F5344CB8AC3E}">
        <p14:creationId xmlns="" xmlns:p14="http://schemas.microsoft.com/office/powerpoint/2010/main" val="31125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260648"/>
            <a:ext cx="8435280" cy="6192688"/>
          </a:xfrm>
        </p:spPr>
        <p:txBody>
          <a:bodyPr>
            <a:normAutofit/>
          </a:bodyPr>
          <a:lstStyle/>
          <a:p>
            <a:r>
              <a:rPr lang="en-US" altLang="zh-CN" b="1" dirty="0"/>
              <a:t>16.</a:t>
            </a:r>
            <a:r>
              <a:rPr lang="zh-CN" altLang="zh-CN" b="1" dirty="0"/>
              <a:t>文中反复出现的“针挑土”有哪些丰富的内涵？（</a:t>
            </a:r>
            <a:r>
              <a:rPr lang="en-US" altLang="zh-CN" b="1" dirty="0"/>
              <a:t>6</a:t>
            </a:r>
            <a:r>
              <a:rPr lang="zh-CN" altLang="zh-CN" b="1" dirty="0"/>
              <a:t>分）</a:t>
            </a:r>
          </a:p>
          <a:p>
            <a:r>
              <a:rPr lang="zh-CN" altLang="zh-CN" b="1" dirty="0" smtClean="0">
                <a:solidFill>
                  <a:srgbClr val="C00000"/>
                </a:solidFill>
              </a:rPr>
              <a:t>答案</a:t>
            </a:r>
            <a:r>
              <a:rPr lang="zh-CN" altLang="zh-CN" b="1" dirty="0">
                <a:solidFill>
                  <a:srgbClr val="C00000"/>
                </a:solidFill>
              </a:rPr>
              <a:t>：①黒妮工作状态的写真：从一点一滴做起，持之以恒，积土成山；②“援湘游”现状的隐喻：苗绣传统文化正慢慢消退，要促使湘西生态和文化可持续发展，如针挑土；③水滴石穿、永不言败的精神象征：“成家好似针挑土”，“赚钱好似针挑土”，“世世代代”，生生不息。</a:t>
            </a:r>
          </a:p>
          <a:p>
            <a:r>
              <a:rPr lang="zh-CN" altLang="zh-CN" b="1" dirty="0"/>
              <a:t>解析：每答对一点给</a:t>
            </a:r>
            <a:r>
              <a:rPr lang="en-US" altLang="zh-CN" b="1" dirty="0"/>
              <a:t>2</a:t>
            </a:r>
            <a:r>
              <a:rPr lang="zh-CN" altLang="zh-CN" b="1" dirty="0"/>
              <a:t>分，意思答对即可。找出文中提到“针挑土”的地方，分层思考归纳即可得出答案。</a:t>
            </a:r>
          </a:p>
          <a:p>
            <a:endParaRPr lang="zh-CN" altLang="en-US" b="1" dirty="0"/>
          </a:p>
        </p:txBody>
      </p:sp>
    </p:spTree>
    <p:extLst>
      <p:ext uri="{BB962C8B-B14F-4D97-AF65-F5344CB8AC3E}">
        <p14:creationId xmlns="" xmlns:p14="http://schemas.microsoft.com/office/powerpoint/2010/main" val="221336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260648"/>
            <a:ext cx="8568952" cy="6336704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b="1" dirty="0"/>
              <a:t>17.</a:t>
            </a:r>
            <a:r>
              <a:rPr lang="zh-CN" altLang="zh-CN" b="1" dirty="0"/>
              <a:t>面对黑妮的“针挑土”行为，“我”表现出怎样复杂的情感态度？文中的相关</a:t>
            </a:r>
            <a:r>
              <a:rPr lang="en-US" altLang="zh-CN" b="1" dirty="0"/>
              <a:t> </a:t>
            </a:r>
            <a:r>
              <a:rPr lang="zh-CN" altLang="zh-CN" b="1" dirty="0"/>
              <a:t>笔墨起到了什么样的作用？（</a:t>
            </a:r>
            <a:r>
              <a:rPr lang="en-US" altLang="zh-CN" b="1" dirty="0"/>
              <a:t>6</a:t>
            </a:r>
            <a:r>
              <a:rPr lang="zh-CN" altLang="zh-CN" b="1" dirty="0"/>
              <a:t>分）</a:t>
            </a:r>
          </a:p>
          <a:p>
            <a:r>
              <a:rPr lang="zh-CN" altLang="zh-CN" b="1" dirty="0" smtClean="0">
                <a:solidFill>
                  <a:srgbClr val="C00000"/>
                </a:solidFill>
              </a:rPr>
              <a:t>答案</a:t>
            </a:r>
            <a:r>
              <a:rPr lang="zh-CN" altLang="zh-CN" b="1" dirty="0">
                <a:solidFill>
                  <a:srgbClr val="C00000"/>
                </a:solidFill>
              </a:rPr>
              <a:t>：第一问（</a:t>
            </a:r>
            <a:r>
              <a:rPr lang="en-US" altLang="zh-CN" b="1" dirty="0">
                <a:solidFill>
                  <a:srgbClr val="C00000"/>
                </a:solidFill>
              </a:rPr>
              <a:t>2</a:t>
            </a:r>
            <a:r>
              <a:rPr lang="zh-CN" altLang="zh-CN" b="1" dirty="0">
                <a:solidFill>
                  <a:srgbClr val="C00000"/>
                </a:solidFill>
              </a:rPr>
              <a:t>分）：既敬佩，又心疼，内心存疑，更满怀祝福。</a:t>
            </a:r>
          </a:p>
          <a:p>
            <a:r>
              <a:rPr lang="zh-CN" altLang="zh-CN" b="1" dirty="0">
                <a:solidFill>
                  <a:srgbClr val="C00000"/>
                </a:solidFill>
              </a:rPr>
              <a:t>第二问（</a:t>
            </a:r>
            <a:r>
              <a:rPr lang="en-US" altLang="zh-CN" b="1" dirty="0">
                <a:solidFill>
                  <a:srgbClr val="C00000"/>
                </a:solidFill>
              </a:rPr>
              <a:t>4</a:t>
            </a:r>
            <a:r>
              <a:rPr lang="zh-CN" altLang="zh-CN" b="1" dirty="0">
                <a:solidFill>
                  <a:srgbClr val="C00000"/>
                </a:solidFill>
              </a:rPr>
              <a:t>分）：①以“我”的见闻和感慨组织文章，更显情真意切、感人至深；②见证了艰难，彰显了精神感召力，丰富并深化了主题；③抒情、议论和叙述、描写转换自如，使行文灵动生姿。</a:t>
            </a:r>
          </a:p>
          <a:p>
            <a:r>
              <a:rPr lang="zh-CN" altLang="zh-CN" b="1" dirty="0"/>
              <a:t>解析：第一问意思答对即可。第二问每答对一点给</a:t>
            </a:r>
            <a:r>
              <a:rPr lang="en-US" altLang="zh-CN" b="1" dirty="0"/>
              <a:t>1</a:t>
            </a:r>
            <a:r>
              <a:rPr lang="zh-CN" altLang="zh-CN" b="1" dirty="0"/>
              <a:t>分，给满</a:t>
            </a:r>
            <a:r>
              <a:rPr lang="en-US" altLang="zh-CN" b="1" dirty="0"/>
              <a:t>2</a:t>
            </a:r>
            <a:r>
              <a:rPr lang="zh-CN" altLang="zh-CN" b="1" dirty="0"/>
              <a:t>分为止。意思答对即可。画出文中作者对黒妮的行为表达情感的句子，归纳总结。“针挑土”的相关笔墨，有抒情，有叙述，有补充说明，分析其用意，既要每处找出来考虑，又要综合考虑。</a:t>
            </a:r>
          </a:p>
          <a:p>
            <a:endParaRPr lang="zh-CN" altLang="en-US" b="1" dirty="0"/>
          </a:p>
        </p:txBody>
      </p:sp>
    </p:spTree>
    <p:extLst>
      <p:ext uri="{BB962C8B-B14F-4D97-AF65-F5344CB8AC3E}">
        <p14:creationId xmlns="" xmlns:p14="http://schemas.microsoft.com/office/powerpoint/2010/main" val="27876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2833</Words>
  <Application>Microsoft Office PowerPoint</Application>
  <PresentationFormat>全屏显示(4:3)</PresentationFormat>
  <Paragraphs>100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</vt:lpstr>
      <vt:lpstr>2008-2012散文高考真题演练</vt:lpstr>
      <vt:lpstr>【2012】听朗诵</vt:lpstr>
      <vt:lpstr>幻灯片 3</vt:lpstr>
      <vt:lpstr>幻灯片 4</vt:lpstr>
      <vt:lpstr>幻灯片 5</vt:lpstr>
      <vt:lpstr>【2011年】 《针挑土》 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【2009全国卷2】 岳桦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2008-2012散文高考真题演练</dc:title>
  <cp:lastModifiedBy>User</cp:lastModifiedBy>
  <cp:revision>13</cp:revision>
  <dcterms:modified xsi:type="dcterms:W3CDTF">2017-05-05T00:42:08Z</dcterms:modified>
</cp:coreProperties>
</file>