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72" r:id="rId4"/>
    <p:sldId id="273" r:id="rId5"/>
    <p:sldId id="276" r:id="rId6"/>
    <p:sldId id="275" r:id="rId7"/>
    <p:sldId id="284" r:id="rId8"/>
    <p:sldId id="278" r:id="rId9"/>
    <p:sldId id="258" r:id="rId10"/>
    <p:sldId id="285" r:id="rId11"/>
    <p:sldId id="259" r:id="rId12"/>
    <p:sldId id="283" r:id="rId13"/>
    <p:sldId id="286" r:id="rId14"/>
    <p:sldId id="287" r:id="rId15"/>
    <p:sldId id="313" r:id="rId16"/>
    <p:sldId id="346" r:id="rId17"/>
    <p:sldId id="347" r:id="rId18"/>
    <p:sldId id="349" r:id="rId19"/>
    <p:sldId id="350" r:id="rId20"/>
    <p:sldId id="351" r:id="rId21"/>
    <p:sldId id="288" r:id="rId22"/>
    <p:sldId id="289" r:id="rId23"/>
    <p:sldId id="290" r:id="rId24"/>
    <p:sldId id="291" r:id="rId25"/>
    <p:sldId id="292" r:id="rId26"/>
    <p:sldId id="293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01" r:id="rId38"/>
    <p:sldId id="302" r:id="rId39"/>
    <p:sldId id="303" r:id="rId40"/>
    <p:sldId id="304" r:id="rId41"/>
    <p:sldId id="305" r:id="rId42"/>
    <p:sldId id="308" r:id="rId43"/>
    <p:sldId id="352" r:id="rId44"/>
    <p:sldId id="309" r:id="rId45"/>
    <p:sldId id="310" r:id="rId46"/>
    <p:sldId id="311" r:id="rId47"/>
    <p:sldId id="312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55" r:id="rId57"/>
    <p:sldId id="357" r:id="rId58"/>
    <p:sldId id="354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58" r:id="rId67"/>
    <p:sldId id="359" r:id="rId68"/>
    <p:sldId id="360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53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339933"/>
    <a:srgbClr val="CC6600"/>
    <a:srgbClr val="FF99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11" autoAdjust="0"/>
    <p:restoredTop sz="90925" autoAdjust="0"/>
  </p:normalViewPr>
  <p:slideViewPr>
    <p:cSldViewPr>
      <p:cViewPr>
        <p:scale>
          <a:sx n="80" d="100"/>
          <a:sy n="80" d="100"/>
        </p:scale>
        <p:origin x="-726" y="-43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3E33C-1116-4056-B171-D3888E5E0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B8166-99EB-424A-A2AA-897321B087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1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BD050-7BDC-42C6-BFE5-3F4CD055DE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B1EFB-2358-4CDC-9F05-46A7DEA5F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3BA17-33AF-40FB-88C3-18E7CDB98D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1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DCD1D-DB44-44D1-8871-492C7C2877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37CAB-0945-4E60-9D3F-4FED031A53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01C29-E512-45E1-9116-5992F0844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DF973-4ACD-4EEB-B9A8-73E0B242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0AAB-51BE-4B72-AD18-24C7C55E2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A9E6C-28EB-45B8-BA33-B414F2AFC8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B441CA-7F40-4453-AB00-A3293C28AD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  <a:solidFill>
            <a:srgbClr val="99CCFF">
              <a:alpha val="50000"/>
            </a:srgbClr>
          </a:solidFill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9600" dirty="0" smtClean="0">
                <a:latin typeface="华文行楷" pitchFamily="2" charset="-122"/>
                <a:ea typeface="华文行楷" pitchFamily="2" charset="-122"/>
              </a:rPr>
              <a:t>散    文</a:t>
            </a:r>
            <a:endParaRPr lang="zh-CN" altLang="en-US" sz="96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5" y="571480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二、整体阅读步骤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785788" y="1071548"/>
            <a:ext cx="3191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、读标题</a:t>
            </a:r>
            <a:r>
              <a:rPr lang="zh-CN" altLang="en-US" sz="3600" dirty="0" smtClean="0">
                <a:solidFill>
                  <a:srgbClr val="FF0000"/>
                </a:solidFill>
              </a:rPr>
              <a:t>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5" y="1785928"/>
            <a:ext cx="4956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、抓“形” “神”</a:t>
            </a:r>
            <a:endParaRPr lang="zh-CN" altLang="en-US" sz="3600" b="1" dirty="0"/>
          </a:p>
        </p:txBody>
      </p:sp>
      <p:sp>
        <p:nvSpPr>
          <p:cNvPr id="10" name="矩形 9"/>
          <p:cNvSpPr/>
          <p:nvPr/>
        </p:nvSpPr>
        <p:spPr>
          <a:xfrm>
            <a:off x="1142976" y="2714620"/>
            <a:ext cx="7429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00"/>
                </a:solidFill>
              </a:rPr>
              <a:t>形：写作对象、材料数量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endParaRPr lang="en-US" altLang="zh-CN" sz="3600" b="1" dirty="0" smtClean="0">
              <a:solidFill>
                <a:srgbClr val="000000"/>
              </a:solidFill>
            </a:endParaRPr>
          </a:p>
          <a:p>
            <a:endParaRPr lang="en-US" altLang="zh-CN" sz="3600" b="1" dirty="0" smtClean="0">
              <a:solidFill>
                <a:srgbClr val="000000"/>
              </a:solidFill>
            </a:endParaRPr>
          </a:p>
          <a:p>
            <a:r>
              <a:rPr lang="zh-CN" altLang="en-US" sz="3600" b="1" dirty="0" smtClean="0">
                <a:solidFill>
                  <a:srgbClr val="000000"/>
                </a:solidFill>
              </a:rPr>
              <a:t>神：对象特点、角度共性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2857488" y="3286124"/>
            <a:ext cx="357190" cy="10001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5286381" y="3357562"/>
            <a:ext cx="285752" cy="9286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BJ12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0" y="0"/>
            <a:ext cx="10134600" cy="7620000"/>
          </a:xfrm>
          <a:prstGeom prst="rect">
            <a:avLst/>
          </a:prstGeom>
          <a:noFill/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09800" y="228600"/>
            <a:ext cx="609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4400" b="1">
                <a:solidFill>
                  <a:schemeClr val="accent2"/>
                </a:solidFill>
                <a:ea typeface="隶书" pitchFamily="49" charset="-122"/>
              </a:rPr>
              <a:t>散文的特点</a:t>
            </a:r>
            <a:r>
              <a:rPr lang="zh-CN" altLang="en-US"/>
              <a:t>：</a:t>
            </a:r>
            <a:r>
              <a:rPr lang="zh-CN" altLang="en-US" sz="4000" b="1">
                <a:solidFill>
                  <a:srgbClr val="CC6600"/>
                </a:solidFill>
                <a:ea typeface="华文新魏" pitchFamily="2" charset="-122"/>
              </a:rPr>
              <a:t>形散神不散</a:t>
            </a:r>
            <a:endParaRPr lang="zh-CN" altLang="en-US" sz="4000">
              <a:solidFill>
                <a:srgbClr val="CC66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857488" y="4000504"/>
            <a:ext cx="45624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4800" b="1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、明思路</a:t>
            </a:r>
            <a:r>
              <a:rPr lang="zh-CN" altLang="en-US" sz="4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。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819401" y="1979614"/>
            <a:ext cx="378821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48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48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、抓形神。</a:t>
            </a:r>
            <a:r>
              <a:rPr lang="zh-CN" altLang="en-US" sz="4000" b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 </a:t>
            </a:r>
          </a:p>
          <a:p>
            <a:r>
              <a:rPr lang="zh-CN" altLang="en-US" sz="3200" b="1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3200" b="1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200" b="1">
                <a:latin typeface="方正姚体" pitchFamily="2" charset="-122"/>
                <a:ea typeface="方正姚体" pitchFamily="2" charset="-122"/>
              </a:rPr>
              <a:t>）情：求共性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3200" b="1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200" b="1">
                <a:latin typeface="方正姚体" pitchFamily="2" charset="-122"/>
                <a:ea typeface="方正姚体" pitchFamily="2" charset="-122"/>
              </a:rPr>
              <a:t>）感：抓重点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786050" y="4714884"/>
            <a:ext cx="36792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4800" b="1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zh-CN" altLang="en-US" sz="4800" b="1" dirty="0">
                <a:solidFill>
                  <a:srgbClr val="FF3300"/>
                </a:solidFill>
                <a:latin typeface="Times New Roman"/>
                <a:ea typeface="华文行楷" pitchFamily="2" charset="-122"/>
              </a:rPr>
              <a:t> </a:t>
            </a:r>
            <a:r>
              <a:rPr lang="zh-CN" altLang="en-US" sz="4800" b="1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赏艺术。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743200" y="1217614"/>
            <a:ext cx="36872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 </a:t>
            </a:r>
            <a:r>
              <a:rPr lang="en-US" altLang="zh-CN" sz="48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48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、读标题。</a:t>
            </a:r>
            <a:r>
              <a:rPr lang="zh-CN" altLang="en-US" sz="400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  <p:bldP spid="51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677109"/>
            <a:ext cx="867645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930275">
              <a:buFontTx/>
              <a:buChar char="•"/>
              <a:tabLst>
                <a:tab pos="1304925" algn="l"/>
              </a:tabLst>
            </a:pPr>
            <a:r>
              <a:rPr kumimoji="1" 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练习：整体阅读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太湖碎锦</a:t>
            </a:r>
            <a:r>
              <a:rPr lang="en-US" altLang="zh-CN" sz="3200" b="1" dirty="0" smtClean="0"/>
              <a:t>》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2015</a:t>
            </a:r>
            <a:r>
              <a:rPr lang="zh-CN" altLang="en-US" sz="3200" b="1" dirty="0" smtClean="0"/>
              <a:t>年四川）</a:t>
            </a:r>
            <a:r>
              <a:rPr kumimoji="1" 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只读文章不做题）</a:t>
            </a:r>
            <a:endParaRPr kumimoji="1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9302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04925" algn="l"/>
              </a:tabLst>
            </a:pP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要求：</a:t>
            </a:r>
            <a:endParaRPr kumimoji="1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9302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04925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、读全文，并打记有意味的句子、词语。</a:t>
            </a:r>
            <a:endParaRPr kumimoji="1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04925" algn="l"/>
              </a:tabLst>
            </a:pP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）圈出：表现写作对象特点的词语</a:t>
            </a: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04925" algn="l"/>
              </a:tabLst>
            </a:pP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）横线划出：含感情；表明态度思想；有深意（运用修辞）；</a:t>
            </a:r>
          </a:p>
          <a:p>
            <a:pPr marL="1371600" marR="0" lvl="3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04925" algn="l"/>
              </a:tabLst>
            </a:pP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）横线加问号划出：看不懂的句子</a:t>
            </a:r>
          </a:p>
          <a:p>
            <a:pPr marL="0" marR="0" lvl="0" indent="9302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04925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、思考：标题、对象材料及其特点、情或感、手法特点。</a:t>
            </a:r>
          </a:p>
          <a:p>
            <a:pPr marL="0" marR="0" lvl="0" indent="9302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04925" algn="l"/>
              </a:tabLst>
            </a:pPr>
            <a:endParaRPr kumimoji="1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8" name="Text Box 325"/>
          <p:cNvSpPr txBox="1"/>
          <p:nvPr/>
        </p:nvSpPr>
        <p:spPr>
          <a:xfrm>
            <a:off x="2350770" y="3390265"/>
            <a:ext cx="4760595" cy="640080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理解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词、句含义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一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圆角矩形 32"/>
          <p:cNvGrpSpPr/>
          <p:nvPr/>
        </p:nvGrpSpPr>
        <p:grpSpPr>
          <a:xfrm>
            <a:off x="0" y="0"/>
            <a:ext cx="3600450" cy="1116012"/>
            <a:chOff x="0" y="0"/>
            <a:chExt cx="1282" cy="426"/>
          </a:xfrm>
        </p:grpSpPr>
        <p:pic>
          <p:nvPicPr>
            <p:cNvPr id="9220" name="圆角矩形 32">
              <a:hlinkClick r:id="rId2" action="ppaction://hlinksldjump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" y="1052736"/>
            <a:ext cx="9013826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词语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含义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往往不是“词典义”，而是在文中的具体含义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考查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的词语大致有以下情况：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．体现作者情感态度或主旨的。</a:t>
            </a:r>
          </a:p>
          <a:p>
            <a:pPr indent="457200" eaLnBrk="0" hangingPunct="0">
              <a:defRPr/>
            </a:pPr>
            <a:r>
              <a:rPr kumimoji="0" lang="en-US" altLang="zh-CN" sz="3200" b="1" dirty="0">
                <a:latin typeface="+mn-ea"/>
                <a:ea typeface="+mn-ea"/>
              </a:rPr>
              <a:t>2</a:t>
            </a:r>
            <a:r>
              <a:rPr kumimoji="0" lang="zh-CN" altLang="en-US" sz="3200" b="1" dirty="0">
                <a:latin typeface="+mn-ea"/>
                <a:ea typeface="+mn-ea"/>
              </a:rPr>
              <a:t>．运用修辞和写作方法的关键词语。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．特殊指代的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远指、近指、不定指等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．在表情达意方面非常出色的动词、形容词、叠词等。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．有特殊用法的词语，包括贬义褒用、褒义贬用、大词小用、小词大用、词性活用等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hangingPunct="0">
              <a:defRPr/>
            </a:pPr>
            <a:r>
              <a:rPr kumimoji="0" lang="zh-CN" altLang="en-US" sz="3600" b="1" dirty="0" smtClean="0">
                <a:latin typeface="+mn-ea"/>
              </a:rPr>
              <a:t>理解词语的含义，是指理解词语在文中的含义，最重要的是“文中”这两个字。</a:t>
            </a:r>
            <a:endParaRPr kumimoji="0" lang="en-US" altLang="zh-CN" sz="3600" b="1" dirty="0" smtClean="0">
              <a:latin typeface="+mn-ea"/>
            </a:endParaRPr>
          </a:p>
          <a:p>
            <a:pPr lvl="0" indent="457200" eaLnBrk="0" hangingPunct="0">
              <a:defRPr/>
            </a:pPr>
            <a:endParaRPr kumimoji="0" lang="en-US" altLang="zh-CN" sz="3600" b="1" dirty="0" smtClean="0">
              <a:latin typeface="+mn-ea"/>
            </a:endParaRPr>
          </a:p>
          <a:p>
            <a:pPr lvl="0" indent="457200" eaLnBrk="0" hangingPunct="0">
              <a:defRPr/>
            </a:pPr>
            <a:r>
              <a:rPr kumimoji="0" lang="zh-CN" altLang="en-US" sz="3600" b="1" dirty="0" smtClean="0">
                <a:latin typeface="+mn-ea"/>
              </a:rPr>
              <a:t>文中词语的含义</a:t>
            </a:r>
            <a:r>
              <a:rPr kumimoji="0" lang="en-US" altLang="zh-CN" sz="3600" b="1" dirty="0" smtClean="0">
                <a:latin typeface="+mn-ea"/>
              </a:rPr>
              <a:t>:</a:t>
            </a:r>
          </a:p>
          <a:p>
            <a:pPr lvl="0" indent="457200" eaLnBrk="0" hangingPunct="0">
              <a:defRPr/>
            </a:pPr>
            <a:r>
              <a:rPr kumimoji="0" lang="en-US" altLang="zh-CN" sz="3600" b="1" dirty="0" smtClean="0">
                <a:latin typeface="+mn-ea"/>
              </a:rPr>
              <a:t>1</a:t>
            </a:r>
            <a:r>
              <a:rPr kumimoji="0" lang="zh-CN" altLang="en-US" sz="3600" b="1" dirty="0" smtClean="0">
                <a:latin typeface="+mn-ea"/>
              </a:rPr>
              <a:t>、以基本义为基础</a:t>
            </a:r>
            <a:endParaRPr kumimoji="0" lang="en-US" altLang="zh-CN" sz="3600" b="1" dirty="0" smtClean="0">
              <a:latin typeface="+mn-ea"/>
            </a:endParaRPr>
          </a:p>
          <a:p>
            <a:pPr lvl="0" indent="457200" eaLnBrk="0" hangingPunct="0">
              <a:defRPr/>
            </a:pPr>
            <a:r>
              <a:rPr kumimoji="0" lang="en-US" altLang="zh-CN" sz="3600" b="1" dirty="0" smtClean="0">
                <a:latin typeface="+mn-ea"/>
              </a:rPr>
              <a:t>2</a:t>
            </a:r>
            <a:r>
              <a:rPr kumimoji="0" lang="zh-CN" altLang="en-US" sz="3600" b="1" dirty="0" smtClean="0">
                <a:latin typeface="+mn-ea"/>
              </a:rPr>
              <a:t>、参照其他义项，再结合文中语境揣摩。</a:t>
            </a:r>
            <a:endParaRPr kumimoji="0" lang="zh-CN" altLang="en-US" sz="3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3287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句意</a:t>
            </a:r>
            <a:r>
              <a:rPr kumimoji="0" lang="zh-CN" altLang="en-US" sz="2800" b="1" dirty="0" smtClean="0">
                <a:latin typeface="+mn-ea"/>
                <a:ea typeface="+mn-ea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在文中起着重要作用的关键性句子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含蓄句：运用象征等手法，意思隐晦的句子。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修辞句：使用特殊的修辞手法或写人绘物的描写手法等，内涵较为丰富的句子。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文眼句：即人们常说的揭示文章中心、作者观点或情感的句子，一般放在句段作用题中考查。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结构句：揭示文章脉络层次的，即段首的总起句、段末的总结句以及段中的过渡句等。在句段作用题中已经讲述。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结构复杂句：语句本身结构复杂，不是指在文中的作用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20688"/>
            <a:ext cx="863733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句子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含意包含三层意义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，表层意义，即语句的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字面意义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；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，句内意义，即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语境意义、临时意义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；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第三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，句外之义，即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言外之意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，言在此而意在彼产生的意义。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2" cstate="print"/>
          <a:srcRect l="37500" t="48750" r="6250" b="8749"/>
          <a:stretch>
            <a:fillRect/>
          </a:stretch>
        </p:blipFill>
        <p:spPr>
          <a:xfrm>
            <a:off x="6858000" y="5786438"/>
            <a:ext cx="22860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08720"/>
            <a:ext cx="8858250" cy="569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“理解文中重要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词语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的含义”解题技巧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．联系词语所在的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句子的内容及前后句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来理解词语的含义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．联系文章的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主题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或作者的</a:t>
            </a: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情感态度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揣摩词语的含义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一般分析具有深层含义或特定意义的词语、能点明中心或主旨的词语等依据此法。如本节“真题探究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，在揣摩“柴禾”的含义时就需要根据文章的主题去理解它的具体含义和抽象含义。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．联系作者写作时的</a:t>
            </a: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写作意图和社会背景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理解词语的含义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．依托</a:t>
            </a: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修辞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挖掘词语的含义</a:t>
            </a:r>
          </a:p>
        </p:txBody>
      </p:sp>
      <p:grpSp>
        <p:nvGrpSpPr>
          <p:cNvPr id="4" name="圆角矩形 2"/>
          <p:cNvGrpSpPr/>
          <p:nvPr/>
        </p:nvGrpSpPr>
        <p:grpSpPr>
          <a:xfrm>
            <a:off x="0" y="-171399"/>
            <a:ext cx="5220071" cy="1368151"/>
            <a:chOff x="0" y="0"/>
            <a:chExt cx="3206" cy="1029"/>
          </a:xfrm>
        </p:grpSpPr>
        <p:pic>
          <p:nvPicPr>
            <p:cNvPr id="5" name="圆角矩形 2">
              <a:hlinkClick r:id="" action="ppaction://noaction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3600" b="1" dirty="0" smtClean="0">
                  <a:solidFill>
                    <a:srgbClr val="000000"/>
                  </a:solidFill>
                </a:rPr>
                <a:t>2. </a:t>
              </a:r>
              <a:r>
                <a:rPr lang="zh-CN" altLang="en-US" sz="36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I~1.PC-\AppData\Local\Temp\ksohtml\wps_clip_image-21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25" y="5357813"/>
            <a:ext cx="2428875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8588" y="347005"/>
            <a:ext cx="8929688" cy="4939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“理解文中重要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句子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的含意题”解题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技巧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考查形式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：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．理解文中画线的句子的含意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dirty="0" smtClean="0">
                <a:latin typeface="+mj-ea"/>
                <a:ea typeface="+mj-ea"/>
              </a:rPr>
              <a:t> 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．画线句子在文中有什么作用。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作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dirty="0" smtClean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者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这样写的意图是什么。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dirty="0" smtClean="0">
                <a:latin typeface="+mj-ea"/>
                <a:ea typeface="+mj-ea"/>
              </a:rPr>
              <a:t> 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．分析画线句子的表达特色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dirty="0" smtClean="0">
                <a:latin typeface="+mj-ea"/>
                <a:ea typeface="+mj-ea"/>
              </a:rPr>
              <a:t> 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．赏析画线的句子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或语段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285728"/>
            <a:ext cx="91440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5400" b="1" dirty="0">
                <a:solidFill>
                  <a:srgbClr val="CC6600"/>
                </a:solidFill>
                <a:ea typeface="隶书" pitchFamily="49" charset="-122"/>
              </a:rPr>
              <a:t>  </a:t>
            </a:r>
            <a:r>
              <a:rPr lang="zh-CN" altLang="en-US" sz="5400" b="1" dirty="0">
                <a:solidFill>
                  <a:srgbClr val="CC6600"/>
                </a:solidFill>
                <a:ea typeface="隶书" pitchFamily="49" charset="-122"/>
              </a:rPr>
              <a:t>试题设计角度：</a:t>
            </a:r>
          </a:p>
          <a:p>
            <a:pPr algn="just">
              <a:spcBef>
                <a:spcPct val="50000"/>
              </a:spcBef>
            </a:pP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）理解重要词语的含义     </a:t>
            </a:r>
          </a:p>
          <a:p>
            <a:pPr algn="just">
              <a:spcBef>
                <a:spcPct val="50000"/>
              </a:spcBef>
            </a:pP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）理解重要句子的意义或分析其作用      </a:t>
            </a:r>
          </a:p>
          <a:p>
            <a:pPr algn="just">
              <a:spcBef>
                <a:spcPct val="50000"/>
              </a:spcBef>
            </a:pP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）概括文章内容或主旨</a:t>
            </a:r>
          </a:p>
          <a:p>
            <a:pPr algn="just">
              <a:spcBef>
                <a:spcPct val="50000"/>
              </a:spcBef>
            </a:pP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8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）分析评价艺术手法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I~1.PC-\AppData\Local\Temp\ksohtml\wps_clip_image-21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25" y="5357813"/>
            <a:ext cx="2428875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8588" y="219782"/>
            <a:ext cx="8929688" cy="5978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“理解文中重要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句子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的含意题”解题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技巧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．从关键词语入手。   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dirty="0" smtClean="0">
                <a:latin typeface="+mj-ea"/>
                <a:ea typeface="+mj-ea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．从所在语段、相邻句子入手。　　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．从特殊位置入手。重要的句子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如总起句、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段首</a:t>
            </a:r>
            <a:endParaRPr kumimoji="0" lang="en-US" altLang="zh-CN" sz="2800" b="1" dirty="0" smtClean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、过渡句、中心句、总结句、抒情议论句等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往往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</a:t>
            </a:r>
            <a:endParaRPr kumimoji="0" lang="en-US" altLang="zh-CN" sz="2800" b="1" dirty="0" smtClean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中或语段中起关键作用。理解并解释它时，可先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考</a:t>
            </a:r>
            <a:endParaRPr kumimoji="0" lang="en-US" altLang="zh-CN" sz="2800" b="1" dirty="0" smtClean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它在文章中或语段中处于什么地位，然后寻找相关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答题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区间，确定基本含意。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．从分析修辞入手。　　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dirty="0" smtClean="0">
                <a:latin typeface="+mj-ea"/>
                <a:ea typeface="+mj-ea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．从文章主旨入手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答题模式：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．先说表层含意，再说深层含意。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．先说关键词语含义，再说作者所要表达的意图和感情。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．先说修辞手法，再结合文意理解。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圆角矩形 2"/>
          <p:cNvGrpSpPr/>
          <p:nvPr/>
        </p:nvGrpSpPr>
        <p:grpSpPr>
          <a:xfrm>
            <a:off x="1835696" y="198884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 smtClean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/>
          <p:cNvSpPr/>
          <p:nvPr/>
        </p:nvSpPr>
        <p:spPr>
          <a:xfrm>
            <a:off x="8243888" y="14128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637173"/>
            <a:ext cx="9144000" cy="5262979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四川）阅读下面的文字，完成后面的题目。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柴　禾    刘亮程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①我们搬家时，那垛烧剩下一半的梭梭柴，也几乎一根不留地装上车，拉到了元兴宫村。元兴宫离煤矿很近，取暖做饭都烧煤，那些柴禾因此留下来。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柴垛是家力的象征。有一大垛柴禾的人家，必定有一头壮牲口、一辆好车，当然，还有几个能干的人。这些好东西碰巧凑在一起了就能成大事、出大景象。可是，这些好东西又很难全凑在一起。有的人家有一头壮牛，车却破破烂烂，经常坏在远路上。有的人家置了辆新车，能装几千斤东西，牛却体弱得不行。还有的人家，车、马都配地道了，人却不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死了，或者老得干不动活。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39410"/>
            <a:ext cx="9144000" cy="7017306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我们刚到父亲的住处时，家里的牛、车还算齐备，只是牛稍老了些。柴垛虽不高，柴禾底子却很厚大排场。不像一般人家的柴禾，小小气气的一堆，都不敢叫柴垛。父亲带我们进沙漠拉柴，接着大哥单独赶车进沙漠拉柴，接着是我、三弟，等到四弟能单独进沙漠拉柴时，我们已另买了头黑母牛，车轱辘也换成新的，柴垛更是没有哪家可比，全是梭梭柴，大棵的，码得跟房一样高，劈一根柴就能烧半天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现在，我们再不会烧这些柴禾了。我们把它们当没用的东西乱扔在院子，却又舍不得送人或扔掉。我们想，或许哪一天没有煤了，没有暖气了，还要靠它烧饭取暖。只是到了那时我们已不懂得怎样烧它。劈柴的那把斧头几经搬家已扔得不见，家里已没有可以烧柴禾的炉子。即便这样我们也没扔掉那些柴禾，再搬一次家还会带上它们。它们是家的一部分。那个墙根就应该码着柴禾，那个院角垛着草，中间停着车，柱子上拴着牛和驴。在我们心中一个完整的家院就应该是这样的。许多个冬天，那些柴禾埋在深雪里，尽管从没人去动它们，但我们知道那堆雪中埋着柴禾，我们在心里需要它们，它让我们放心地度过一个个寒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283736"/>
            <a:ext cx="9144000" cy="65556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那堆梭梭柴就这样在院墙根呆了二十年，没有谁去管过它们。有一年扩菜地，往墙角移过一次，比以前轻多了，扔过去便断成几截，颜色也由原来的铁青变成灰黑。另一年一棵葫芦秧爬到柴堆上，肥大的叶子几乎把柴禾全遮盖住，那该是它们最凉爽的一个夏季了。秋天我们为摘一棵大葫芦走到这个墙角，葫芦卡在横七竖八的柴堆中，搬移柴禾时我又一次感觉到它们腐朽的程度，除此之外似乎再没有人动过。在那个墙角里它们独自过了许多年，静悄悄自己朽掉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最后，它们变成一堆灰时，我可以说，我们没有烧它，它们自己变成这样的。我们一直看着它们变成了这样。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从第一滴雨落到它们身上、第一层青皮在风中开裂我们就看见了。它们根部的茬头朽掉，像土一样脱落在地时我们看见了。深处的木质开始发黑时我们看见了，全都看见了。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111474"/>
            <a:ext cx="9144000" cy="600164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⑦当我死的时候，人们一样可以坦然地说，他是自己死掉的。墙说，我们只为他挡风御寒，从没堵他的路。坑说，我没陷害他，每次他都绕过去。风说，他的背不是我刮弯的，他的脸不是我吹旧的，眼睛不是我吹瞎的。雨说，我只淋湿他的头发和衣服，他的心是干燥的，雨下不到他心里。土说，我们埋不住这个人，梦中他飞得比所有尘土都高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⑧可是，我不会说。没谁听见一个死掉的人怎么说。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⑨我一样没听见一堆成灰的梭梭柴，最后说了什么。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/>
          <p:nvPr/>
        </p:nvSpPr>
        <p:spPr>
          <a:xfrm>
            <a:off x="0" y="404664"/>
            <a:ext cx="8820150" cy="58477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0030101010101" pitchFamily="49" charset="-122"/>
                <a:ea typeface="Times New Roman" panose="02020603050405020304" pitchFamily="18" charset="0"/>
              </a:rPr>
              <a:t>题目：</a:t>
            </a:r>
            <a:r>
              <a:rPr lang="zh-CN" altLang="en-US" sz="3200" b="1" dirty="0">
                <a:latin typeface="黑体" panose="02010600030101010101" pitchFamily="49" charset="-122"/>
                <a:ea typeface="Times New Roman" panose="02020603050405020304" pitchFamily="18" charset="0"/>
              </a:rPr>
              <a:t>根据全文概括“柴禾”在文中的含义。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0" y="1268760"/>
            <a:ext cx="914400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①表层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意义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基本义）：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“柴禾”是生活物质，是家力象征，是家的一部分；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②深层意义：“柴禾”代表传统的生活方式，是精神寄托。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答题范式：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词语本义＋语境义＋在情感、主旨、修辞等方面的作用。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960938"/>
            <a:ext cx="91440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答案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生活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物质，家力象征，家的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一部分；</a:t>
            </a:r>
            <a:r>
              <a:rPr kumimoji="0" lang="zh-CN" altLang="en-US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的生活方式，精神寄托。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64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15</a:t>
            </a:r>
            <a:r>
              <a:rPr lang="zh-CN" altLang="en-US" sz="2800" b="1" dirty="0" smtClean="0"/>
              <a:t>．第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自然段主要叙述了什么内容？这些内容在全文结构中的作用是什么？（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分）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解析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本题考查理解文章、概括内容的能力，以及表达效果。首先要弄清本文第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自然段主要叙述了的内容，然后在思考在全文中的作用。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因为文章中间，故考虑呼应、铺垫等方面作用。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zh-CN" altLang="en-US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答案示例：</a:t>
            </a:r>
          </a:p>
          <a:p>
            <a:r>
              <a:rPr lang="zh-CN" altLang="en-US" sz="2800" b="1" dirty="0" smtClean="0"/>
              <a:t>内容：主要叙述了我家柴垛积累过程。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作用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通过叙述父子兄弟辛勤积累柴垛的过程，赋予柴垛物质以外的意义，既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承接</a:t>
            </a:r>
            <a:r>
              <a:rPr lang="zh-CN" altLang="en-US" sz="2800" b="1" dirty="0" smtClean="0"/>
              <a:t>上文“柴垛是家力的象征”，又与后文“我们在心里需要他们”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呼应</a:t>
            </a:r>
            <a:r>
              <a:rPr lang="zh-CN" altLang="en-US" sz="2800" b="1" dirty="0" smtClean="0"/>
              <a:t>，并为柴火在今后的生活中的巨大变化做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铺垫</a:t>
            </a:r>
            <a:r>
              <a:rPr lang="zh-CN" altLang="en-US" sz="28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．第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自然段的画线句子运用了反复的修辞手法。请结合文章内容赏析其表达效果。（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分）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解析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本题考查鉴赏句子表达技巧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修辞手法运用鉴赏的能力。该画线句子运用了反复的修辞手法，极富情感的三个细节描写，层层渲染，再现再现柴火被冷落忽视的过程，在这个过程中有我的感情变化和感受。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答案示例：</a:t>
            </a:r>
          </a:p>
          <a:p>
            <a:r>
              <a:rPr lang="zh-CN" altLang="en-US" sz="2800" b="1" dirty="0" smtClean="0"/>
              <a:t>运用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反复</a:t>
            </a:r>
            <a:r>
              <a:rPr lang="zh-CN" altLang="en-US" sz="2800" b="1" dirty="0" smtClean="0"/>
              <a:t>的修辞手法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逐层再现</a:t>
            </a:r>
            <a:r>
              <a:rPr lang="zh-CN" altLang="en-US" sz="2800" b="1" dirty="0" smtClean="0"/>
              <a:t>柴火被冷落忽视、逐渐朽去过程中的三个细节，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层层渲染</a:t>
            </a:r>
            <a:r>
              <a:rPr lang="zh-CN" altLang="en-US" sz="2800" b="1" dirty="0" smtClean="0"/>
              <a:t>，画面生动，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富有感染力</a:t>
            </a:r>
            <a:r>
              <a:rPr lang="zh-CN" altLang="en-US" sz="2800" b="1" dirty="0" smtClean="0"/>
              <a:t>；四个“看见了”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突出</a:t>
            </a:r>
            <a:r>
              <a:rPr lang="zh-CN" altLang="en-US" sz="2800" b="1" dirty="0" smtClean="0"/>
              <a:t>柴火朽去过程中我始终在场又始终旁观的态度，传达出深深的自责和无奈情绪。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17</a:t>
            </a:r>
            <a:r>
              <a:rPr lang="zh-CN" altLang="en-US" sz="2800" b="1" dirty="0" smtClean="0"/>
              <a:t>．这篇文章有人认为重在写柴禾，有人认为重在写人，你赞成哪种看法？请说明理由（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分）</a:t>
            </a:r>
          </a:p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解析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本题考查对文学作品进行个性化阅读和有创意的解读的能力，属探究能力考查。本体是探究作者的写作意图，可以从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形象、主题和结构</a:t>
            </a:r>
            <a:r>
              <a:rPr lang="zh-CN" altLang="en-US" sz="2800" b="1" dirty="0" smtClean="0"/>
              <a:t>等角度来谈理由。答题时要联系全文，不要断章取义。应从形式和内容上去探究，立足文本，谈出理由较难。</a:t>
            </a:r>
          </a:p>
          <a:p>
            <a:r>
              <a:rPr lang="zh-CN" altLang="en-US" sz="2800" b="1" dirty="0" smtClean="0"/>
              <a:t>示例：</a:t>
            </a:r>
          </a:p>
          <a:p>
            <a:r>
              <a:rPr lang="zh-CN" altLang="en-US" sz="2800" b="1" dirty="0" smtClean="0"/>
              <a:t>重在些柴火。因为柴火是贯穿全文的线索，柴火在今昔生活中的巨大变化是文章的主要内容，通过柴火的描写表达出了对传统生活方式的留恋，对细微生命的关注。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重在写人。虽然写人的篇幅不多，但写柴火的目得是为了写人，对柴火的生命过程的关注就是对人的生命的关注。文章由物及人，卒章显志，凸显了对人的生命的感悟。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1539" y="785794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400" b="1" dirty="0">
                <a:latin typeface="华文行楷" pitchFamily="2" charset="-122"/>
                <a:ea typeface="华文行楷" pitchFamily="2" charset="-122"/>
              </a:rPr>
              <a:t>散文</a:t>
            </a:r>
            <a:r>
              <a:rPr lang="zh-CN" altLang="en-US" sz="5400" b="1" dirty="0" smtClean="0">
                <a:latin typeface="华文行楷" pitchFamily="2" charset="-122"/>
                <a:ea typeface="华文行楷" pitchFamily="2" charset="-122"/>
              </a:rPr>
              <a:t>的阅读方法</a:t>
            </a:r>
            <a:endParaRPr lang="zh-CN" altLang="en-US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3175" y="2643184"/>
            <a:ext cx="38843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72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整体阅读</a:t>
            </a:r>
            <a:endParaRPr lang="zh-CN" altLang="en-US" sz="7200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穿过岑寂的碎片        朱以撒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en-US" b="1" dirty="0" smtClean="0">
                <a:latin typeface="+mj-ea"/>
                <a:ea typeface="+mj-ea"/>
              </a:rPr>
              <a:t>那</a:t>
            </a:r>
            <a:r>
              <a:rPr lang="zh-CN" altLang="en-US" b="1" dirty="0">
                <a:latin typeface="+mj-ea"/>
                <a:ea typeface="+mj-ea"/>
              </a:rPr>
              <a:t>方不毛之地一直为我神往。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像我这般珍惜故纸的人，常常会留意典籍上、画册上的一些残破纸片。这些纸片都没头没脑，残损得不象样了。这时我总是心弦一颤：该不会又是楼兰的碎片吧</a:t>
            </a:r>
            <a:r>
              <a:rPr lang="en-US" altLang="en-US" b="1" dirty="0">
                <a:latin typeface="+mj-ea"/>
                <a:ea typeface="+mj-ea"/>
              </a:rPr>
              <a:t>?</a:t>
            </a:r>
            <a:r>
              <a:rPr lang="zh-CN" altLang="en-US" b="1" dirty="0">
                <a:latin typeface="+mj-ea"/>
                <a:ea typeface="+mj-ea"/>
              </a:rPr>
              <a:t>凑近前一瞥，十有七八，真是楼兰出土的残破纸片。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楼兰，真是离我太遥远，又太亲近了。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曾经想过，楼兰于我来说，已不是地域上的一个名称了，而是一种精神领域的烙印。一开始我不知它具体的方位，只为那种莽原气象苍凉气息吸引，心想什么时候也走去看看。后来有人告知楼兰在罗布泊附近，不由让我倒吸了一口冷气：天啊</a:t>
            </a:r>
            <a:r>
              <a:rPr lang="en-US" altLang="en-US" b="1" dirty="0">
                <a:latin typeface="+mj-ea"/>
                <a:ea typeface="+mj-ea"/>
              </a:rPr>
              <a:t>!</a:t>
            </a:r>
            <a:r>
              <a:rPr lang="zh-CN" altLang="en-US" b="1" dirty="0">
                <a:latin typeface="+mj-ea"/>
                <a:ea typeface="+mj-ea"/>
              </a:rPr>
              <a:t>行动的信念顿时萎缩了不少。倘没有天赐的力量，是断断难以进入这神秘领地的。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我分外喜爱楼兰的残纸，从外观上看，</a:t>
            </a:r>
            <a:r>
              <a:rPr lang="zh-CN" altLang="en-US" b="1" dirty="0" smtClean="0">
                <a:latin typeface="+mj-ea"/>
                <a:ea typeface="+mj-ea"/>
              </a:rPr>
              <a:t>边缘</a:t>
            </a:r>
            <a:endParaRPr lang="en-US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+mj-ea"/>
              </a:rPr>
              <a:t>都被时光的风霜啃噬得斑驳陆离，犹如一片片洞见筋脉的黄叶。这些残纸上密密麻麻地写满了汉字，古朴而稚拙。只是由于残片，即便从内容上细审，我也弄不清哪页残纸居</a:t>
            </a:r>
            <a:r>
              <a:rPr lang="zh-CN" altLang="en-US" b="1" dirty="0" smtClean="0">
                <a:latin typeface="+mj-ea"/>
                <a:ea typeface="+mj-ea"/>
              </a:rPr>
              <a:t>先</a:t>
            </a:r>
            <a:r>
              <a:rPr lang="zh-CN" altLang="en-US" b="1" dirty="0">
                <a:latin typeface="+mj-ea"/>
                <a:ea typeface="+mj-ea"/>
              </a:rPr>
              <a:t>哪页残纸在后。原先，贯穿纸片使其排列有序的细韧皮条，经不过风雨磨洗，不知哪一日清晨呼啦啦分崩离析，这一摞摞记载楼兰心迹的古纸本霎时如天女散花，散乱而破碎，再也无从整理。有序顿成无序，整饬变成芜杂。一些重要的记载被风吹雨打腐烂去，一些关键的词组也剥蚀风化，神秘的气息开始飞扬，越往后越神秘莫测。我想会有一些人，面对那无尽荒漠的方位，踮起脚神往地张望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我们完全可以在精神上还原、再现当年丰饶的场景啊</a:t>
            </a:r>
            <a:r>
              <a:rPr lang="en-US" altLang="zh-CN" b="1" dirty="0">
                <a:latin typeface="+mj-ea"/>
                <a:ea typeface="+mj-ea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两千多年前的楼兰，何等富庶和滋润呀</a:t>
            </a:r>
            <a:r>
              <a:rPr lang="en-US" altLang="zh-CN" b="1" dirty="0">
                <a:latin typeface="+mj-ea"/>
                <a:ea typeface="+mj-ea"/>
              </a:rPr>
              <a:t>!</a:t>
            </a:r>
            <a:r>
              <a:rPr lang="zh-CN" altLang="en-US" b="1" dirty="0">
                <a:latin typeface="+mj-ea"/>
                <a:ea typeface="+mj-ea"/>
              </a:rPr>
              <a:t>这个美丽的绿洲王国有如丰满而妩媚的少妇，林木葱茏，水草丰茂，波光荡漾，百鸟啁啾，真正</a:t>
            </a:r>
            <a:r>
              <a:rPr lang="zh-CN" altLang="en-US" b="1" dirty="0" smtClean="0">
                <a:latin typeface="+mj-ea"/>
                <a:ea typeface="+mj-ea"/>
              </a:rPr>
              <a:t>是</a:t>
            </a:r>
            <a:endParaRPr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+mj-ea"/>
              </a:rPr>
              <a:t>一片乐土。它使黄河文化、恒河文化和古希腊文化水乳交融。楼兰以它的消失，使人感到再滋润饱满的生命，也会如流星一般，在瞬间化为虚无。</a:t>
            </a:r>
            <a:r>
              <a:rPr lang="zh-CN" altLang="zh-CN" b="1" dirty="0" smtClean="0">
                <a:ea typeface="PMingLiU" pitchFamily="18" charset="-120"/>
              </a:rPr>
              <a:t> </a:t>
            </a:r>
            <a:r>
              <a:rPr lang="zh-CN" altLang="en-US" b="1" dirty="0" smtClean="0">
                <a:ea typeface="PMingLiU" pitchFamily="18" charset="-120"/>
              </a:rPr>
              <a:t> </a:t>
            </a:r>
            <a:r>
              <a:rPr lang="zh-CN" altLang="zh-CN" b="1" dirty="0" smtClean="0">
                <a:ea typeface="PMingLiU" pitchFamily="18" charset="-120"/>
              </a:rPr>
              <a:t> </a:t>
            </a:r>
            <a:r>
              <a:rPr lang="zh-CN" altLang="en-US" b="1" dirty="0" smtClean="0">
                <a:ea typeface="PMingLiU" pitchFamily="18" charset="-120"/>
              </a:rPr>
              <a:t> </a:t>
            </a:r>
            <a:r>
              <a:rPr lang="zh-CN" altLang="zh-CN" b="1" dirty="0" smtClean="0">
                <a:ea typeface="PMingLiU" pitchFamily="18" charset="-120"/>
              </a:rPr>
              <a:t> </a:t>
            </a:r>
            <a:r>
              <a:rPr lang="zh-CN" altLang="en-US" b="1" dirty="0" smtClean="0">
                <a:ea typeface="PMingLiU" pitchFamily="18" charset="-120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这些古典的碎片由于没有完整性，它使人们也就看到一个碎片的楼兰，只看到那些舞文弄墨的楼兰人迷蒙的背影。在我把玩到的一些墨迹里，这时的书体，正处在隶楷若即若离的阶段，那种楷有隶意、隶含楷法的驳杂胶着状态，醰醰有味品之不厌。这些墨迹和相应时期的魏晋名流风格如隔江海。楼兰残纸墨迹总是那么素朴，淡墨青衫一般天然动人。当然，有些笔画真的没有写好，读起来直让我皱眉头，不像是专门训练过的书手所为。深目高鼻的楼兰人，此时还没有学会含蓄呢。有时用笔恍若马背上挥刀，直通通地就挥了过去。这宛如在纸面上作长枪大戟格斗，咣当作响。我当然不太习惯这种表现方式，觉得太抛筋露骨，只是书写中一如既往地不作态，则是</a:t>
            </a:r>
            <a:r>
              <a:rPr lang="zh-CN" altLang="en-US" b="1" dirty="0" smtClean="0">
                <a:latin typeface="+mj-ea"/>
                <a:ea typeface="+mj-ea"/>
              </a:rPr>
              <a:t>我</a:t>
            </a:r>
            <a:endParaRPr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+mj-ea"/>
              </a:rPr>
              <a:t>屡屡赞美的。这时的江南名士，已经能写得一手流畅婉转的好字了，楼兰人的字迹却都处在未完成的品相里，似乎等着后人去弥补。可是我</a:t>
            </a:r>
            <a:r>
              <a:rPr lang="zh-CN" altLang="en-US" b="1" dirty="0" smtClean="0">
                <a:latin typeface="+mj-ea"/>
                <a:ea typeface="+mj-ea"/>
              </a:rPr>
              <a:t>感到</a:t>
            </a:r>
            <a:r>
              <a:rPr lang="zh-CN" altLang="en-US" b="1" dirty="0">
                <a:latin typeface="+mj-ea"/>
                <a:ea typeface="+mj-ea"/>
              </a:rPr>
              <a:t>了字里行间充溢的宗教神秘的气息。佛教进入中原，首先要途经此地，是这里的人过早地皈依了吗</a:t>
            </a:r>
            <a:r>
              <a:rPr lang="en-US" altLang="zh-CN" b="1" dirty="0">
                <a:latin typeface="+mj-ea"/>
                <a:ea typeface="+mj-ea"/>
              </a:rPr>
              <a:t>?</a:t>
            </a:r>
            <a:r>
              <a:rPr lang="zh-CN" altLang="en-US" b="1" dirty="0">
                <a:latin typeface="+mj-ea"/>
                <a:ea typeface="+mj-ea"/>
              </a:rPr>
              <a:t>这真是一个饶有深味的问题：有技巧的人足以达到完美，却全然写不出如此韵致，是心灵空间缺少了什么吧</a:t>
            </a:r>
            <a:r>
              <a:rPr lang="en-US" altLang="zh-CN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风沙越来越沉重地覆盖在楼兰遗址上，终日无绝，漫过基础，漫过墙堞，漫过城楼，着力剥蚀着突兀处，料想在不久，就连高耸的烽燧也要被遮埋，遗址外相将荡然无存。一切绚丽和辉煌，在如许长的岁月中，被黄沙摧残成一片</a:t>
            </a:r>
            <a:r>
              <a:rPr lang="zh-CN" altLang="en-US" b="1" dirty="0" smtClean="0">
                <a:latin typeface="+mj-ea"/>
                <a:ea typeface="+mj-ea"/>
              </a:rPr>
              <a:t>迷蒙，</a:t>
            </a:r>
            <a:r>
              <a:rPr lang="zh-CN" altLang="en-US" b="1" dirty="0" smtClean="0">
                <a:latin typeface="+mj-ea"/>
              </a:rPr>
              <a:t>只余下楼兰残纸了。它们尽管是残片，却必将长存，就像楼兰上空的长风和楼兰身体上的沙丘一样长存。这些碎片有自身的特性，获得朴素的色</a:t>
            </a:r>
            <a:endParaRPr lang="zh-CN" altLang="en-US" b="1" dirty="0">
              <a:latin typeface="+mj-ea"/>
              <a:ea typeface="+mj-ea"/>
            </a:endParaRP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endParaRPr lang="en-US" altLang="zh-CN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+mj-ea"/>
              </a:rPr>
              <a:t>调</a:t>
            </a:r>
            <a:r>
              <a:rPr lang="zh-CN" altLang="en-US" b="1" dirty="0" smtClean="0">
                <a:latin typeface="+mj-ea"/>
                <a:ea typeface="+mj-ea"/>
              </a:rPr>
              <a:t>和</a:t>
            </a:r>
            <a:r>
              <a:rPr lang="zh-CN" altLang="en-US" b="1" dirty="0">
                <a:latin typeface="+mj-ea"/>
                <a:ea typeface="+mj-ea"/>
              </a:rPr>
              <a:t>质地，尤其是时日赋予了它们长存的生命力，已不惧怕世俗的侵入了。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我慢慢地走近楼兰，当然是心路历程接近了。楼兰在我心目中破碎万端，和碎片的纸本一个模样。其实，认识一个世界要达到周全是不可能的。面面俱到，反而什么都达不到，什么都肤浅之至。</a:t>
            </a: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 从史料的完整性要求来衡量，碎片使人怜爱不已，但它的物质价值已抵不上完好者。若从审美价值上说，碎片却具有相当强的象征性，借残象以会意，妙在存残之间、藏显之外。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404815"/>
            <a:ext cx="836771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/>
              <a:t>  1</a:t>
            </a:r>
            <a:r>
              <a:rPr lang="zh-CN" altLang="en-US" sz="2800" b="1" dirty="0"/>
              <a:t>、根据文章，完成下面两小题。（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分）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）“</a:t>
            </a:r>
            <a:r>
              <a:rPr lang="zh-CN" altLang="en-US" sz="2800" b="1" dirty="0">
                <a:ea typeface="黑体" pitchFamily="2" charset="-122"/>
              </a:rPr>
              <a:t>穿过岑寂的碎片”中的“穿过”是什么意思</a:t>
            </a:r>
            <a:r>
              <a:rPr lang="zh-CN" altLang="en-US" sz="2800" b="1" dirty="0" smtClean="0">
                <a:ea typeface="黑体" pitchFamily="2" charset="-122"/>
              </a:rPr>
              <a:t>？</a:t>
            </a:r>
            <a:endParaRPr lang="en-US" altLang="zh-CN" sz="2800" b="1" dirty="0" smtClean="0">
              <a:ea typeface="黑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66FF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答案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】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）神游；精神漫游；心路的漫游；在精神领域中驰骋；驰思骋想。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66FF"/>
                </a:solidFill>
                <a:ea typeface="黑体" pitchFamily="2" charset="-122"/>
              </a:rPr>
              <a:t> </a:t>
            </a:r>
            <a:r>
              <a:rPr lang="zh-CN" altLang="en-US" sz="2800" b="1" dirty="0">
                <a:ea typeface="黑体" pitchFamily="2" charset="-122"/>
              </a:rPr>
              <a:t>（</a:t>
            </a:r>
            <a:r>
              <a:rPr lang="en-US" altLang="zh-CN" sz="2800" b="1" dirty="0">
                <a:ea typeface="黑体" pitchFamily="2" charset="-122"/>
              </a:rPr>
              <a:t>2</a:t>
            </a:r>
            <a:r>
              <a:rPr lang="zh-CN" altLang="en-US" sz="2800" b="1" dirty="0">
                <a:ea typeface="黑体" pitchFamily="2" charset="-122"/>
              </a:rPr>
              <a:t>）“楼兰于我来说，已不是地域上的一个名称了，而是一种精神领域的烙印</a:t>
            </a:r>
            <a:r>
              <a:rPr lang="zh-CN" altLang="en-US" sz="2800" b="1" dirty="0"/>
              <a:t>”表达了一种怎样的情怀</a:t>
            </a:r>
            <a:r>
              <a:rPr lang="zh-CN" altLang="en-US" sz="2800" b="1" dirty="0" smtClean="0"/>
              <a:t>。</a:t>
            </a:r>
            <a:endParaRPr lang="en-US" altLang="zh-CN" sz="2800" b="1" dirty="0" smtClean="0">
              <a:solidFill>
                <a:srgbClr val="0066FF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66FF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答案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】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刻骨铭心的神往；向往；心驰神往；分外喜爱。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" y="0"/>
            <a:ext cx="889317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/>
              <a:t>  2</a:t>
            </a:r>
            <a:r>
              <a:rPr lang="zh-CN" altLang="en-US" sz="2800" b="1" dirty="0"/>
              <a:t>、 </a:t>
            </a:r>
            <a:r>
              <a:rPr lang="zh-CN" altLang="en-US" sz="2800" b="1" dirty="0" smtClean="0"/>
              <a:t>“</a:t>
            </a:r>
            <a:r>
              <a:rPr lang="zh-CN" altLang="en-US" sz="2800" b="1" dirty="0"/>
              <a:t>穿过岑寂的碎片”，作者联想到了些什么？答出其中三点。（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分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66FF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答案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】 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）再滋润饱满的生命，也会如流星一般，在瞬间化为虚无。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）技巧的完美不足以弥补心灵的缺陷。只有心灵的完美，才是真正的完美。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）朴素延期是一种美，它具有长存的生命力。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）好的东西，即使已经残破不全，但仍具有永存的生命。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5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）认识一个世界要达到周全是不可能的。面面俱到，反而什么都达不到，什么都肤浅之至。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66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66FF"/>
                </a:solidFill>
              </a:rPr>
              <a:t>6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）碎片才是历史的真实写照。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林肯中心的鼓声    木　心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①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搬到曼哈顿，与林肯中心几乎接邻，听歌剧，看芭蕾，自是方便，却也难得去购票。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②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窗，就可望见林肯中心露天剧场之一的贝壳形演奏台。那里每天下午、晚上，各有一场演出。废了室内的自备音响，乐得享受那大贝壳中传来的精神海鲜。节目是每天和每晚更换的：铜管乐、摇滚乐、歌剧清唱、重奏，还有时髦得名称也来不及定妥又变了花样的什么音乐。我躺着听，边吃边喝听，比罗马贵族还惬意。但夏季没过完，我已经非常厌恶那大贝壳中发出来的声音了：不想“古典”的日子，偏偏是柔肠百转地惹人腻烦；不想摩登的夜晚，硬是以火爆的节奏乱撞耳膜。不花钱买票，就这样受罚了。所以每当雷声起，电光闪，阵雨沛然而下，我开心，看你们还演奏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618401"/>
            <a:ext cx="9144000" cy="563231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不是天天都有大雷雨，只能时候一到，关紧窗子。如果还是隐隐传来，便开动自己的音响与之抗衡，奇怪的是，但凡抱着这样心态的当儿，就也听不进自选的音乐。可见行事必得出自真心，强求是不会快乐的。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④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夜晚，灯下写信，那大贝壳里的频率又发作了，看看窗外的天，不可能下雨，窗是关紧的，别无良策，管自己继续写吧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乐器不多，鼓、圆号、低音提琴，不三不四的配器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管自己写吧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⑤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不下去了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鼓声，单是鼓声，由徐而疾，疾更疾，忽沉忽昂，渐渐消失，突然又起翻腾，恣肆癫狂，破石惊天，戛然而止。再从极慢极慢的节奏开始，一程一程，稳稳地进展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终于加快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又回复凝重的持续，不徐不疾，永远这样敲下去，永远这样敲下去了，不求加快，不求减慢，不求升强降弱，唯一的节奏，唯一的音量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其中似乎有微茫、偶然的变化，变化太难辨识，却使听觉出奇地敏感，出奇的敏感的绝望者才能感觉到它。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517525"/>
            <a:ext cx="9144000" cy="60023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鼓声似乎有所加快，有所升强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后又加快升强，渐快，更快，越来越快，越来越快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到不像是人力击鼓，但机械的鼓声绝不会有这“人”味，是人在击鼓，是个非凡的人，否定了旋律、调性、音色，各种记谱符号。这鼓声引醒的不是一向由管乐、弦乐、声乐所引醒的因素，它们一直沉睡着，淤积着，荒芜着，原始而古老。在尚无管乐、弦乐、声乐伴随时，这些因素出现于打击乐，在漫长的遗弃废置后，被今晚的鼓声所引醒，显得陌生新鲜。这非音乐的鼓声使我回到古老的蛮荒状态，更接近宇宙的本质。这鼓声接近于无声，最后仿佛只剩下鼓手一个人，而这人必定是遒劲与美貌、粗犷与秀丽浑然一体的无年龄的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真奇怪，单单鼓声就可以这样顺遂地把一切欲望击退，把一切观念敲碎，不容旁骛，不可方物，把它们粉碎得像基本粒子一样分裂飞扬在宇宙中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扑向窗口，猛开窗子，鼓声已经在圆号和低音提琴的抚慰中作激战后的喘息，低音提琴为英雄拭汗，圆号捧上了桂冠，鼓声也将息去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我心里发急，鼓掌呀！为什么不鼓掌，涌上去，把鼓手抬起来，抛向空中，摔死也活该，谁叫他击得这样好啊！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  <a:solidFill>
            <a:srgbClr val="99CCFF">
              <a:alpha val="50000"/>
            </a:srgbClr>
          </a:solidFill>
        </p:spPr>
      </p:pic>
      <p:sp>
        <p:nvSpPr>
          <p:cNvPr id="2" name="矩形 1"/>
          <p:cNvSpPr/>
          <p:nvPr/>
        </p:nvSpPr>
        <p:spPr>
          <a:xfrm>
            <a:off x="785787" y="1500175"/>
            <a:ext cx="6369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/>
              <a:t>一、了解散文</a:t>
            </a:r>
            <a:r>
              <a:rPr lang="zh-CN" altLang="en-US" sz="4800" b="1" dirty="0"/>
              <a:t>的特点</a:t>
            </a:r>
            <a:r>
              <a:rPr lang="zh-CN" altLang="en-US" sz="4800" dirty="0" smtClean="0"/>
              <a:t>：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1928794" y="2786060"/>
            <a:ext cx="48173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形</a:t>
            </a:r>
            <a:r>
              <a:rPr lang="zh-CN" altLang="en-US" sz="7200" b="1" dirty="0">
                <a:solidFill>
                  <a:srgbClr val="FF0000"/>
                </a:solidFill>
              </a:rPr>
              <a:t>散神不散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-154592"/>
            <a:ext cx="9144000" cy="649408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⑧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激动过分，听众是在剧烈鼓掌，尖叫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我望不见那鼓手，只听得他在扬声致谢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掌声不停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但鼓声不起，他一再致谢，终于道晚安了，明亮的大贝壳也转为暗蓝，人影幢幢，无疑是散场。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懊丧地伏在窗口，开窗太迟，没有全部听清楚，还能到什么地方去听他击鼓，冒着大雨我也会步行而去的。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⑩</a:t>
            </a:r>
            <a:r>
              <a:rPr kumimoji="0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不能荏弱得像个被遗弃的人。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⑾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不是从来没有听见过鼓声，我是向来注意各种鼓手的，非洲的，印度的，中国的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然而这个鼓手怎么啦，单凭一只鼓就使人迷乱得如此可怜！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我承认他是个幸福的人，我分不到他的幸福。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经典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0310" y="5184456"/>
            <a:ext cx="3109096" cy="128588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146" name="矩形 7"/>
          <p:cNvSpPr>
            <a:spLocks noChangeArrowheads="1"/>
          </p:cNvSpPr>
          <p:nvPr/>
        </p:nvSpPr>
        <p:spPr bwMode="auto">
          <a:xfrm>
            <a:off x="0" y="4653136"/>
            <a:ext cx="8999538" cy="19446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  <a:miter lim="800000"/>
          </a:ln>
        </p:spPr>
        <p:txBody>
          <a:bodyPr anchor="ctr"/>
          <a:lstStyle/>
          <a:p>
            <a:pPr lvl="0"/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答案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(1)①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现场鼓手的演奏结束了，我因不能再次听到鼓声和听众一起疯狂而失落；②受到鼓声的鼓舞，我希望能过上一种新鲜有力的生活。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(2)①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鼓声让我相信，这个鼓手近于自然的，因而也是幸福的；②作为听众，我被鼓手的鼓声吸引，却不能分享他击鼓时的愉悦，这让我感到有些遗憾。</a:t>
            </a: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0" y="-92422"/>
            <a:ext cx="899953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题目：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解释下列两句话在文中的含意。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我不能荏弱得像个被遗弃的人。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我承认他是个幸福的人，我分不到他的幸福。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1556792"/>
            <a:ext cx="9061451" cy="2677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解析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①抓住关键词语：理解第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个句子含意的关键是理解词语“不能”“被遗弃”。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从第九段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内容和第五段中“在漫长的遗弃废置之后，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……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显得陌生新鲜”来看，作者受鼓声影响，不想被生活遗弃而要开始新鲜有力的生活。②结合具体语境：结合鼓手的演奏，可知这句话有两个方面的意思，一是“我承认”的内容，二是“我分不到”的内容。两方面综合起来是说“我”承认的是鼓手的演奏成功，却分享不到愉悦与幸福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  <p:bldP spid="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8435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260648"/>
            <a:ext cx="8612188" cy="341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lvl="0" indent="457200"/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阅读下面的片段，回答后面的问题。</a:t>
            </a:r>
          </a:p>
          <a:p>
            <a:pPr lvl="0" indent="457200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虽然九十天中，只有一日的春光，而对于春天，似乎已得了酬报，不再怨恨憎嫌了。只是满意之余，还觉得有些遗憾，如同小孩子打架后相寻，大家忍不住回嗔作喜，却又不肯即时言归于好，只背着脸，低着头，撅着嘴说：“早知道你又来哄我找我，当初又何必把我冰在那里呢？”</a:t>
            </a:r>
          </a:p>
          <a:p>
            <a:pPr lvl="0" indent="457200" algn="r"/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节选自冰心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一日春光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》)</a:t>
            </a:r>
          </a:p>
          <a:p>
            <a:pPr lvl="0" indent="457200"/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作者在“满意之余，还觉得有些遗憾”，这里的“遗憾”指的是什么？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(2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分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4005064"/>
            <a:ext cx="8612188" cy="1570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解析  从“早知道你又来哄我找我，当初又何必把我冰在那里呢”中我们可以读出“你”指的就是春天，“我”就是寻春的人，“把我冰在那里”说的就是春天让我苦苦地等待。由此可以得出答案。</a:t>
            </a:r>
          </a:p>
        </p:txBody>
      </p:sp>
      <p:sp>
        <p:nvSpPr>
          <p:cNvPr id="5" name="矩形 4"/>
          <p:cNvSpPr/>
          <p:nvPr/>
        </p:nvSpPr>
        <p:spPr>
          <a:xfrm>
            <a:off x="261938" y="5899150"/>
            <a:ext cx="8610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春天来得太晚，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让作者等待得太痛苦。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1765300"/>
            <a:ext cx="9144000" cy="3416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过　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师　陀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我不曾骑过马，对于“马性”是不大了解的。现在巧得很，一匹马立在暮色苍茫的道上，只等我骑上去。它不停地摆耳蹬蹄，想是已经饿得发慌。然而要骑上去，便觉得欠一点勇气，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说“欠一点”吧。虽然不晓得“马上威风”，但关于马的传说是知道一点的。我生长的地方有一句话，道是：“一马三分龙。”马似乎又有几分神性了，但只说有“三分”，可见并不是龙。我既不憎马也不敬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/>
          <p:nvPr/>
        </p:nvSpPr>
        <p:spPr>
          <a:xfrm>
            <a:off x="0" y="522288"/>
            <a:ext cx="9144000" cy="667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据说马的脾气很大，性子也很暴烈。而望望前面的山，也颇有几分神秘意味。要走上去的一面，正背着阳光，显得非常晦暗。上到山顶约有五六里路的样子。山路颇险，倘一个不留神，岂但“翻身落马”，且要“落山”，将有性命之虞。所以作起“一鞭残照里”的诗句并不难，难的倒是骑上去，又如何来那么一鞭，何况从没有骑过马的呢？这时凭空想起不如骑马阅兵了，那定然有一名“马童”将马带牢，绝不听其发脾气：这气派倒是在画报上看见过。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来接的朋友同随从都已到齐，在马上扬鞭催促了。不便再磨延，即耸身跨上鞍桥。还好，它并不如我曾料想的那般凶刁，在人将骑与未骑稳之际猛地向前一撞。我一面暗自感谢马，一面感谢马的主人。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“这马几时也清高起来了？”我说。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马摆了摆头，很斯文，又像对我抗议。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人马一直升上去，是一种既危险又快意的感受。路折转而上，兼之刚下过雨，脚下那些被磨得秃光秃光的石块，异常滑溜。马像溜冰似的一面打着滑跌，为防备一失足落向深谷，一面还得跳着“狐步舞”。蹄声咵咵响着，其雄壮是只有“马赛进行曲”可以比拟的吧。</a:t>
            </a:r>
          </a:p>
          <a:p>
            <a:pPr marL="0" lvl="0" indent="266700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917575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晚霞发出彩绢般的光，一缕一缕横斜在头顶。人同马打着滑跌，跳着舞，踏着进行曲渐渐接近彩霞，似乎马一跃身，就可以钻进去。回望上下，溪谷间腾起茫茫浓雾，此身飘飘然，就如在云端里，觉得当真要万念俱空似的。骑马登山竟是这样充满诗意，真是想也不曾想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但是，这诗境中的人物也不能一直做下去。当将要一脚踏进云端时，马却停下来了。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它知道云端不能驰骋，竟又是这样不通人意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。呜呼！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在这短短的行程中，我知道马与驴不同。倘是驴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不仅刁赖，而且愚蠢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要决意怠工下来，就一个干脆，将人摔下脊背，算是给责打者的一点惩罚。而马不然，比驴聪明，它懂得责打是为着要它前进，并非逼它投崖自尽，所以任怎样处罚，它只是给一个不理。它很斯文地站着，在鞭下还观赏山景，大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可以充吾师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的。不得已我只好请它上去。来到山顶，已是暮色垂垂，四周昏暗。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522288"/>
            <a:ext cx="9144000" cy="37861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颗星像水银珠，在西南方光亮得灼灼闪耀。四山绝了飞鸟。最远处，一座崇峦后面，尚残留着稀微的白光，照耀着积雪的山巅。谷上弥漫着雾，有黑影在摇动。隐约中树丛下面送来吠声。经年的枯草瑟瑟作响，山景益见荒凉。风吹得马的鬃鬣翻转来，尾巴顺风飘摆，一缕一缕似要飞去。马四蹄打颤，迷茫地望着远处，悲抑地摇摇头，又继续啮食枯草。问了同行者，说是还有十五里的山路要走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现在回想，题目应作“荒山乘马图”，自己便做做“图”中的主角，充充“风尘三侠”中的人物，在时下定会受欢迎的吧！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师陀散文选集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，百花文艺出版社，有删改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15"/>
          <p:cNvSpPr txBox="1">
            <a:spLocks noChangeArrowheads="1"/>
          </p:cNvSpPr>
          <p:nvPr/>
        </p:nvSpPr>
        <p:spPr bwMode="auto">
          <a:xfrm>
            <a:off x="211138" y="5207000"/>
            <a:ext cx="8783638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这句话是说马意识到危险，及时止步，但却打断了“我”驰骋云端的美梦。“我”表面上对马的埋怨，暗含了对马的理解和欣赏。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1138" y="4283075"/>
            <a:ext cx="8783638" cy="811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文中说“它知道云端不能驰骋，竟又是这样不通人意”，你如何理解？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(4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80" name="标题 1"/>
          <p:cNvSpPr/>
          <p:nvPr/>
        </p:nvSpPr>
        <p:spPr>
          <a:xfrm>
            <a:off x="0" y="1340768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考点二   作品结构和思路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/>
          <p:nvPr/>
        </p:nvSpPr>
        <p:spPr>
          <a:xfrm>
            <a:off x="303213" y="1930400"/>
            <a:ext cx="8710612" cy="1569660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Arial" panose="020B0604020202020204" pitchFamily="34" charset="0"/>
              </a:rPr>
              <a:t>题型</a:t>
            </a:r>
            <a:r>
              <a:rPr lang="zh-CN" altLang="en-US" sz="2400" b="1" dirty="0">
                <a:latin typeface="Arial" panose="020B0604020202020204" pitchFamily="34" charset="0"/>
              </a:rPr>
              <a:t>主要有两类</a:t>
            </a:r>
            <a:r>
              <a:rPr lang="zh-CN" altLang="en-US" sz="2400" b="1" dirty="0" smtClean="0">
                <a:latin typeface="Arial" panose="020B0604020202020204" pitchFamily="34" charset="0"/>
              </a:rPr>
              <a:t>：</a:t>
            </a:r>
            <a:endParaRPr lang="en-US" altLang="zh-CN" sz="2400" b="1" dirty="0" smtClean="0">
              <a:latin typeface="Arial" panose="020B0604020202020204" pitchFamily="34" charset="0"/>
            </a:endParaRPr>
          </a:p>
          <a:p>
            <a:pPr marL="0" lvl="0" indent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Arial" panose="020B0604020202020204" pitchFamily="34" charset="0"/>
              </a:rPr>
              <a:t>一类</a:t>
            </a:r>
            <a:r>
              <a:rPr lang="zh-CN" altLang="en-US" sz="2400" b="1" dirty="0">
                <a:latin typeface="Arial" panose="020B0604020202020204" pitchFamily="34" charset="0"/>
              </a:rPr>
              <a:t>是按线索梳理文章行文思路的</a:t>
            </a:r>
            <a:r>
              <a:rPr lang="zh-CN" altLang="en-US" sz="2400" b="1" dirty="0" smtClean="0">
                <a:latin typeface="Arial" panose="020B0604020202020204" pitchFamily="34" charset="0"/>
              </a:rPr>
              <a:t>；</a:t>
            </a:r>
            <a:endParaRPr lang="en-US" altLang="zh-CN" sz="2400" b="1" dirty="0" smtClean="0">
              <a:latin typeface="Arial" panose="020B0604020202020204" pitchFamily="34" charset="0"/>
            </a:endParaRPr>
          </a:p>
          <a:p>
            <a:pPr marL="0" lvl="0" indent="4572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Arial" panose="020B0604020202020204" pitchFamily="34" charset="0"/>
              </a:rPr>
              <a:t>一类</a:t>
            </a:r>
            <a:r>
              <a:rPr lang="zh-CN" altLang="en-US" sz="2400" b="1" dirty="0">
                <a:latin typeface="Arial" panose="020B0604020202020204" pitchFamily="34" charset="0"/>
              </a:rPr>
              <a:t>是分析文章开头句段、过渡句段或结尾句段在全文中作用的。</a:t>
            </a:r>
          </a:p>
        </p:txBody>
      </p:sp>
      <p:grpSp>
        <p:nvGrpSpPr>
          <p:cNvPr id="2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9220" name="圆角矩形 32">
              <a:hlinkClick r:id="rId2" action="ppaction://hlinksldjump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  <a:solidFill>
            <a:srgbClr val="99CCFF">
              <a:alpha val="50000"/>
            </a:srgbClr>
          </a:solidFill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71612"/>
            <a:ext cx="892971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876300" eaLnBrk="0" hangingPunct="0">
              <a:tabLst>
                <a:tab pos="628650" algn="l"/>
              </a:tabLst>
            </a:pP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如：</a:t>
            </a:r>
            <a:endParaRPr kumimoji="1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indent="876300" eaLnBrk="0" hangingPunct="0">
              <a:tabLst>
                <a:tab pos="628650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荷塘月色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我的空中楼阁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    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（景）</a:t>
            </a:r>
          </a:p>
          <a:p>
            <a:pPr marL="0" marR="0" lvl="0" indent="876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灯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白杨礼赞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                        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（物）</a:t>
            </a:r>
          </a:p>
          <a:p>
            <a:pPr marL="0" marR="0" lvl="0" indent="876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游褒禅山记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雨中登泰山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    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（事）</a:t>
            </a:r>
          </a:p>
          <a:p>
            <a:pPr marL="0" marR="0" lvl="0" indent="876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为了忘却的记念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纪念刘和珍君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</a:t>
            </a:r>
          </a:p>
          <a:p>
            <a:pPr marL="0" marR="0" lvl="0" indent="876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</a:pP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《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琐忆</a:t>
            </a:r>
            <a:r>
              <a:rPr kumimoji="1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》                                         </a:t>
            </a:r>
            <a:r>
              <a:rPr kumimoji="1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（人）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85728"/>
            <a:ext cx="8929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76300" eaLnBrk="0" hangingPunct="0">
              <a:tabLst>
                <a:tab pos="628650" algn="l"/>
              </a:tabLst>
            </a:pPr>
            <a:r>
              <a:rPr lang="zh-CN" altLang="en-US" sz="4400" b="1" dirty="0" smtClean="0">
                <a:solidFill>
                  <a:srgbClr val="FF0000"/>
                </a:solidFill>
              </a:rPr>
              <a:t>形</a:t>
            </a:r>
            <a:r>
              <a:rPr lang="zh-CN" altLang="zh-CN" sz="44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所写材料（对象）：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indent="876300" eaLnBrk="0" hangingPunct="0">
              <a:tabLst>
                <a:tab pos="628650" algn="l"/>
              </a:tabLst>
            </a:pPr>
            <a:r>
              <a:rPr lang="en-US" altLang="zh-CN" sz="4400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景、物、事、人</a:t>
            </a:r>
            <a:endParaRPr lang="en-US" altLang="zh-CN" sz="4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/>
          <p:cNvSpPr/>
          <p:nvPr/>
        </p:nvSpPr>
        <p:spPr>
          <a:xfrm>
            <a:off x="8243888" y="14128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1304925"/>
            <a:ext cx="9144000" cy="43846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(2012•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重庆卷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太阳梦    晓　浩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朋友老刘说起他做的一个梦，激动得满脸通红。他梦见自己驾着一叶小舟，划行在太阳里。那境界好动人啊。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太阳大得无边无沿，透明的浆液，把世界溢成一片红色，岸，在哪里？船桨轻轻一拨，溅起一串火红的水珠，落下时它们忽然凝结成一座座山，千姿百态。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老刘是个画家，那时候，画山画得正苦。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听了老刘的话，我放眼望去，但见群山在我周围有节奏地起伏着，群山之上是蓝天，一轮硕日，漂泊在蓝天上，永恒地照耀着。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记得刚到拉萨的时候，我被惊呆了，一片明晃晃的阳光，铺天盖地而来，拼命地往身体里渗透，我觉得身后的影子都透着亮儿。</a:t>
            </a:r>
          </a:p>
          <a:p>
            <a:pPr marL="0" marR="0" lvl="0" indent="26670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是不是在梦里？</a:t>
            </a:r>
          </a:p>
        </p:txBody>
      </p:sp>
      <p:sp>
        <p:nvSpPr>
          <p:cNvPr id="11268" name="矩形 4"/>
          <p:cNvSpPr/>
          <p:nvPr/>
        </p:nvSpPr>
        <p:spPr>
          <a:xfrm>
            <a:off x="46038" y="41275"/>
            <a:ext cx="3257550" cy="4667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79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考点一　分析文章思路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852488"/>
            <a:ext cx="9144000" cy="52625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走向那些经幡。五颜六色的经幡，在阳光下舞蹈着，似乎一头连着天，一头接着地，天地之间一派和谐宁静。一幢幢别致的藏式楼房和现代建筑，从绿树鲜花中冒出来，寺庙的金顶间杂其中，香火缭绕，放生羊和野狗紧昂着哲人般的头颅，在大街上踱步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向生活深处走去，我知道这不是梦。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方的亲朋好友非说这就是梦，神秘，朦胧，可想而不可及。一位女友，曾在拉萨生活数月，后移居加拿大，她来信说：“想到拉萨我就想大哭一场，那真是一个梦，温暖而又明亮，它在我睡着的时候来了，醒来，它却飞走了。”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我来说，拉萨的一切都是那么真实，在我那间常摇曳着烛光的小屋里，我认识了一群又一群的寻梦人。你见过一步一叩，跋涉千里而来的朝佛者吗？从某种意义上说，寻梦者的精神更为感人，他们为了追寻一个美丽的梦，翻越了无数精神意义上的大山，微笑着，走向太阳，尽管，他们的身心遍体鳞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182688"/>
            <a:ext cx="9144000" cy="4524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位年轻的战士，常年驻守在某个四季冰封雪锁的哨卡上，一天，下哨归来，迈过一个半米多的土坎，他跌倒了，再没爬起来，过度缺氧导致了他的牺牲。一位大学生，为了抢救别人，被汹涌的泥石流吞没。一次，在我出去采访的途中，车翻出十五六米，车棚碎了，我安然无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还有啊还有，无数恶魔张开大嘴，要吞没我们这些寻梦者。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我常常仰望太阳，流着无法抑制的泪水，感情的大堤在瞬间决口了。想到夸父，他没追赶上太阳，却不是也为后人称颂么？幸福在于追寻这种过程本身。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朋友老刘实现了自己的梦。他独创了一种画派，叫西藏山水画，得到国内外普遍承认，台湾三原色艺术中心还专门为他搞了个人画展。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1847850"/>
            <a:ext cx="9144000" cy="26781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我不止一次地为他的画所感动。画面上，塞满了山，绝少人间气息，那山汹涌呼啸，奔腾流动着，下降，再升腾，势不可挡。他的画里没画过一个太阳，然而，每幅画都能让人感到众山之上，那轮太阳充满理性的跳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最近，我又见到了老刘。只见他熊腰虎背，一摇一晃，整个一座山在晃动。他说他又陷入了苦闷期。他想在艺术上再上一个高峰。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是啊。太阳只有一个，梦，是无数的。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9850" y="649288"/>
            <a:ext cx="8991600" cy="954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文章主要写了画家老刘的“太阳梦”，请就此梳理作者的写作思路。</a:t>
            </a:r>
            <a:endParaRPr kumimoji="0" lang="zh-CN" altLang="en-US" sz="5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69850" y="1684338"/>
            <a:ext cx="8991600" cy="34163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第一步，阅读全文，找出写画家老刘的语段。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第二步，理清线索。文章采用“纵贯式”线索，围绕“梦”而谈，前四段为“找梦”，中间写自己的梦，倒数第三、四段写老刘找到“梦”，最后老刘又寻“新梦”。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步，根据题干，分类合并写老刘的内容。文章开头四段主要写老刘画山画得苦，第二次集中写老刘在倒数第三、四段，写其独创了西藏山水画派，第三次集中写老刘在文章最后两段，“最近”，老刘又陷入了“苦闷期”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第四步，采用分条或表次序的词语组织答案。</a:t>
            </a:r>
          </a:p>
        </p:txBody>
      </p:sp>
      <p:sp>
        <p:nvSpPr>
          <p:cNvPr id="4" name="矩形 3"/>
          <p:cNvSpPr/>
          <p:nvPr/>
        </p:nvSpPr>
        <p:spPr>
          <a:xfrm>
            <a:off x="69850" y="5181600"/>
            <a:ext cx="899160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艰辛寻“梦”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画山画得苦。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梦”的实现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从太阳梦中获得灵感，独创“西藏山水画派”。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再寻新“梦”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陷入苦闷期，想再上一个艺术高峰。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4221088"/>
            <a:ext cx="896448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答案示例：（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1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）老刘的画中没画太阳，却是以太阳照耀为背景。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（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2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）画中蕴含着他对理想境界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Tahoma" pitchFamily="34" charset="0"/>
              </a:rPr>
              <a:t>——“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太阳梦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Tahoma" pitchFamily="34" charset="0"/>
              </a:rPr>
              <a:t>”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ahoma" pitchFamily="34" charset="0"/>
              </a:rPr>
              <a:t>的追求。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88840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3200" b="1" dirty="0" smtClean="0">
                <a:latin typeface="Calibri" pitchFamily="34" charset="0"/>
                <a:cs typeface="Tahoma" pitchFamily="34" charset="0"/>
              </a:rPr>
              <a:t>【</a:t>
            </a:r>
            <a:r>
              <a:rPr kumimoji="0" lang="zh-CN" altLang="en-US" sz="3200" b="1" dirty="0" smtClean="0">
                <a:latin typeface="Calibri" pitchFamily="34" charset="0"/>
                <a:cs typeface="Tahoma" pitchFamily="34" charset="0"/>
              </a:rPr>
              <a:t>解析</a:t>
            </a:r>
            <a:r>
              <a:rPr kumimoji="0" lang="en-US" altLang="zh-CN" sz="3200" b="1" dirty="0" smtClean="0">
                <a:latin typeface="Calibri" pitchFamily="34" charset="0"/>
                <a:cs typeface="Tahoma" pitchFamily="34" charset="0"/>
              </a:rPr>
              <a:t>】</a:t>
            </a:r>
            <a:r>
              <a:rPr kumimoji="0" lang="zh-CN" altLang="en-US" sz="3200" b="1" dirty="0" smtClean="0">
                <a:latin typeface="Calibri" pitchFamily="34" charset="0"/>
                <a:cs typeface="Tahoma" pitchFamily="34" charset="0"/>
              </a:rPr>
              <a:t>本题考查对文章语句理解的能力。答题时要联系全文，不要断章取义。从实到虚，画中蕴含了什么，他要表达什么思想，思考这些，结合文本进行总结。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0" y="11663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3200" b="1" dirty="0" smtClean="0">
                <a:latin typeface="Calibri" pitchFamily="34" charset="0"/>
                <a:cs typeface="Times New Roman" pitchFamily="18" charset="0"/>
              </a:rPr>
              <a:t>14</a:t>
            </a:r>
            <a:r>
              <a:rPr kumimoji="0" lang="zh-CN" altLang="en-US" sz="3200" b="1" dirty="0" smtClean="0">
                <a:latin typeface="Calibri" pitchFamily="34" charset="0"/>
                <a:cs typeface="Times New Roman" pitchFamily="18" charset="0"/>
              </a:rPr>
              <a:t>．怎样理解“他的画里没画过一个太阳，然而，每幅画都能让人感到众山之上，那</a:t>
            </a:r>
            <a:r>
              <a:rPr kumimoji="0" lang="zh-CN" altLang="en-US" sz="3200" b="1" dirty="0" smtClean="0">
                <a:latin typeface="Arial" panose="020B0604020202020204" pitchFamily="34" charset="0"/>
              </a:rPr>
              <a:t>轮</a:t>
            </a:r>
            <a:r>
              <a:rPr kumimoji="0" lang="zh-CN" altLang="en-US" sz="3200" b="1" dirty="0" smtClean="0">
                <a:latin typeface="Calibri" pitchFamily="34" charset="0"/>
                <a:cs typeface="Times New Roman" pitchFamily="18" charset="0"/>
              </a:rPr>
              <a:t>太阳充满理性的跳跃”这句话的含义？（</a:t>
            </a:r>
            <a:r>
              <a:rPr kumimoji="0" lang="en-US" altLang="zh-CN" sz="3200" b="1" dirty="0" smtClean="0">
                <a:latin typeface="Calibri" pitchFamily="34" charset="0"/>
                <a:cs typeface="Times New Roman" pitchFamily="18" charset="0"/>
              </a:rPr>
              <a:t>4</a:t>
            </a:r>
            <a:r>
              <a:rPr kumimoji="0" lang="zh-CN" altLang="en-US" sz="3200" b="1" dirty="0" smtClean="0">
                <a:latin typeface="Calibri" pitchFamily="34" charset="0"/>
                <a:cs typeface="Times New Roman" pitchFamily="18" charset="0"/>
              </a:rPr>
              <a:t>分）</a:t>
            </a:r>
            <a:endParaRPr kumimoji="0" lang="zh-CN" altLang="en-US" sz="3200" b="1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16224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．文章写老刘作画，又写了朝佛者、战士、大学生和“我”的事情，这样写的作用是什么？（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4116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答案：（</a:t>
            </a:r>
            <a:r>
              <a:rPr kumimoji="0" lang="en-US" altLang="zh-CN" b="1" dirty="0" smtClean="0">
                <a:latin typeface="Calibri" pitchFamily="34" charset="0"/>
                <a:cs typeface="宋体" pitchFamily="2" charset="-122"/>
              </a:rPr>
              <a:t>1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）以更多寻梦者不同方式的寻梦，表现了不同人生的共同追求。 </a:t>
            </a:r>
            <a:endParaRPr kumimoji="0" lang="zh-CN" altLang="en-US" b="1" dirty="0" smtClean="0">
              <a:latin typeface="Arial" pitchFamily="34" charset="0"/>
            </a:endParaRPr>
          </a:p>
          <a:p>
            <a:pPr lvl="0" eaLnBrk="0" hangingPunct="0"/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（</a:t>
            </a:r>
            <a:r>
              <a:rPr kumimoji="0" lang="en-US" altLang="zh-CN" b="1" dirty="0" smtClean="0">
                <a:latin typeface="Calibri" pitchFamily="34" charset="0"/>
                <a:cs typeface="宋体" pitchFamily="2" charset="-122"/>
              </a:rPr>
              <a:t>2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）以更多美丽感人的梦想，丰富了</a:t>
            </a:r>
            <a:r>
              <a:rPr kumimoji="0" lang="zh-CN" altLang="en-US" b="1" dirty="0" smtClean="0">
                <a:latin typeface="Arial"/>
                <a:cs typeface="宋体" pitchFamily="2" charset="-122"/>
              </a:rPr>
              <a:t>“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太阳梦</a:t>
            </a:r>
            <a:r>
              <a:rPr kumimoji="0" lang="zh-CN" altLang="en-US" b="1" dirty="0" smtClean="0">
                <a:latin typeface="Arial"/>
                <a:cs typeface="宋体" pitchFamily="2" charset="-122"/>
              </a:rPr>
              <a:t>”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的内涵。 </a:t>
            </a:r>
            <a:endParaRPr kumimoji="0" lang="zh-CN" altLang="en-US" b="1" dirty="0" smtClean="0">
              <a:latin typeface="Arial" pitchFamily="34" charset="0"/>
            </a:endParaRPr>
          </a:p>
          <a:p>
            <a:pPr lvl="0" eaLnBrk="0" hangingPunct="0"/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（</a:t>
            </a:r>
            <a:r>
              <a:rPr kumimoji="0" lang="en-US" altLang="zh-CN" b="1" dirty="0" smtClean="0">
                <a:latin typeface="Calibri" pitchFamily="34" charset="0"/>
                <a:cs typeface="宋体" pitchFamily="2" charset="-122"/>
              </a:rPr>
              <a:t>3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）表现寻</a:t>
            </a:r>
            <a:r>
              <a:rPr kumimoji="0" lang="zh-CN" altLang="en-US" b="1" dirty="0" smtClean="0">
                <a:latin typeface="Arial"/>
                <a:cs typeface="宋体" pitchFamily="2" charset="-122"/>
              </a:rPr>
              <a:t>“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梦</a:t>
            </a:r>
            <a:r>
              <a:rPr kumimoji="0" lang="zh-CN" altLang="en-US" b="1" dirty="0" smtClean="0">
                <a:latin typeface="Arial"/>
                <a:cs typeface="宋体" pitchFamily="2" charset="-122"/>
              </a:rPr>
              <a:t>”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过程的艰辛，表达了对寻</a:t>
            </a:r>
            <a:r>
              <a:rPr kumimoji="0" lang="zh-CN" altLang="en-US" b="1" dirty="0" smtClean="0">
                <a:latin typeface="Arial"/>
                <a:cs typeface="宋体" pitchFamily="2" charset="-122"/>
              </a:rPr>
              <a:t>“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梦</a:t>
            </a:r>
            <a:r>
              <a:rPr kumimoji="0" lang="zh-CN" altLang="en-US" b="1" dirty="0" smtClean="0">
                <a:latin typeface="Arial"/>
                <a:cs typeface="宋体" pitchFamily="2" charset="-122"/>
              </a:rPr>
              <a:t>”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精神的赞美。</a:t>
            </a:r>
            <a:endParaRPr kumimoji="0" lang="zh-CN" altLang="en-US" b="1" dirty="0" smtClean="0"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45950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CN" b="1" dirty="0" smtClean="0">
                <a:latin typeface="Calibri" pitchFamily="34" charset="0"/>
                <a:cs typeface="宋体" pitchFamily="2" charset="-122"/>
              </a:rPr>
              <a:t>16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．</a:t>
            </a:r>
            <a:r>
              <a:rPr kumimoji="0" lang="en-US" altLang="zh-CN" b="1" dirty="0" smtClean="0">
                <a:latin typeface="Calibri" pitchFamily="34" charset="0"/>
                <a:cs typeface="宋体" pitchFamily="2" charset="-122"/>
              </a:rPr>
              <a:t>【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解析</a:t>
            </a:r>
            <a:r>
              <a:rPr kumimoji="0" lang="en-US" altLang="zh-CN" b="1" dirty="0" smtClean="0">
                <a:latin typeface="Calibri" pitchFamily="34" charset="0"/>
                <a:cs typeface="宋体" pitchFamily="2" charset="-122"/>
              </a:rPr>
              <a:t>】</a:t>
            </a:r>
            <a:r>
              <a:rPr kumimoji="0" lang="zh-CN" altLang="en-US" b="1" dirty="0" smtClean="0">
                <a:latin typeface="Calibri" pitchFamily="34" charset="0"/>
                <a:cs typeface="宋体" pitchFamily="2" charset="-122"/>
              </a:rPr>
              <a:t>本题考查对文章内容的理解。审题时抓住“文眼”二字，即可找到突破口。文眼的作用不外乎“线索”“主要描写对象”“表达作者情感”等。</a:t>
            </a:r>
            <a:endParaRPr kumimoji="0" lang="zh-CN" altLang="en-US" b="1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16632"/>
            <a:ext cx="74523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17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．现实与梦的交织是本文突出的特点，请指出其具体表现。它们蕴含了作者怎样的思想情感？（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4437112"/>
            <a:ext cx="8892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zh-CN" altLang="en-US" sz="2800" b="1" dirty="0" smtClean="0">
                <a:latin typeface="Calibri" pitchFamily="34" charset="0"/>
                <a:cs typeface="宋体" pitchFamily="2" charset="-122"/>
              </a:rPr>
              <a:t>答案：（</a:t>
            </a:r>
            <a:r>
              <a:rPr kumimoji="0" lang="en-US" altLang="zh-CN" sz="2800" b="1" dirty="0" smtClean="0">
                <a:latin typeface="Calibri" pitchFamily="34" charset="0"/>
                <a:cs typeface="宋体" pitchFamily="2" charset="-122"/>
              </a:rPr>
              <a:t>1</a:t>
            </a:r>
            <a:r>
              <a:rPr kumimoji="0" lang="zh-CN" altLang="en-US" sz="2800" b="1" dirty="0" smtClean="0">
                <a:latin typeface="Calibri" pitchFamily="34" charset="0"/>
                <a:cs typeface="宋体" pitchFamily="2" charset="-122"/>
              </a:rPr>
              <a:t>）拉萨的美景，既是现实，又是人们心中的美好梦想；人们寻梦 的过程又是对人生美好理想的追求（如：老刘作画是现实，老刘的 理想是梦）。 </a:t>
            </a:r>
            <a:endParaRPr kumimoji="0" lang="zh-CN" altLang="en-US" sz="2800" b="1" dirty="0" smtClean="0">
              <a:latin typeface="Arial" pitchFamily="34" charset="0"/>
            </a:endParaRPr>
          </a:p>
          <a:p>
            <a:pPr lvl="0" eaLnBrk="0" hangingPunct="0"/>
            <a:r>
              <a:rPr kumimoji="0" lang="zh-CN" altLang="en-US" sz="2800" b="1" dirty="0" smtClean="0">
                <a:latin typeface="Calibri" pitchFamily="34" charset="0"/>
                <a:cs typeface="宋体" pitchFamily="2" charset="-122"/>
              </a:rPr>
              <a:t>（</a:t>
            </a:r>
            <a:r>
              <a:rPr kumimoji="0" lang="en-US" altLang="zh-CN" sz="2800" b="1" dirty="0" smtClean="0">
                <a:latin typeface="Calibri" pitchFamily="34" charset="0"/>
                <a:cs typeface="宋体" pitchFamily="2" charset="-122"/>
              </a:rPr>
              <a:t>2</a:t>
            </a:r>
            <a:r>
              <a:rPr kumimoji="0" lang="zh-CN" altLang="en-US" sz="2800" b="1" dirty="0" smtClean="0">
                <a:latin typeface="Calibri" pitchFamily="34" charset="0"/>
                <a:cs typeface="宋体" pitchFamily="2" charset="-122"/>
              </a:rPr>
              <a:t>）对拉萨的热爱，对寻梦者的崇敬。</a:t>
            </a:r>
            <a:endParaRPr kumimoji="0" lang="zh-CN" altLang="en-US" sz="2800" b="1" dirty="0" smtClean="0"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556792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CN" sz="2800" b="1" dirty="0" smtClean="0">
                <a:latin typeface="Calibri" pitchFamily="34" charset="0"/>
                <a:cs typeface="宋体" pitchFamily="2" charset="-122"/>
              </a:rPr>
              <a:t>【</a:t>
            </a:r>
            <a:r>
              <a:rPr kumimoji="0" lang="zh-CN" altLang="en-US" sz="2800" b="1" dirty="0" smtClean="0">
                <a:latin typeface="Calibri" pitchFamily="34" charset="0"/>
                <a:cs typeface="宋体" pitchFamily="2" charset="-122"/>
              </a:rPr>
              <a:t>解析</a:t>
            </a:r>
            <a:r>
              <a:rPr kumimoji="0" lang="en-US" altLang="zh-CN" sz="2800" b="1" dirty="0" smtClean="0">
                <a:latin typeface="Calibri" pitchFamily="34" charset="0"/>
                <a:cs typeface="宋体" pitchFamily="2" charset="-122"/>
              </a:rPr>
              <a:t>】</a:t>
            </a:r>
            <a:r>
              <a:rPr kumimoji="0" lang="zh-CN" altLang="en-US" sz="2800" b="1" dirty="0" smtClean="0">
                <a:latin typeface="Calibri" pitchFamily="34" charset="0"/>
                <a:cs typeface="宋体" pitchFamily="2" charset="-122"/>
              </a:rPr>
              <a:t>本题考查对文章主旨的理解和感悟。判断一篇文章的主旨主要依据有两方面：一是写作主体的态度，二是作者对主体的态度，或者说是情感与价值观。“太阳梦”是文章的题目，也是文章的线索，也是文中反复出现的内容，一定要深入思考，既要答出表层意思，又要答出深层意蕴。本题难度较大。</a:t>
            </a:r>
            <a:endParaRPr kumimoji="0" lang="zh-CN" altLang="en-US" sz="2800" b="1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6387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8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4282" y="2"/>
            <a:ext cx="892971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400" b="1" dirty="0">
                <a:solidFill>
                  <a:srgbClr val="FF0000"/>
                </a:solidFill>
              </a:rPr>
              <a:t>神</a:t>
            </a:r>
            <a:r>
              <a:rPr lang="en-US" altLang="zh-CN" sz="4400" b="1" dirty="0">
                <a:solidFill>
                  <a:srgbClr val="FF0000"/>
                </a:solidFill>
              </a:rPr>
              <a:t>——</a:t>
            </a:r>
            <a:r>
              <a:rPr lang="zh-CN" altLang="en-US" sz="4400" b="1" dirty="0">
                <a:solidFill>
                  <a:srgbClr val="FF0000"/>
                </a:solidFill>
              </a:rPr>
              <a:t>所表现的主题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。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44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散文</a:t>
            </a:r>
            <a:r>
              <a:rPr lang="zh-CN" altLang="en-US" sz="3600" b="1" dirty="0">
                <a:solidFill>
                  <a:srgbClr val="002060"/>
                </a:solidFill>
              </a:rPr>
              <a:t>的“神”不外乎两种</a:t>
            </a:r>
            <a:r>
              <a:rPr lang="zh-CN" altLang="en-US" sz="4400" b="1" dirty="0">
                <a:solidFill>
                  <a:srgbClr val="FF0000"/>
                </a:solidFill>
              </a:rPr>
              <a:t>：</a:t>
            </a:r>
          </a:p>
          <a:p>
            <a:r>
              <a:rPr lang="zh-CN" altLang="en-US" dirty="0"/>
              <a:t>（</a:t>
            </a:r>
            <a:r>
              <a:rPr lang="en-US" altLang="en-US" sz="3600" b="1" dirty="0">
                <a:solidFill>
                  <a:srgbClr val="C00000"/>
                </a:solidFill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</a:rPr>
              <a:t>）情：</a:t>
            </a:r>
          </a:p>
          <a:p>
            <a:r>
              <a:rPr lang="en-US" dirty="0"/>
              <a:t> </a:t>
            </a:r>
            <a:r>
              <a:rPr lang="en-US" sz="2800" b="1" dirty="0"/>
              <a:t>a</a:t>
            </a:r>
            <a:r>
              <a:rPr lang="zh-CN" altLang="en-US" sz="2800" b="1" dirty="0"/>
              <a:t>、“情”分</a:t>
            </a:r>
            <a:r>
              <a:rPr lang="en-US" sz="2800" b="1" dirty="0"/>
              <a:t> </a:t>
            </a:r>
            <a:r>
              <a:rPr lang="zh-CN" altLang="en-US" sz="2800" b="1" dirty="0" smtClean="0"/>
              <a:t>两种：</a:t>
            </a:r>
            <a:endParaRPr lang="en-US" sz="2800" b="1" dirty="0" smtClean="0"/>
          </a:p>
          <a:p>
            <a:r>
              <a:rPr lang="en-US" sz="2800" b="1" dirty="0" smtClean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暖</a:t>
            </a:r>
            <a:r>
              <a:rPr lang="zh-CN" altLang="en-US" sz="3200" b="1" dirty="0"/>
              <a:t>：赞美、歌颂、肯定、向往、追求、感激、热爱</a:t>
            </a:r>
          </a:p>
          <a:p>
            <a:r>
              <a:rPr lang="en-US" sz="3200" b="1" dirty="0"/>
              <a:t>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冷</a:t>
            </a:r>
            <a:r>
              <a:rPr lang="zh-CN" altLang="en-US" sz="3200" b="1" dirty="0"/>
              <a:t>：批评、谴责、反对、凄凉、孤独、忧愁、愤懑、逃避</a:t>
            </a:r>
          </a:p>
          <a:p>
            <a:r>
              <a:rPr lang="en-US" sz="2800" b="1" dirty="0"/>
              <a:t>b</a:t>
            </a:r>
            <a:r>
              <a:rPr lang="zh-CN" altLang="en-US" sz="2800" b="1" dirty="0"/>
              <a:t>、抒情散文：表达方式多为含蓄，常运用多则材料或同一对象的多个角度来抒情，或运用总纲直接表达（如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《</a:t>
            </a:r>
            <a:r>
              <a:rPr lang="zh-CN" altLang="en-US" sz="2800" b="1" dirty="0"/>
              <a:t>琐忆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）</a:t>
            </a:r>
          </a:p>
          <a:p>
            <a:r>
              <a:rPr lang="zh-CN" altLang="en-US" sz="3200" b="1" dirty="0"/>
              <a:t>对策：</a:t>
            </a:r>
            <a:r>
              <a:rPr lang="zh-CN" altLang="en-US" sz="3200" b="1" dirty="0">
                <a:solidFill>
                  <a:srgbClr val="FF0000"/>
                </a:solidFill>
              </a:rPr>
              <a:t>要善于抓多材料或多角度的共同性</a:t>
            </a:r>
            <a:r>
              <a:rPr lang="zh-CN" altLang="en-US" sz="3200" b="1" dirty="0"/>
              <a:t>。</a:t>
            </a:r>
            <a:r>
              <a:rPr lang="zh-CN" altLang="en-US" sz="2800" b="1" dirty="0"/>
              <a:t>如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荷塘月色</a:t>
            </a:r>
            <a:r>
              <a:rPr lang="en-US" altLang="zh-CN" sz="2800" b="1" dirty="0" smtClean="0"/>
              <a:t>》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910club.cn/kjsc/UploadFiles20081888/200904/2009042318012073.jpg"/>
          <p:cNvPicPr>
            <a:picLocks noChangeAspect="1"/>
          </p:cNvPicPr>
          <p:nvPr/>
        </p:nvPicPr>
        <p:blipFill>
          <a:blip r:embed="rId2" cstate="print"/>
          <a:srcRect l="37500" t="48750" r="6250" b="8749"/>
          <a:stretch>
            <a:fillRect/>
          </a:stretch>
        </p:blipFill>
        <p:spPr>
          <a:xfrm>
            <a:off x="6858000" y="5840413"/>
            <a:ext cx="22860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3675" y="931863"/>
            <a:ext cx="8783638" cy="4954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9FFFF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“分析文章思路题”解题技巧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考查形式：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．请梳理作者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的写作思路。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．概括文章每部分的主要内容。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．请梳理作者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的感情脉络。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弄清文章各段说的是什么内容，是从哪些角度说的；段与段之间是什么关系，它们之间是如何照应的，又是如何形成一个有机整体的。只要把作者起承转合的行文思路看出来了，把文章的领起段、过渡段、中心段、结语段分辨清楚了，文章的脉络层次就在你眼前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答题模式：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先写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，接着写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，最后写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38" y="39688"/>
            <a:ext cx="5133975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考点二　分析材料安排及其结构用意</a:t>
            </a: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715963"/>
            <a:ext cx="9144000" cy="56324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(2013•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四川卷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负重的河流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黄　毅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①这是每一本地理书上都提到过的著名河流。一条河流在哪里出现，从哪里经过，又归属于哪里，决不是偶然的事。塔里木河的出现，再一次证明作为一条河流的必然性和必要性。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环峙塔克拉玛干大沙漠的冰峰雪岭，阻隔着来自外界的声音。那些充满雨意的雷声只能在别人的天空奏响。那些令人神往的潮音，只能打湿他乡的梦。极度干旱的沙漠，裸陈着对天空的一次次叩问，而降雨量几乎等于零的天空，又一遍遍让塔克拉玛干落寞失意。巨大的苍黄壅塞着胸间，铺天盖地的尘沙装满眼眶。多么需要水，她是生活的全部，是生命中的生命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这是一条多么率直的河流，坦荡、刚烈而勇敢。该扬波的时候必定扬波，该隐忍的时候必定隐忍，该奔涌的时候一定奔涌，该潆洄的时候一定潆洄；流就流出气魄，纵横捭阖，摧枯拉朽；流就流出韵味，一波三折，百转千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1152525"/>
            <a:ext cx="9144000" cy="4524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你再不会见到反差如此巨大的河流。在枯水期，那是生命的一次休整与放松，河水浅吟低唱，嘤嘤细语，有些地方甚至大段大段露出河床，看上去是那样的羸弱；而洪水期却是一次生命的张扬与放纵，浩浩荡荡，左奔右突，把河床扩大到几倍，处处呈现的是强悍与力量，时时迸射的是阳刚和霸气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就是这样一条河，最终却不能冲出沙漠。当塔里木河挟着昆仑山的冰雪，一路呐喊冲向沙漠的时候，塔克拉玛干不动声色，集合了亿万的沙粒，用最柔软的办法，让河水就范。当塔里木河切割开沙漠柔软的皮肤，你看到河的确是赢家，可是到最后，它却锈蚀在沙漠的肌体里，最终折断；当塔里木河饱蘸着冰雪水，在塔克拉玛干这张巨大的纸上写出一笔劲道的点画，那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2 750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公里的笔锋却在意犹未尽的时候，被沙漠吸尽了最后的墨迹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1636713"/>
            <a:ext cx="9144000" cy="3416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有河总是有树。树是河流的另一种形式，是河接近蓝天白云的一种方式。站立起来的河，哗哗的林涛，让鸟像鱼一样游来游去。追随塔里木河的，是郁郁苍苍的胡杨林。他们高壮精神，粗枝大叶，缘着塔里木河这条苍青的脉管，排列着森森然的汗毛，英姿勃发。但是离塔里木河愈远就愈让人感到吃惊甚而震惊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那是些脱去了绿色的树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他们死了，但还以树的姿态直立着。是塔里木河抛弃了他们，还是他们走得太远？他们成了沙漠上没有归宿、没有目的、不知道要往哪里去的流徙者，他们永远挺起胸膛在走，而永远走不出这块沙质的土地。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503238"/>
            <a:ext cx="9144000" cy="60023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塔里木河在不断萎缩，他的退却不仅让百万胡杨流离失所，更严重的是让人类自己饱尝苦果。罗布泊这个巨泽的消亡，与三大水源之一的塔里木河的断流，有着直接的关系。据清代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西域水道记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记载，罗布泊人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素习水居，不便陆徙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，而罗布泊据说在上世纪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还有水，彻底干涸也就是近几十年的事。罗布泊人实际上应该是沙漠中的渔民，常以中空的胡杨树一劈为二作为行舟，在水面往来穿梭，迅如利箭。如今没有了水，罗布泊人只能以土为生。他们曾经以湖泊为伴，渔歌唱晚，渔樵互答，何曾想到周围的沙漠日近？何曾想到有一天河水会断流？又何曾想到一片汪洋的大湖会彻底干涸？他们在罗布泊生活了几十代人之久，有一天忽然就被湖泊抛弃了！这是上苍对他们的戏弄，还是对世代拥有汪洋大泊的人以往的漫不经心和虚掷的惩戒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每一本地理书上都写进去的著名河流。我们愈是热爱，我们愈是慌恐；我们愈是负疚，我们愈是失魂落魄。一条河从昨天流到今天还要去明天，而我们的内心竟不能轻松如浪波。哦，塔里木河，你为什么这样浑浊？为什么又这样滞重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经典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5143512"/>
            <a:ext cx="3071802" cy="128588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146" name="矩形 7"/>
          <p:cNvSpPr>
            <a:spLocks noChangeArrowheads="1"/>
          </p:cNvSpPr>
          <p:nvPr/>
        </p:nvSpPr>
        <p:spPr bwMode="auto">
          <a:xfrm>
            <a:off x="144463" y="4614863"/>
            <a:ext cx="8891588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  <a:miter lim="800000"/>
          </a:ln>
        </p:spPr>
        <p:txBody>
          <a:bodyPr anchor="ctr"/>
          <a:lstStyle/>
          <a:p>
            <a:pPr lvl="0"/>
            <a:r>
              <a:rPr lang="zh-CN" altLang="en-US" sz="2800" b="1" dirty="0">
                <a:latin typeface="黑体" panose="02010600030101010101" pitchFamily="49" charset="-122"/>
                <a:ea typeface="黑体" panose="02010600030101010101" pitchFamily="49" charset="-122"/>
              </a:rPr>
              <a:t>答案 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①生动地刻画出胡杨林坚韧顽强的形象，增强文章的感染力；②深化主题，以胡杨树的生死暗示河流的变化，表现生命离开河流后的困顿；③由树到人，承上启下，结构更加严密。</a:t>
            </a: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144463" y="638175"/>
            <a:ext cx="8891588" cy="579438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题目：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文中第⑥段写胡杨林有什么作用？请简要分析。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4463" y="1347788"/>
            <a:ext cx="8891588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教你答题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①结构上的作用：第六段前主要是写河，其后主要是写人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思考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，有承上启下的作用，使得文章结构更加严谨。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②内容上的作用：本段主要写了两方面的内容，一个方面是胡杨的形象，苍翠旺盛、高壮顽强。另一个方面是胡杨走不出这块土地，死了。写胡杨形象，是为了增强文章的感染力，给人以美感，也为后面写树之死形成鲜明对比，引人深思，突出主题；写树之死是为了表达生命离开河流后的困顿，暗示塔里木河荒漠化速度快，塔里木河在不断萎缩，以引起人们的注意与思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0" y="260648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．下面对文章内容的理解和赏析，不正确的两项是（ ）（ ）（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A.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文章两次提及塔里木河是每一本地理书都写到的著名河流，前后照应，反复强调，蕴含着对塔里木河现状的深沉喟叹。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B.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“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那些令人神往的潮音，只能打湿他乡的梦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”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，形象地表现出沙漠对水和生命的渴望，蕴含着作者对沙漠缺水少雨的无奈与同情。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C.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作者赋予河流与沙漠以生命，河流率直勇敢，任何时候都浩浩荡荡，奔流不息；沙漠静寂无声，却用柔软的办法让河水就范。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D.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文章用历史材料证明罗布泊人在清代依然与湖为伴，古今对比，更能说明塔里木河的萎缩对人类文明产生的巨大影响。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E.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作者认为缺乏对河流的珍视与保护，人类最终将自食其果，为此从不同方面对塔里木河的断流原因进行了深入的分析。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533450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0" lang="zh-CN" altLang="zh-CN" b="1" dirty="0" smtClean="0">
                <a:cs typeface="宋体" pitchFamily="2" charset="-122"/>
              </a:rPr>
              <a:t>．（</a:t>
            </a:r>
            <a:r>
              <a:rPr kumimoji="0" lang="en-US" altLang="zh-CN" b="1" dirty="0" smtClean="0">
                <a:cs typeface="宋体" pitchFamily="2" charset="-122"/>
              </a:rPr>
              <a:t>4</a:t>
            </a:r>
            <a:r>
              <a:rPr kumimoji="0" lang="zh-CN" altLang="en-US" b="1" dirty="0" smtClean="0">
                <a:cs typeface="宋体" pitchFamily="2" charset="-122"/>
              </a:rPr>
              <a:t>分）</a:t>
            </a:r>
            <a:r>
              <a:rPr kumimoji="0" lang="en-US" altLang="zh-CN" b="1" dirty="0" smtClean="0">
                <a:cs typeface="宋体" pitchFamily="2" charset="-122"/>
              </a:rPr>
              <a:t>C E</a:t>
            </a:r>
            <a:endParaRPr kumimoji="0" lang="en-US" altLang="zh-CN" b="1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547519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17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．从全文看，作者为什么说塔里木河是一条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“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负重的河流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”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？（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060848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17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．（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①塔里木河身处沙漠，不得不与沙漠进行长期坚韧的较量；②塔里木河给沙漠带来生命与文明，却又不得不亲历文明的衰落；③塔里木河的奔腾和消失承载着人们的热爱、慌恐等复杂情感，引发了沉重的思考。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kumimoji="0" lang="en-US" altLang="zh-CN" sz="2800" b="1" dirty="0" smtClean="0">
                <a:cs typeface="宋体" pitchFamily="2" charset="-122"/>
              </a:rPr>
              <a:t>18</a:t>
            </a:r>
            <a:r>
              <a:rPr kumimoji="0" lang="zh-CN" altLang="en-US" sz="2800" b="1" dirty="0" smtClean="0">
                <a:cs typeface="宋体" pitchFamily="2" charset="-122"/>
              </a:rPr>
              <a:t>．塔里木河带给我们很多启示。结合文章，就河流与文化的关系，谈谈自己的思考。（</a:t>
            </a:r>
            <a:r>
              <a:rPr kumimoji="0" lang="en-US" altLang="zh-CN" sz="2800" b="1" dirty="0" smtClean="0">
                <a:cs typeface="宋体" pitchFamily="2" charset="-122"/>
              </a:rPr>
              <a:t>6</a:t>
            </a:r>
            <a:r>
              <a:rPr kumimoji="0" lang="zh-CN" altLang="en-US" sz="2800" b="1" dirty="0" smtClean="0">
                <a:cs typeface="宋体" pitchFamily="2" charset="-122"/>
              </a:rPr>
              <a:t>分）</a:t>
            </a:r>
            <a:endParaRPr kumimoji="0" lang="zh-CN" altLang="en-US" sz="2800" b="1" dirty="0" smtClean="0">
              <a:latin typeface="Arial" pitchFamily="34" charset="0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980728"/>
            <a:ext cx="8784976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示例一：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河流是人类文化的源头。塔里木河曾赋予罗布泊人浪漫的生活气息，长江、黄河乃至家乡的每一条河，都滋养了中华民族源远流长的文化。如今地球上的许多河流正像塔里木河一样在萎缩，人类社会的发展不应以破坏自然为代价，否则将会给人类及其文化带来不可估量的损失。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示例二：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河流具有超越自然生命的文化魅力。塔里木河的率直坦荡，既是自然属性的体现，也是文化人格的写照。在漫长的历史中，自然的河流也许会因为种种原因萎缩乃至消失，但我们依然可以从现存的文化中感知河流的形态与历史，感悟河流的文化意义。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23555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6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4282" y="571482"/>
            <a:ext cx="857256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400" b="1" dirty="0">
                <a:solidFill>
                  <a:srgbClr val="FF0000"/>
                </a:solidFill>
              </a:rPr>
              <a:t>神</a:t>
            </a:r>
            <a:r>
              <a:rPr lang="en-US" altLang="zh-CN" sz="4400" b="1" dirty="0">
                <a:solidFill>
                  <a:srgbClr val="FF0000"/>
                </a:solidFill>
              </a:rPr>
              <a:t>——</a:t>
            </a:r>
            <a:r>
              <a:rPr lang="zh-CN" altLang="en-US" sz="4400" b="1" dirty="0">
                <a:solidFill>
                  <a:srgbClr val="FF0000"/>
                </a:solidFill>
              </a:rPr>
              <a:t>所表现的主题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。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44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散文</a:t>
            </a:r>
            <a:r>
              <a:rPr lang="zh-CN" altLang="en-US" sz="3600" b="1" dirty="0">
                <a:solidFill>
                  <a:srgbClr val="002060"/>
                </a:solidFill>
              </a:rPr>
              <a:t>的“神”不外乎两种</a:t>
            </a:r>
            <a:r>
              <a:rPr lang="zh-CN" altLang="en-US" sz="4400" b="1" dirty="0">
                <a:solidFill>
                  <a:srgbClr val="FF0000"/>
                </a:solidFill>
              </a:rPr>
              <a:t>：</a:t>
            </a:r>
          </a:p>
          <a:p>
            <a:r>
              <a:rPr lang="zh-CN" altLang="en-US" sz="3600" b="1" dirty="0">
                <a:solidFill>
                  <a:srgbClr val="C00000"/>
                </a:solidFill>
              </a:rPr>
              <a:t>（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r>
              <a:rPr lang="zh-CN" altLang="en-US" sz="3600" b="1" dirty="0">
                <a:solidFill>
                  <a:srgbClr val="C00000"/>
                </a:solidFill>
              </a:rPr>
              <a:t>情：</a:t>
            </a:r>
          </a:p>
          <a:p>
            <a:r>
              <a:rPr lang="zh-CN" altLang="en-US" sz="3600" b="1" dirty="0" smtClean="0">
                <a:solidFill>
                  <a:srgbClr val="C00000"/>
                </a:solidFill>
              </a:rPr>
              <a:t>（</a:t>
            </a:r>
            <a:r>
              <a:rPr lang="en-US" altLang="en-US" sz="3600" b="1" dirty="0">
                <a:solidFill>
                  <a:srgbClr val="C00000"/>
                </a:solidFill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</a:rPr>
              <a:t>）感：感悟。</a:t>
            </a:r>
            <a:r>
              <a:rPr lang="zh-CN" altLang="en-US" sz="3600" b="1" dirty="0"/>
              <a:t>表达方式较直接，往往卒章显志（</a:t>
            </a:r>
            <a:r>
              <a:rPr lang="en-US" altLang="zh-CN" sz="3600" b="1" dirty="0"/>
              <a:t>《</a:t>
            </a:r>
            <a:r>
              <a:rPr lang="zh-CN" altLang="en-US" sz="3600" b="1" dirty="0"/>
              <a:t>畏惧美丽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），或一事一物有一感。</a:t>
            </a:r>
          </a:p>
          <a:p>
            <a:r>
              <a:rPr lang="zh-CN" altLang="en-US" sz="3600" b="1" dirty="0">
                <a:solidFill>
                  <a:srgbClr val="C00000"/>
                </a:solidFill>
              </a:rPr>
              <a:t>对策：要善于抓材料最突出的特点。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455613"/>
            <a:ext cx="9144000" cy="6196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“分析材料安排及其结构用意题”解题技巧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考查形式：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．为什么作者在文章中写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事或物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)?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．文章要表现的不是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，却又从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写起，作者为什么这样写？请简要分析。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．作者为何用了很多笔墨写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？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．作者在写某一事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时插入了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×××(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事或物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，这样写有什么作用？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答题方法：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指出或概括题干中所提到的事或物，然后结合上下文内容或全文内容分析其作用。一般的答题格式为：事物＋作用＋解析。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散文中具有结构意义的材料所起到的结构作用一般有以下几种：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贯穿全文内容，起到线索作用。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引出某一事物，为下文内容作铺垫。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和某一事物形成对照。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映衬烘托某一事物。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和文中某一部分内容形成照应关系等。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4579" name="Picture 2" descr="C:\Users\ADMINI~1.PC-\AppData\Local\Temp\ksohtml\wps_clip_image-21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0838" y="5399088"/>
            <a:ext cx="2428875" cy="1071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25603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1133475"/>
            <a:ext cx="9144000" cy="48942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阅读下面的文字，完成后面的题目。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论诚意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朱自清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诚伪是品性，却又是态度。从前论人的诚伪，大概就品性而言。品性一半是生成，一半是教养；品性的表现出于自然，是整个儿的为人。说一个人是诚实的君子或诈伪的小人，是就他的行迹总算帐。君子大概总是君子，小人大概总是小人。不过一个社会里，这种定型的君子和小人并不太多，一般常人都浮沉在这两界之间。所谓浮沉，是说这些人自己不能把握住自己，不免有作伪的时候。还有一层，这些人对人对事有时候自觉地加减他们的诚意，去适应那局势。这就是态度。态度不一定反映出品性来，一个诚实的朋友到了不得已的时候，也会撒个谎什么的。态度出于必要，出于处世的或社交的必要，常人是免不了这种必要的。这是“世故人情”的一个项目。有时候可以原谅，有时甚至可以容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/>
          <p:nvPr/>
        </p:nvSpPr>
        <p:spPr>
          <a:xfrm>
            <a:off x="0" y="520700"/>
            <a:ext cx="9144000" cy="600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但是一般人似乎太严格了一些，照他们的看法，不诚恳无诚意的人就未免太多。而年轻人看社会上的人和事，除了他们自己以外差不多尽是虚伪的。这样用“虚伪”那个词，又似乎太宽泛了一些。这些跟老先生们开口闭口说“人心不古，世风日下”同样犯了笼统的毛病。一般人似乎将品性和态度混为一谈。诚实的品性确是不可多得，但人孰无过，不论哪方面，完人或圣贤总是很少的。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  <a:p>
            <a:pPr marL="0" lvl="0" indent="2667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Times New Roman" panose="02020603050405020304" pitchFamily="18" charset="0"/>
              </a:rPr>
              <a:t>人与人、事与事之间各有分际，言行最难得恰如其分。诚意是少不得的，但是分际不同，无妨斟酌加减点儿。种种礼数或过场就是从这里来的。日常生活里所谓客气，也是一种礼数或过场。有些人觉得客气太拘形迹，不见真心，不是诚恳的态度。这些人主张率性自然。率性自然未尝不可，但是得看人去。若是一见生人就如此这般，就有点野了。即使熟人，毫无节制的率性自然也不成。夫妇算是熟透了的，有时还得“相敬如宾”，别人可想而知。总之，在不同的局势下，率性自然可以表示诚意，客气也可以表示诚意，不过诚意的程度不一样罢了。客气要大方，合身分，不然就是诚意太多，诚意太多，诚意就太贱了。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0" y="1460500"/>
            <a:ext cx="9144000" cy="3416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人，请客，送礼，也都是些过场。有人说这些只是虚伪的俗套，无聊的玩意儿。但是这些其实也是表示诚意的。总得心里有这个人，才会去看他，请他，送他礼，这就有诚意了。至于看望的次数，时间的长短，请作主客或陪客，送礼的情形，只是诚意多少的分别，不是有无的分别。看人又有回看，请客有回请，送礼有回礼，也只是回答诚意。古语说得好，“来而不往非礼也”。无论古今，人情总是一样的。有一个人送年礼，转来转去，自己送出去的礼物，有一件竟又回到自己手里。他觉得虚伪无聊，当作笑谈。笑谈确乎是的，但是诚意还是有的。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515938"/>
            <a:ext cx="9144000" cy="37861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为自己活着，也为别人活着。在不伤害自己身分的条件下顾全别人的情感，都得算是诚恳，有诚意。这样宽大的看法也许可以使一些人活得更有兴趣些。西方有句话：“人生是做戏。”做戏也无妨，只要有心往好里做就成。客气等等一定有人觉得是做戏，可是只要为了大家好，这种戏也值得做的。另一方面，诚恳、诚意也未必不是戏。现在人常说，“我是很有诚意的”，自己标榜自己，大有卖瓜的说瓜甜的神气，诚实的君子大概不会如此。不过一般人也已习惯自然，知道这只是为了增加诚意的分量，强调自己的态度，跟买卖人的吆喝到底不是一回事儿。常人到底是常人，得跟着局势斟酌加减他们的诚意，变化他们的态度，这就不免沾上了些戏味。</a:t>
            </a:r>
          </a:p>
        </p:txBody>
      </p:sp>
      <p:sp>
        <p:nvSpPr>
          <p:cNvPr id="3" name="TextBox 15"/>
          <p:cNvSpPr txBox="1">
            <a:spLocks noChangeArrowheads="1"/>
          </p:cNvSpPr>
          <p:nvPr/>
        </p:nvSpPr>
        <p:spPr bwMode="auto">
          <a:xfrm>
            <a:off x="69850" y="5043488"/>
            <a:ext cx="9012238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首先提出诚意是品性，也是态度。接着进一步指出只把诚意当作品性是片面的，率性是诚意，客气也有诚意，由此说明诚意作为态度是有价值的。得出结论：为了别人的好，做戏也有诚意。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500" y="4392613"/>
            <a:ext cx="9012238" cy="46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文章围绕“诚意”展开讨论，请分析文章的思路。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80" name="标题 1"/>
          <p:cNvSpPr/>
          <p:nvPr/>
        </p:nvSpPr>
        <p:spPr>
          <a:xfrm>
            <a:off x="0" y="1340768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smtClean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考点三    技法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J1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71739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35" y="571480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二、整体阅读步骤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785788" y="1071548"/>
            <a:ext cx="3191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、读标题</a:t>
            </a:r>
            <a:r>
              <a:rPr lang="zh-CN" altLang="en-US" sz="3600" dirty="0" smtClean="0">
                <a:solidFill>
                  <a:srgbClr val="FF0000"/>
                </a:solidFill>
              </a:rPr>
              <a:t>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729" y="1714490"/>
            <a:ext cx="4956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00"/>
                </a:solidFill>
              </a:rPr>
              <a:t>标题作用：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r>
              <a:rPr lang="en-US" altLang="zh-CN" sz="3600" b="1" dirty="0" smtClean="0">
                <a:solidFill>
                  <a:srgbClr val="000000"/>
                </a:solidFill>
              </a:rPr>
              <a:t>①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或交待“形”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1357290" y="3143248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</a:rPr>
              <a:t>②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或交待“神”</a:t>
            </a:r>
            <a:endParaRPr lang="en-US" altLang="zh-CN" sz="3600" b="1" dirty="0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28" y="4286258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</a:rPr>
              <a:t>③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或神形兼备。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J12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5337" y="0"/>
            <a:ext cx="9939338" cy="6858000"/>
          </a:xfrm>
          <a:prstGeom prst="rect">
            <a:avLst/>
          </a:prstGeom>
          <a:noFill/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1905002"/>
            <a:ext cx="857252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ea typeface="华文新魏" pitchFamily="2" charset="-122"/>
              </a:rPr>
              <a:t>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老家</a:t>
            </a:r>
            <a:r>
              <a:rPr lang="en-US" altLang="zh-CN" sz="3600" b="1" dirty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快乐的死亡</a:t>
            </a:r>
            <a:r>
              <a:rPr lang="en-US" altLang="zh-CN" sz="3600" b="1" dirty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春从心生</a:t>
            </a:r>
            <a:r>
              <a:rPr lang="en-US" altLang="zh-CN" sz="3600" b="1" dirty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畏惧美丽</a:t>
            </a:r>
            <a:r>
              <a:rPr lang="en-US" altLang="zh-CN" sz="3600" b="1" dirty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世间最美的坟墓</a:t>
            </a:r>
            <a:r>
              <a:rPr lang="en-US" altLang="zh-CN" sz="3600" b="1" dirty="0">
                <a:solidFill>
                  <a:srgbClr val="FF3300"/>
                </a:solidFill>
                <a:ea typeface="华文新魏" pitchFamily="2" charset="-122"/>
              </a:rPr>
              <a:t>》 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门</a:t>
            </a:r>
            <a:r>
              <a:rPr lang="en-US" altLang="zh-CN" sz="3600" b="1" dirty="0" smtClean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>
                <a:solidFill>
                  <a:srgbClr val="FF3300"/>
                </a:solidFill>
                <a:ea typeface="华文新魏" pitchFamily="2" charset="-122"/>
              </a:rPr>
              <a:t>永恒的坐标</a:t>
            </a:r>
            <a:r>
              <a:rPr lang="en-US" altLang="zh-CN" sz="3600" b="1" dirty="0" smtClean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 smtClean="0">
                <a:solidFill>
                  <a:srgbClr val="FF3300"/>
                </a:solidFill>
                <a:ea typeface="华文新魏" pitchFamily="2" charset="-122"/>
              </a:rPr>
              <a:t>俞曲园</a:t>
            </a:r>
            <a:r>
              <a:rPr lang="en-US" altLang="zh-CN" sz="3600" b="1" dirty="0" smtClean="0">
                <a:solidFill>
                  <a:srgbClr val="FF3300"/>
                </a:solidFill>
                <a:ea typeface="华文新魏" pitchFamily="2" charset="-122"/>
              </a:rPr>
              <a:t>》《</a:t>
            </a:r>
            <a:r>
              <a:rPr lang="zh-CN" altLang="en-US" sz="3600" b="1" dirty="0" smtClean="0">
                <a:solidFill>
                  <a:srgbClr val="FF3300"/>
                </a:solidFill>
                <a:ea typeface="华文新魏" pitchFamily="2" charset="-122"/>
              </a:rPr>
              <a:t>荷塘月色</a:t>
            </a:r>
            <a:r>
              <a:rPr lang="en-US" altLang="zh-CN" sz="3600" b="1" dirty="0" smtClean="0">
                <a:solidFill>
                  <a:srgbClr val="FF3300"/>
                </a:solidFill>
                <a:ea typeface="华文新魏" pitchFamily="2" charset="-122"/>
              </a:rPr>
              <a:t>》</a:t>
            </a:r>
          </a:p>
          <a:p>
            <a:pPr algn="just">
              <a:spcBef>
                <a:spcPct val="50000"/>
              </a:spcBef>
            </a:pP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云和梯田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2015</a:t>
            </a:r>
            <a:r>
              <a:rPr lang="zh-CN" altLang="en-US" sz="3600" b="1" dirty="0" smtClean="0"/>
              <a:t>天津）、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头脑中的旅行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2015</a:t>
            </a:r>
            <a:r>
              <a:rPr lang="zh-CN" altLang="en-US" sz="3600" b="1" dirty="0" smtClean="0"/>
              <a:t>湖北）、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比邻而居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2015</a:t>
            </a:r>
            <a:r>
              <a:rPr lang="zh-CN" altLang="en-US" sz="3600" b="1" dirty="0" smtClean="0"/>
              <a:t>江苏）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太湖碎锦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2</a:t>
            </a:r>
            <a:r>
              <a:rPr lang="en-US" sz="3600" b="1" dirty="0" smtClean="0"/>
              <a:t>015</a:t>
            </a:r>
            <a:r>
              <a:rPr lang="zh-CN" altLang="en-US" sz="3600" b="1" dirty="0" smtClean="0"/>
              <a:t>年四川）、</a:t>
            </a:r>
            <a:endParaRPr lang="en-US" altLang="zh-CN" sz="3600" b="1" dirty="0" smtClean="0"/>
          </a:p>
          <a:p>
            <a:pPr algn="just">
              <a:spcBef>
                <a:spcPct val="50000"/>
              </a:spcBef>
            </a:pPr>
            <a:endParaRPr lang="en-US" altLang="zh-CN" sz="3600" b="1" dirty="0">
              <a:solidFill>
                <a:srgbClr val="FF33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8641</Words>
  <Application>Microsoft Office PowerPoint</Application>
  <PresentationFormat>全屏显示(4:3)</PresentationFormat>
  <Paragraphs>345</Paragraphs>
  <Slides>76</Slides>
  <Notes>0</Notes>
  <HiddenSlides>6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默认设计模板</vt:lpstr>
      <vt:lpstr>散    文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tsyz</dc:creator>
  <cp:lastModifiedBy>WIN</cp:lastModifiedBy>
  <cp:revision>72</cp:revision>
  <dcterms:created xsi:type="dcterms:W3CDTF">2005-03-09T03:06:04Z</dcterms:created>
  <dcterms:modified xsi:type="dcterms:W3CDTF">2017-05-08T03:51:36Z</dcterms:modified>
</cp:coreProperties>
</file>