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3" r:id="rId18"/>
    <p:sldId id="272" r:id="rId19"/>
    <p:sldId id="294" r:id="rId20"/>
    <p:sldId id="273" r:id="rId21"/>
    <p:sldId id="295" r:id="rId22"/>
    <p:sldId id="274" r:id="rId23"/>
    <p:sldId id="296" r:id="rId24"/>
    <p:sldId id="275" r:id="rId25"/>
    <p:sldId id="297" r:id="rId26"/>
    <p:sldId id="276" r:id="rId27"/>
    <p:sldId id="298" r:id="rId28"/>
    <p:sldId id="277" r:id="rId29"/>
    <p:sldId id="299" r:id="rId30"/>
    <p:sldId id="278" r:id="rId31"/>
    <p:sldId id="300" r:id="rId32"/>
    <p:sldId id="279" r:id="rId33"/>
    <p:sldId id="301" r:id="rId34"/>
    <p:sldId id="280" r:id="rId35"/>
    <p:sldId id="302" r:id="rId36"/>
    <p:sldId id="281" r:id="rId37"/>
    <p:sldId id="303" r:id="rId38"/>
    <p:sldId id="282" r:id="rId39"/>
    <p:sldId id="304" r:id="rId40"/>
    <p:sldId id="283" r:id="rId41"/>
    <p:sldId id="306" r:id="rId42"/>
    <p:sldId id="305" r:id="rId43"/>
    <p:sldId id="307" r:id="rId44"/>
    <p:sldId id="284" r:id="rId45"/>
    <p:sldId id="308" r:id="rId46"/>
    <p:sldId id="286" r:id="rId47"/>
    <p:sldId id="289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FAAF-F404-4DA1-91BC-FFA7BFBD71E7}" type="datetimeFigureOut">
              <a:rPr lang="zh-CN" altLang="en-US" smtClean="0"/>
              <a:t>2018-01-08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6D4AD-25DC-4893-98B5-768398287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FAAF-F404-4DA1-91BC-FFA7BFBD71E7}" type="datetimeFigureOut">
              <a:rPr lang="zh-CN" altLang="en-US" smtClean="0"/>
              <a:t>2018-01-08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6D4AD-25DC-4893-98B5-768398287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FAAF-F404-4DA1-91BC-FFA7BFBD71E7}" type="datetimeFigureOut">
              <a:rPr lang="zh-CN" altLang="en-US" smtClean="0"/>
              <a:t>2018-01-08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6D4AD-25DC-4893-98B5-768398287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FAAF-F404-4DA1-91BC-FFA7BFBD71E7}" type="datetimeFigureOut">
              <a:rPr lang="zh-CN" altLang="en-US" smtClean="0"/>
              <a:t>2018-01-08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6D4AD-25DC-4893-98B5-768398287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FAAF-F404-4DA1-91BC-FFA7BFBD71E7}" type="datetimeFigureOut">
              <a:rPr lang="zh-CN" altLang="en-US" smtClean="0"/>
              <a:t>2018-01-08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6D4AD-25DC-4893-98B5-768398287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FAAF-F404-4DA1-91BC-FFA7BFBD71E7}" type="datetimeFigureOut">
              <a:rPr lang="zh-CN" altLang="en-US" smtClean="0"/>
              <a:t>2018-01-08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6D4AD-25DC-4893-98B5-768398287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FAAF-F404-4DA1-91BC-FFA7BFBD71E7}" type="datetimeFigureOut">
              <a:rPr lang="zh-CN" altLang="en-US" smtClean="0"/>
              <a:t>2018-01-08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6D4AD-25DC-4893-98B5-768398287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FAAF-F404-4DA1-91BC-FFA7BFBD71E7}" type="datetimeFigureOut">
              <a:rPr lang="zh-CN" altLang="en-US" smtClean="0"/>
              <a:t>2018-01-08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6D4AD-25DC-4893-98B5-768398287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FAAF-F404-4DA1-91BC-FFA7BFBD71E7}" type="datetimeFigureOut">
              <a:rPr lang="zh-CN" altLang="en-US" smtClean="0"/>
              <a:t>2018-01-08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6D4AD-25DC-4893-98B5-768398287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FAAF-F404-4DA1-91BC-FFA7BFBD71E7}" type="datetimeFigureOut">
              <a:rPr lang="zh-CN" altLang="en-US" smtClean="0"/>
              <a:t>2018-01-08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6D4AD-25DC-4893-98B5-768398287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FAAF-F404-4DA1-91BC-FFA7BFBD71E7}" type="datetimeFigureOut">
              <a:rPr lang="zh-CN" altLang="en-US" smtClean="0"/>
              <a:t>2018-01-08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6D4AD-25DC-4893-98B5-768398287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4C6FAAF-F404-4DA1-91BC-FFA7BFBD71E7}" type="datetimeFigureOut">
              <a:rPr lang="zh-CN" altLang="en-US" smtClean="0"/>
              <a:t>2018-01-08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B76D4AD-25DC-4893-98B5-768398287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130425"/>
            <a:ext cx="8358246" cy="1470025"/>
          </a:xfrm>
        </p:spPr>
        <p:txBody>
          <a:bodyPr/>
          <a:lstStyle/>
          <a:p>
            <a:r>
              <a:rPr lang="en-US" dirty="0" smtClean="0"/>
              <a:t>2018</a:t>
            </a:r>
            <a:r>
              <a:rPr lang="zh-CN" altLang="en-US" dirty="0" smtClean="0"/>
              <a:t>高考写作专项</a:t>
            </a:r>
            <a:r>
              <a:rPr lang="zh-CN" altLang="en-US" dirty="0" smtClean="0"/>
              <a:t>辅导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——</a:t>
            </a:r>
            <a:r>
              <a:rPr lang="zh-CN" altLang="en-US" dirty="0" smtClean="0"/>
              <a:t>议论文素材运用与分析</a:t>
            </a:r>
            <a:r>
              <a:rPr lang="zh-CN" altLang="en-US" dirty="0" smtClean="0"/>
              <a:t>说理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</a:rPr>
              <a:t>评析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</a:rPr>
              <a:t>第一段，在分论点总领之后，陈述了杜甫的人生态度及成就，其间融入了简单的原因分析，可以说夹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叙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夹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议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。但说理是否可再深入一点，再透彻一些呢？细读语段，发现它是从事例的正面陈述的，那么，我们不妨从事例的反面进行假设。添加语段从事例的反面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杜甫无法正视人生痛苦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进行假设，从而推出杜甫不可能吟出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诗史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之作的结论。这就从反面证明了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缩小痛苦，百折不挠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对于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璀璨人生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的重要性，深化了说理。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r>
              <a:rPr lang="en-US" b="1" dirty="0" smtClean="0"/>
              <a:t>(</a:t>
            </a:r>
            <a:r>
              <a:rPr lang="zh-CN" altLang="en-US" b="1" dirty="0" smtClean="0"/>
              <a:t>四</a:t>
            </a:r>
            <a:r>
              <a:rPr lang="en-US" b="1" dirty="0" smtClean="0"/>
              <a:t>)</a:t>
            </a:r>
            <a:r>
              <a:rPr lang="zh-CN" altLang="en-US" b="1" dirty="0" smtClean="0"/>
              <a:t>归纳论证分析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268931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示例</a:t>
            </a:r>
            <a:r>
              <a:rPr lang="en-US" altLang="zh-CN" b="1" dirty="0" smtClean="0"/>
              <a:t>】</a:t>
            </a:r>
            <a:r>
              <a:rPr lang="en-US" b="1" dirty="0" smtClean="0"/>
              <a:t>“</a:t>
            </a:r>
            <a:r>
              <a:rPr lang="zh-CN" altLang="en-US" b="1" dirty="0" smtClean="0"/>
              <a:t>虎父犬子</a:t>
            </a:r>
            <a:r>
              <a:rPr lang="en-US" b="1" dirty="0" smtClean="0"/>
              <a:t>”</a:t>
            </a:r>
            <a:r>
              <a:rPr lang="zh-CN" altLang="en-US" b="1" dirty="0" smtClean="0"/>
              <a:t>的现象，在历史上数不胜数。蜀主刘备，一代英豪，儿子刘禅却是</a:t>
            </a:r>
            <a:r>
              <a:rPr lang="en-US" b="1" dirty="0" smtClean="0"/>
              <a:t>“</a:t>
            </a:r>
            <a:r>
              <a:rPr lang="zh-CN" altLang="en-US" b="1" dirty="0" smtClean="0"/>
              <a:t>扶不起的阿斗</a:t>
            </a:r>
            <a:r>
              <a:rPr lang="en-US" b="1" dirty="0" smtClean="0"/>
              <a:t>”</a:t>
            </a:r>
            <a:r>
              <a:rPr lang="zh-CN" altLang="en-US" b="1" dirty="0" smtClean="0"/>
              <a:t>；名将周瑜，足智多谋，儿子周胤却荒淫自恣、终遭流放；唐太宗李世民，雄才大略，十四个儿子却无一成器；名相寇准，智慧过人，子孙却骄奢淫逸，沦为庶人</a:t>
            </a:r>
            <a:r>
              <a:rPr lang="en-US" b="1" dirty="0" smtClean="0"/>
              <a:t>……</a:t>
            </a:r>
            <a:r>
              <a:rPr lang="zh-CN" altLang="en-US" b="1" dirty="0" smtClean="0"/>
              <a:t>这些</a:t>
            </a:r>
            <a:r>
              <a:rPr lang="en-US" b="1" dirty="0" smtClean="0"/>
              <a:t>“</a:t>
            </a:r>
            <a:r>
              <a:rPr lang="zh-CN" altLang="en-US" b="1" dirty="0" smtClean="0"/>
              <a:t>犬子</a:t>
            </a:r>
            <a:r>
              <a:rPr lang="en-US" b="1" dirty="0" smtClean="0"/>
              <a:t>”</a:t>
            </a:r>
            <a:r>
              <a:rPr lang="zh-CN" altLang="en-US" b="1" dirty="0" smtClean="0"/>
              <a:t>们，躺在父辈功勋的温床上，自我放纵，不思进取。他们不懂得，只有自立自强，才能创造属于自己的人生。无论出身如何，我们都要靠自己编织未来。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</a:rPr>
              <a:t>评析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</a:rPr>
              <a:t>本段的中心论点是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自立自强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。作者先列举了历史当中的众多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虎父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之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犬子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的种种表现，通过归纳概括，得出了他们的共性是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躺在父辈功勋的温床上，自我放纵，不思进取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，从而呼吁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自立自强</a:t>
            </a:r>
            <a:r>
              <a:rPr lang="en-US" b="1" dirty="0" smtClean="0">
                <a:solidFill>
                  <a:srgbClr val="0000FF"/>
                </a:solidFill>
              </a:rPr>
              <a:t>”“</a:t>
            </a:r>
            <a:r>
              <a:rPr lang="zh-CN" altLang="en-US" b="1" dirty="0" smtClean="0">
                <a:solidFill>
                  <a:srgbClr val="0000FF"/>
                </a:solidFill>
              </a:rPr>
              <a:t>靠自己编织未来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54032"/>
          </a:xfrm>
        </p:spPr>
        <p:txBody>
          <a:bodyPr/>
          <a:lstStyle/>
          <a:p>
            <a:r>
              <a:rPr lang="en-US" b="1" dirty="0" smtClean="0"/>
              <a:t>(</a:t>
            </a:r>
            <a:r>
              <a:rPr lang="zh-CN" altLang="en-US" b="1" dirty="0" smtClean="0"/>
              <a:t>五</a:t>
            </a:r>
            <a:r>
              <a:rPr lang="en-US" b="1" dirty="0" smtClean="0"/>
              <a:t>)</a:t>
            </a:r>
            <a:r>
              <a:rPr lang="zh-CN" altLang="en-US" b="1" dirty="0" smtClean="0"/>
              <a:t>引用论证分析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411807"/>
          </a:xfrm>
        </p:spPr>
        <p:txBody>
          <a:bodyPr/>
          <a:lstStyle/>
          <a:p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示例</a:t>
            </a:r>
            <a:r>
              <a:rPr lang="en-US" altLang="zh-CN" sz="2800" b="1" dirty="0" smtClean="0"/>
              <a:t>】</a:t>
            </a:r>
            <a:r>
              <a:rPr lang="zh-CN" altLang="en-US" sz="2800" b="1" dirty="0" smtClean="0"/>
              <a:t>文艺复兴时，资产阶级为反封建求民主，从古希腊文学典籍中汲取精华。人文主义之父彼特拉克说：</a:t>
            </a:r>
            <a:r>
              <a:rPr lang="en-US" sz="2800" b="1" dirty="0" smtClean="0"/>
              <a:t>“</a:t>
            </a:r>
            <a:r>
              <a:rPr lang="zh-CN" altLang="en-US" sz="2800" b="1" dirty="0" smtClean="0"/>
              <a:t>我愿回到古希腊那民主的年代，却更愿活在当下，肩负我的责任，将人文主义延展于今。</a:t>
            </a:r>
            <a:r>
              <a:rPr lang="en-US" sz="2800" b="1" dirty="0" smtClean="0"/>
              <a:t>”</a:t>
            </a:r>
            <a:r>
              <a:rPr lang="zh-CN" altLang="en-US" sz="2800" b="1" dirty="0" smtClean="0"/>
              <a:t>的确，各个时期的文明成就各有千秋，我们只能选择喜欢或倾向于哪个，却不能脱离我们的时代，但文化责任感却让人甘愿在这时代开辟人类精神新天地。</a:t>
            </a:r>
            <a:endParaRPr lang="zh-CN" altLang="en-US" sz="2800" dirty="0" smtClean="0"/>
          </a:p>
          <a:p>
            <a:r>
              <a:rPr lang="zh-CN" altLang="en-US" sz="2800" b="1" dirty="0" smtClean="0"/>
              <a:t>        古往今来</a:t>
            </a:r>
            <a:r>
              <a:rPr lang="zh-CN" altLang="en-US" sz="2800" b="1" dirty="0" smtClean="0"/>
              <a:t>，是时代造就了人，造就了文化，或是人与文化创造了时代，我们不得而知。即便我们因自己的喜好向往生于某一时期，却因活在当下而一味埋怨，这终使这一时代的光芒黯淡。与其一味地活在幻想中，不如尽自己所能让自己的时代大放异彩。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        周</a:t>
            </a:r>
            <a:r>
              <a:rPr lang="zh-CN" altLang="en-US" b="1" dirty="0" smtClean="0"/>
              <a:t>国平曾言：</a:t>
            </a:r>
            <a:r>
              <a:rPr lang="en-US" b="1" dirty="0" smtClean="0"/>
              <a:t>“</a:t>
            </a:r>
            <a:r>
              <a:rPr lang="zh-CN" altLang="en-US" b="1" dirty="0" smtClean="0"/>
              <a:t>每个人都有自己的朝圣路，每个人孤独的路便组成了人类这一时代的精神家园。</a:t>
            </a:r>
            <a:r>
              <a:rPr lang="en-US" b="1" dirty="0" smtClean="0"/>
              <a:t>”</a:t>
            </a:r>
            <a:r>
              <a:rPr lang="zh-CN" altLang="en-US" b="1" dirty="0" smtClean="0"/>
              <a:t>每个人的向往不同，一如历史学家汤因比钟情一世纪的新疆，居里夫人外甥女涵娜独爱一世纪以前，伊雷娜却愿生在未来世纪</a:t>
            </a:r>
            <a:r>
              <a:rPr lang="en-US" b="1" dirty="0" smtClean="0"/>
              <a:t>……</a:t>
            </a:r>
            <a:r>
              <a:rPr lang="zh-CN" altLang="en-US" b="1" dirty="0" smtClean="0"/>
              <a:t>人们虽</a:t>
            </a:r>
            <a:r>
              <a:rPr lang="en-US" b="1" dirty="0" smtClean="0"/>
              <a:t>“</a:t>
            </a:r>
            <a:r>
              <a:rPr lang="zh-CN" altLang="en-US" b="1" dirty="0" smtClean="0"/>
              <a:t>趣舍万殊，静躁不同</a:t>
            </a:r>
            <a:r>
              <a:rPr lang="en-US" b="1" dirty="0" smtClean="0"/>
              <a:t>”</a:t>
            </a:r>
            <a:r>
              <a:rPr lang="zh-CN" altLang="en-US" b="1" dirty="0" smtClean="0"/>
              <a:t>，但若将向往化为创造时代文化辉煌的动力，这个时代亦有一番美丽的天地。</a:t>
            </a:r>
            <a:r>
              <a:rPr lang="en-US" b="1" dirty="0" smtClean="0"/>
              <a:t>(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各有千秋</a:t>
            </a:r>
            <a:r>
              <a:rPr lang="en-US" altLang="zh-CN" b="1" dirty="0" smtClean="0"/>
              <a:t>》</a:t>
            </a:r>
            <a:r>
              <a:rPr lang="en-US" b="1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</a:rPr>
              <a:t>评析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</a:rPr>
              <a:t>引用恰当可以增强文章的内蕴。本段论证的是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不同时代的文化都可以大放异彩，我们要尽自己所能开辟这个时代的精神领域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，先引用人文主义之父彼特拉克强调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文化责任感让人甘愿在这时代开辟人类精神新天地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，逻辑严谨，扣题紧密；而后又直接引用周国平的话，借此表达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每个人都有向往的权利，只要将向往化为创造时代文化辉煌的动力，这个时代亦有一番美丽的天地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582726"/>
          </a:xfrm>
        </p:spPr>
        <p:txBody>
          <a:bodyPr/>
          <a:lstStyle/>
          <a:p>
            <a:r>
              <a:rPr lang="en-US" sz="3600" b="1" dirty="0" smtClean="0"/>
              <a:t>(</a:t>
            </a:r>
            <a:r>
              <a:rPr lang="zh-CN" altLang="en-US" sz="3600" b="1" dirty="0" smtClean="0"/>
              <a:t>一</a:t>
            </a:r>
            <a:r>
              <a:rPr lang="en-US" sz="3600" b="1" dirty="0" smtClean="0"/>
              <a:t>)</a:t>
            </a:r>
            <a:r>
              <a:rPr lang="zh-CN" altLang="en-US" sz="3600" b="1" dirty="0" smtClean="0"/>
              <a:t>因果论证分析</a:t>
            </a: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zh-CN" altLang="en-US" sz="3600" b="1" dirty="0" smtClean="0"/>
              <a:t>请为下面的议论文段添加上探究原因的语句，使论据能够很好地证明观点。</a:t>
            </a: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43050"/>
            <a:ext cx="8858312" cy="5072098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练习一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观点</a:t>
            </a:r>
            <a:r>
              <a:rPr lang="zh-CN" altLang="en-US" b="1" dirty="0" smtClean="0"/>
              <a:t>：向你的对手敬杯酒</a:t>
            </a:r>
            <a:endParaRPr lang="zh-CN" altLang="en-US" dirty="0" smtClean="0"/>
          </a:p>
          <a:p>
            <a:r>
              <a:rPr lang="zh-CN" altLang="en-US" b="1" dirty="0" smtClean="0"/>
              <a:t>素材：康熙大帝在位执政</a:t>
            </a:r>
            <a:r>
              <a:rPr lang="en-US" b="1" dirty="0" smtClean="0"/>
              <a:t>60</a:t>
            </a:r>
            <a:r>
              <a:rPr lang="zh-CN" altLang="en-US" b="1" dirty="0" smtClean="0"/>
              <a:t>年之际，特举行</a:t>
            </a:r>
            <a:r>
              <a:rPr lang="en-US" b="1" dirty="0" smtClean="0"/>
              <a:t>“</a:t>
            </a:r>
            <a:r>
              <a:rPr lang="zh-CN" altLang="en-US" b="1" dirty="0" smtClean="0"/>
              <a:t>千叟宴</a:t>
            </a:r>
            <a:r>
              <a:rPr lang="en-US" b="1" dirty="0" smtClean="0"/>
              <a:t>”</a:t>
            </a:r>
            <a:r>
              <a:rPr lang="zh-CN" altLang="en-US" b="1" dirty="0" smtClean="0"/>
              <a:t>以示庆贺。宴会上，康熙敬了三杯酒：第一杯敬孝庄太皇太后，感谢孝庄辅助他登上皇位，一统江山；第二杯敬众位大臣及天下万民，感谢众臣齐心协力尽忠朝廷，万民俯首农桑，天下昌盛。当康熙端起第三杯酒时，说：</a:t>
            </a:r>
            <a:r>
              <a:rPr lang="en-US" b="1" dirty="0" smtClean="0"/>
              <a:t>“</a:t>
            </a:r>
            <a:r>
              <a:rPr lang="zh-CN" altLang="en-US" b="1" dirty="0" smtClean="0"/>
              <a:t>这杯酒敬给我的敌人，吴三桂、郑经、噶尔丹还有鳌拜。</a:t>
            </a:r>
            <a:r>
              <a:rPr lang="en-US" b="1" dirty="0" smtClean="0"/>
              <a:t>”</a:t>
            </a:r>
            <a:r>
              <a:rPr lang="zh-CN" altLang="en-US" b="1" dirty="0" smtClean="0"/>
              <a:t>众大臣目瞪口呆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分析说理：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1 </a:t>
            </a:r>
            <a:r>
              <a:rPr lang="zh-CN" altLang="en-US" b="1" dirty="0" smtClean="0">
                <a:solidFill>
                  <a:srgbClr val="0000FF"/>
                </a:solidFill>
              </a:rPr>
              <a:t>康熙</a:t>
            </a:r>
            <a:r>
              <a:rPr lang="zh-CN" altLang="en-US" b="1" dirty="0" smtClean="0">
                <a:solidFill>
                  <a:srgbClr val="0000FF"/>
                </a:solidFill>
              </a:rPr>
              <a:t>为什么要向他的敌人敬酒？因为他明白，是对手带给他的压力，逼迫他努力地投入到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斗争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中，并想办法成为胜利者。在同对手的对抗中，才能真正地磨炼自己、壮大自己。从这一意义上说，你的对手是你前进的动力，是你成功的催化剂。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428604"/>
            <a:ext cx="8401080" cy="5697559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练习二</a:t>
            </a:r>
            <a:r>
              <a:rPr lang="en-US" altLang="zh-CN" b="1" dirty="0" smtClean="0"/>
              <a:t>】</a:t>
            </a:r>
            <a:endParaRPr lang="zh-CN" altLang="en-US" dirty="0" smtClean="0"/>
          </a:p>
          <a:p>
            <a:r>
              <a:rPr lang="zh-CN" altLang="en-US" b="1" dirty="0" smtClean="0"/>
              <a:t>观点：知识就是力量</a:t>
            </a:r>
            <a:endParaRPr lang="zh-CN" altLang="en-US" dirty="0" smtClean="0"/>
          </a:p>
          <a:p>
            <a:r>
              <a:rPr lang="zh-CN" altLang="en-US" b="1" dirty="0" smtClean="0"/>
              <a:t>素材：五十年代初，钱学森冲破重重阻拦，终于回到了新中国的怀抱。美国海军次长金波尔在得知他要回国时，立即给美国移民当局写信，声称：</a:t>
            </a:r>
            <a:r>
              <a:rPr lang="en-US" b="1" dirty="0" smtClean="0"/>
              <a:t>“</a:t>
            </a:r>
            <a:r>
              <a:rPr lang="zh-CN" altLang="en-US" b="1" dirty="0" smtClean="0"/>
              <a:t>我宁肯把这家伙毙了，也不能让他回国。因为对我们来说至关重要的东西，他知道得太多了。任何时候，他一个人都足以抵得上五个现代加强机械师。</a:t>
            </a:r>
            <a:r>
              <a:rPr lang="en-US" b="1" dirty="0" smtClean="0"/>
              <a:t>”</a:t>
            </a:r>
            <a:endParaRPr lang="zh-CN" altLang="en-US" dirty="0" smtClean="0"/>
          </a:p>
          <a:p>
            <a:r>
              <a:rPr lang="zh-CN" altLang="en-US" b="1" dirty="0" smtClean="0"/>
              <a:t>分析说理：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2 </a:t>
            </a:r>
            <a:r>
              <a:rPr lang="zh-CN" altLang="en-US" b="1" dirty="0" smtClean="0">
                <a:solidFill>
                  <a:srgbClr val="0000FF"/>
                </a:solidFill>
              </a:rPr>
              <a:t>为什么</a:t>
            </a:r>
            <a:r>
              <a:rPr lang="zh-CN" altLang="en-US" b="1" dirty="0" smtClean="0">
                <a:solidFill>
                  <a:srgbClr val="0000FF"/>
                </a:solidFill>
              </a:rPr>
              <a:t>钱学森一个人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任何时候都足以抵得上五个现代加强机械师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呢？还不是因为他的头脑里掌握了太多高深、前沿的现代科学理论和高尖端的现代科学技术？还不是因为这些关于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原子能量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的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知识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足以增强一个国家的实力甚至改变整个世界、决定人类命运？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543956" cy="5126055"/>
          </a:xfrm>
        </p:spPr>
        <p:txBody>
          <a:bodyPr/>
          <a:lstStyle/>
          <a:p>
            <a:r>
              <a:rPr lang="zh-CN" altLang="en-US" b="1" dirty="0" smtClean="0"/>
              <a:t>       素材</a:t>
            </a:r>
            <a:r>
              <a:rPr lang="zh-CN" altLang="en-US" b="1" dirty="0" smtClean="0"/>
              <a:t>是文章的血肉，素材运用得当才能让议论文中心明确、内容充实。而分析说理是议论文的基本特征，理性地展示自我是对写作的基本要求。议论文写作在立意和论点非常明确、论据选择非常精当的前提下，如何巧妙地分析说理显得尤为重要。分析作为认识事物的一种方法，是论据与论点之间联系的纽带。要提高议论文的写作水平，必须加强分析说理能力的训练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85794"/>
            <a:ext cx="8329642" cy="5340369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练习三</a:t>
            </a:r>
            <a:r>
              <a:rPr lang="en-US" altLang="zh-CN" b="1" dirty="0" smtClean="0"/>
              <a:t>】</a:t>
            </a:r>
            <a:endParaRPr lang="zh-CN" altLang="en-US" dirty="0" smtClean="0"/>
          </a:p>
          <a:p>
            <a:r>
              <a:rPr lang="zh-CN" altLang="en-US" b="1" dirty="0" smtClean="0"/>
              <a:t>观点：放弃也是一种美丽</a:t>
            </a:r>
            <a:endParaRPr lang="zh-CN" altLang="en-US" dirty="0" smtClean="0"/>
          </a:p>
          <a:p>
            <a:r>
              <a:rPr lang="zh-CN" altLang="en-US" b="1" dirty="0" smtClean="0"/>
              <a:t>素材：一位老人在火车上不小心掉了一只新鞋，在众人的惋惜声中，他毫不犹豫地将另一只鞋从窗户扔出去，面对众人的疑惑，老人解释道，这鞋无论多昂贵，对我已失去了价值，但捡到鞋的人还可以穿呢。</a:t>
            </a:r>
            <a:endParaRPr lang="zh-CN" altLang="en-US" dirty="0" smtClean="0"/>
          </a:p>
          <a:p>
            <a:r>
              <a:rPr lang="zh-CN" altLang="en-US" b="1" dirty="0" smtClean="0"/>
              <a:t>分析说理：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3 </a:t>
            </a:r>
            <a:r>
              <a:rPr lang="zh-CN" altLang="en-US" b="1" dirty="0" smtClean="0">
                <a:solidFill>
                  <a:srgbClr val="0000FF"/>
                </a:solidFill>
              </a:rPr>
              <a:t>正是</a:t>
            </a:r>
            <a:r>
              <a:rPr lang="zh-CN" altLang="en-US" b="1" dirty="0" smtClean="0">
                <a:solidFill>
                  <a:srgbClr val="0000FF"/>
                </a:solidFill>
              </a:rPr>
              <a:t>因为老人毅然放弃了那只无用的鞋，才使得新鞋成双；正是因为老人放弃了那只无用的鞋，人们才对老人的举动肃然起敬。此时，谁能不承认，放弃其实也是一种美丽。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511288"/>
          </a:xfrm>
        </p:spPr>
        <p:txBody>
          <a:bodyPr/>
          <a:lstStyle/>
          <a:p>
            <a:r>
              <a:rPr lang="en-US" sz="3600" b="1" dirty="0" smtClean="0"/>
              <a:t>(</a:t>
            </a:r>
            <a:r>
              <a:rPr lang="zh-CN" altLang="en-US" sz="3600" b="1" dirty="0" smtClean="0"/>
              <a:t>二</a:t>
            </a:r>
            <a:r>
              <a:rPr lang="en-US" sz="3600" b="1" dirty="0" smtClean="0"/>
              <a:t>)</a:t>
            </a:r>
            <a:r>
              <a:rPr lang="zh-CN" altLang="en-US" sz="3600" b="1" dirty="0" smtClean="0"/>
              <a:t>正反对比分析</a:t>
            </a: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en-US" sz="3600" b="1" dirty="0" smtClean="0"/>
              <a:t> </a:t>
            </a:r>
            <a:r>
              <a:rPr lang="zh-CN" altLang="en-US" sz="3600" b="1" dirty="0" smtClean="0"/>
              <a:t>请</a:t>
            </a:r>
            <a:r>
              <a:rPr lang="zh-CN" altLang="en-US" sz="3600" b="1" dirty="0" smtClean="0"/>
              <a:t>用正反对比的方法，为下面的文段添加论证文字，使观点得到论据的支撑。</a:t>
            </a: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14948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练习一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观点</a:t>
            </a:r>
            <a:r>
              <a:rPr lang="zh-CN" altLang="en-US" b="1" dirty="0" smtClean="0"/>
              <a:t>：勤能补拙</a:t>
            </a:r>
            <a:endParaRPr lang="zh-CN" altLang="en-US" dirty="0" smtClean="0"/>
          </a:p>
          <a:p>
            <a:r>
              <a:rPr lang="zh-CN" altLang="en-US" sz="2800" b="1" dirty="0" smtClean="0"/>
              <a:t>素材：我国明代的张溥小时候很</a:t>
            </a:r>
            <a:r>
              <a:rPr lang="en-US" sz="2800" b="1" dirty="0" smtClean="0"/>
              <a:t>“</a:t>
            </a:r>
            <a:r>
              <a:rPr lang="zh-CN" altLang="en-US" sz="2800" b="1" dirty="0" smtClean="0"/>
              <a:t>笨</a:t>
            </a:r>
            <a:r>
              <a:rPr lang="en-US" sz="2800" b="1" dirty="0" smtClean="0"/>
              <a:t>”</a:t>
            </a:r>
            <a:r>
              <a:rPr lang="zh-CN" altLang="en-US" sz="2800" b="1" dirty="0" smtClean="0"/>
              <a:t>，别人读一会儿就能背下来的东西，他往往要读几十遍才能背下来。但是，他并没有灰心，每拿到一篇文章，先认真抄一遍，校正好，再大声朗读一遍，然后烧掉，接着再抄。这样，一篇文章往往要抄六七遍。后来，他逐渐变得文思敏捷，出口成章。</a:t>
            </a:r>
            <a:r>
              <a:rPr lang="en-US" sz="2800" b="1" dirty="0" smtClean="0"/>
              <a:t>26</a:t>
            </a:r>
            <a:r>
              <a:rPr lang="zh-CN" altLang="en-US" sz="2800" b="1" dirty="0" smtClean="0"/>
              <a:t>岁写下了名扬天下的</a:t>
            </a:r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五人墓碑记</a:t>
            </a:r>
            <a:r>
              <a:rPr lang="en-US" altLang="zh-CN" sz="2800" b="1" dirty="0" smtClean="0"/>
              <a:t>》</a:t>
            </a:r>
            <a:r>
              <a:rPr lang="zh-CN" altLang="en-US" sz="2800" b="1" dirty="0" smtClean="0"/>
              <a:t>。</a:t>
            </a:r>
            <a:endParaRPr lang="zh-CN" altLang="en-US" sz="2800" dirty="0" smtClean="0"/>
          </a:p>
          <a:p>
            <a:r>
              <a:rPr lang="zh-CN" altLang="en-US" sz="2800" b="1" dirty="0" smtClean="0"/>
              <a:t>方仲永</a:t>
            </a:r>
            <a:r>
              <a:rPr lang="en-US" sz="2800" b="1" dirty="0" smtClean="0"/>
              <a:t>5</a:t>
            </a:r>
            <a:r>
              <a:rPr lang="zh-CN" altLang="en-US" sz="2800" b="1" dirty="0" smtClean="0"/>
              <a:t>岁就能赋诗，可谓天赋出众。因看着这聪明，他父亲带他四处作诗炫耀。仲永不再谋求进步，长大以后，他变得庸庸碌碌，</a:t>
            </a:r>
            <a:r>
              <a:rPr lang="en-US" sz="2800" b="1" dirty="0" smtClean="0"/>
              <a:t>“</a:t>
            </a:r>
            <a:r>
              <a:rPr lang="zh-CN" altLang="en-US" sz="2800" b="1" dirty="0" smtClean="0"/>
              <a:t>泯然众人矣</a:t>
            </a:r>
            <a:r>
              <a:rPr lang="en-US" sz="2800" b="1" dirty="0" smtClean="0"/>
              <a:t>”</a:t>
            </a:r>
            <a:r>
              <a:rPr lang="zh-CN" altLang="en-US" sz="2800" b="1" dirty="0" smtClean="0"/>
              <a:t>！</a:t>
            </a:r>
            <a:endParaRPr lang="zh-CN" altLang="en-US" sz="2800" dirty="0" smtClean="0"/>
          </a:p>
          <a:p>
            <a:r>
              <a:rPr lang="zh-CN" altLang="en-US" sz="2800" b="1" dirty="0" smtClean="0"/>
              <a:t>分析说理：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不难看出，张溥虽然很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笨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，但他肯勤学苦练，正是勤学苦练才使他的文思变得逐渐敏捷起来，</a:t>
            </a:r>
            <a:r>
              <a:rPr lang="en-US" b="1" dirty="0" smtClean="0">
                <a:solidFill>
                  <a:srgbClr val="0000FF"/>
                </a:solidFill>
              </a:rPr>
              <a:t>26</a:t>
            </a:r>
            <a:r>
              <a:rPr lang="zh-CN" altLang="en-US" b="1" dirty="0" smtClean="0">
                <a:solidFill>
                  <a:srgbClr val="0000FF"/>
                </a:solidFill>
              </a:rPr>
              <a:t>岁就写下了名扬天下的</a:t>
            </a:r>
            <a:r>
              <a:rPr lang="en-US" altLang="zh-CN" b="1" dirty="0" smtClean="0">
                <a:solidFill>
                  <a:srgbClr val="0000FF"/>
                </a:solidFill>
              </a:rPr>
              <a:t>《</a:t>
            </a:r>
            <a:r>
              <a:rPr lang="zh-CN" altLang="en-US" b="1" dirty="0" smtClean="0">
                <a:solidFill>
                  <a:srgbClr val="0000FF"/>
                </a:solidFill>
              </a:rPr>
              <a:t>五人墓碑记</a:t>
            </a:r>
            <a:r>
              <a:rPr lang="en-US" altLang="zh-CN" b="1" dirty="0" smtClean="0">
                <a:solidFill>
                  <a:srgbClr val="0000FF"/>
                </a:solidFill>
              </a:rPr>
              <a:t>》</a:t>
            </a:r>
            <a:r>
              <a:rPr lang="zh-CN" altLang="en-US" b="1" dirty="0" smtClean="0">
                <a:solidFill>
                  <a:srgbClr val="0000FF"/>
                </a:solidFill>
              </a:rPr>
              <a:t>；而仲永虽然天赋出众，但他后来不思进取，不能做到勤学苦练，因此，长大以后他变得庸庸碌碌，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泯然众人矣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！由此可见，尽管先天智力因素的差异不可否认，但后天的勤奋则能弥补先天智力上的不足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642918"/>
            <a:ext cx="8329642" cy="5483245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练习二</a:t>
            </a:r>
            <a:r>
              <a:rPr lang="en-US" altLang="zh-CN" b="1" dirty="0" smtClean="0"/>
              <a:t>】</a:t>
            </a:r>
            <a:endParaRPr lang="zh-CN" altLang="en-US" dirty="0" smtClean="0"/>
          </a:p>
          <a:p>
            <a:r>
              <a:rPr lang="zh-CN" altLang="en-US" b="1" dirty="0" smtClean="0"/>
              <a:t>观点：凡事在于</a:t>
            </a:r>
            <a:r>
              <a:rPr lang="en-US" b="1" dirty="0" smtClean="0"/>
              <a:t>“</a:t>
            </a:r>
            <a:r>
              <a:rPr lang="zh-CN" altLang="en-US" b="1" dirty="0" smtClean="0"/>
              <a:t>为</a:t>
            </a:r>
            <a:r>
              <a:rPr lang="en-US" b="1" dirty="0" smtClean="0"/>
              <a:t>”</a:t>
            </a:r>
            <a:endParaRPr lang="zh-CN" altLang="en-US" dirty="0" smtClean="0"/>
          </a:p>
          <a:p>
            <a:r>
              <a:rPr lang="zh-CN" altLang="en-US" b="1" dirty="0" smtClean="0"/>
              <a:t>素材：四川边远地区有贫富悬殊的两个和尚，都想到南海朝圣，富和尚几年间一直打算雇船顺江而下直到南海，而最终没有去成；穷和尚却凭着一只盛水的瓶和一只讨饭的钵，步行到达了南海，并且胜利返回。</a:t>
            </a:r>
            <a:endParaRPr lang="zh-CN" altLang="en-US" dirty="0" smtClean="0"/>
          </a:p>
          <a:p>
            <a:r>
              <a:rPr lang="zh-CN" altLang="en-US" b="1" dirty="0" smtClean="0"/>
              <a:t>分析说理：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富和尚未能到达南海，而穷和尚却最终到达了，这是为什么？根本原因就是穷和尚不达目的不罢休，朝着自己的目标脚踏实地地去做，一步一个脚印地奔向了目标。而富和尚只有美好的愿望，却不能付之于实际行动，所以，他最终没有去成南海。看来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为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与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不为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大相径庭，因此，凡事在于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为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练习三</a:t>
            </a:r>
            <a:r>
              <a:rPr lang="en-US" altLang="zh-CN" b="1" dirty="0" smtClean="0"/>
              <a:t>】</a:t>
            </a:r>
            <a:endParaRPr lang="zh-CN" altLang="en-US" dirty="0" smtClean="0"/>
          </a:p>
          <a:p>
            <a:r>
              <a:rPr lang="zh-CN" altLang="en-US" b="1" dirty="0" smtClean="0"/>
              <a:t>观点：生于忧患，死于安乐</a:t>
            </a:r>
            <a:endParaRPr lang="zh-CN" altLang="en-US" dirty="0" smtClean="0"/>
          </a:p>
          <a:p>
            <a:r>
              <a:rPr lang="zh-CN" altLang="en-US" b="1" dirty="0" smtClean="0"/>
              <a:t>素材：两粒种子躺在泥土里，春天到了，一粒种子破土而出。而另一粒种子说道：</a:t>
            </a:r>
            <a:r>
              <a:rPr lang="en-US" b="1" dirty="0" smtClean="0"/>
              <a:t>“</a:t>
            </a:r>
            <a:r>
              <a:rPr lang="zh-CN" altLang="en-US" b="1" dirty="0" smtClean="0"/>
              <a:t>我没那么勇敢。我若向下扎根，也许会碰到岩石；我若向上长，也许会伤到我的茎。</a:t>
            </a:r>
            <a:r>
              <a:rPr lang="en-US" b="1" dirty="0" smtClean="0"/>
              <a:t>”</a:t>
            </a:r>
            <a:r>
              <a:rPr lang="zh-CN" altLang="en-US" b="1" dirty="0" smtClean="0"/>
              <a:t>于是它甘心呆在泥土里。几天后，它被一只母鸡吃掉了。</a:t>
            </a:r>
            <a:endParaRPr lang="zh-CN" altLang="en-US" dirty="0" smtClean="0"/>
          </a:p>
          <a:p>
            <a:r>
              <a:rPr lang="zh-CN" altLang="en-US" b="1" dirty="0" smtClean="0"/>
              <a:t>分析说理：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00042"/>
            <a:ext cx="8329642" cy="5626121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生长在同一片土地上，一颗种子敢于面对挑战与困境，破土而出，为自己开创了一个美好的未来。而另一颗种子，却害怕挫折与磨难，甘心呆在自已的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安乐窝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里，结果埋葬了自己。从辩证唯物主义的观点出发，可以看出，困难与挑战虽往往给人以挫折，却也可以催人奋进，给人以力量；而安逸与保守虽可以暂时保身，但最终却使人堕落而遭淘汰。有一句话说得好：苦，可以折磨人，也可以锻炼人；蜜，可以养人，也可以害人。可见：生于忧患，而死于安乐也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9001156" cy="1582726"/>
          </a:xfrm>
        </p:spPr>
        <p:txBody>
          <a:bodyPr/>
          <a:lstStyle/>
          <a:p>
            <a:r>
              <a:rPr lang="en-US" sz="3600" b="1" dirty="0" smtClean="0"/>
              <a:t>(</a:t>
            </a:r>
            <a:r>
              <a:rPr lang="zh-CN" altLang="en-US" sz="3600" b="1" dirty="0" smtClean="0"/>
              <a:t>三</a:t>
            </a:r>
            <a:r>
              <a:rPr lang="en-US" sz="3600" b="1" dirty="0" smtClean="0"/>
              <a:t>)</a:t>
            </a:r>
            <a:r>
              <a:rPr lang="zh-CN" altLang="en-US" sz="3600" b="1" dirty="0" smtClean="0"/>
              <a:t>假设论证分析</a:t>
            </a: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zh-CN" altLang="en-US" sz="3600" b="1" dirty="0" smtClean="0"/>
              <a:t>请用假设论证的方法，为下面的文段添加论证文字，使观点得到论据的支撑。</a:t>
            </a: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00200"/>
            <a:ext cx="8858312" cy="4525963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练习一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观点：学会</a:t>
            </a:r>
            <a:r>
              <a:rPr lang="en-US" b="1" dirty="0" smtClean="0"/>
              <a:t>“</a:t>
            </a:r>
            <a:r>
              <a:rPr lang="zh-CN" altLang="en-US" b="1" dirty="0" smtClean="0"/>
              <a:t>照镜子</a:t>
            </a:r>
            <a:r>
              <a:rPr lang="en-US" b="1" dirty="0" smtClean="0"/>
              <a:t>”</a:t>
            </a:r>
            <a:r>
              <a:rPr lang="zh-CN" altLang="en-US" b="1" dirty="0" smtClean="0"/>
              <a:t>方能正确认识自己、提高自己。</a:t>
            </a:r>
            <a:endParaRPr lang="zh-CN" altLang="en-US" dirty="0" smtClean="0"/>
          </a:p>
          <a:p>
            <a:r>
              <a:rPr lang="zh-CN" altLang="en-US" b="1" dirty="0" smtClean="0"/>
              <a:t>素材：李世民懂得镜子的作用，能把魏征批评他的话写在屏风上，当作</a:t>
            </a:r>
            <a:r>
              <a:rPr lang="en-US" b="1" dirty="0" smtClean="0"/>
              <a:t>“</a:t>
            </a:r>
            <a:r>
              <a:rPr lang="zh-CN" altLang="en-US" b="1" dirty="0" smtClean="0"/>
              <a:t>镜子</a:t>
            </a:r>
            <a:r>
              <a:rPr lang="en-US" b="1" dirty="0" smtClean="0"/>
              <a:t>”</a:t>
            </a:r>
            <a:r>
              <a:rPr lang="zh-CN" altLang="en-US" b="1" dirty="0" smtClean="0"/>
              <a:t>，随时对照。又能看出</a:t>
            </a:r>
            <a:r>
              <a:rPr lang="en-US" b="1" dirty="0" smtClean="0"/>
              <a:t>“</a:t>
            </a:r>
            <a:r>
              <a:rPr lang="zh-CN" altLang="en-US" b="1" dirty="0" smtClean="0"/>
              <a:t>以铜为镜，可以正衣冠；以古为镜，可以知兴替；以人为镜，可以明得失</a:t>
            </a:r>
            <a:r>
              <a:rPr lang="en-US" b="1" dirty="0" smtClean="0"/>
              <a:t>”</a:t>
            </a:r>
            <a:r>
              <a:rPr lang="zh-CN" altLang="en-US" b="1" dirty="0" smtClean="0"/>
              <a:t>。这难道不是一个很会</a:t>
            </a:r>
            <a:r>
              <a:rPr lang="en-US" b="1" dirty="0" smtClean="0"/>
              <a:t>“</a:t>
            </a:r>
            <a:r>
              <a:rPr lang="zh-CN" altLang="en-US" b="1" dirty="0" smtClean="0"/>
              <a:t>照镜子</a:t>
            </a:r>
            <a:r>
              <a:rPr lang="en-US" b="1" dirty="0" smtClean="0"/>
              <a:t>”</a:t>
            </a:r>
            <a:r>
              <a:rPr lang="zh-CN" altLang="en-US" b="1" dirty="0" smtClean="0"/>
              <a:t>的人吗？</a:t>
            </a:r>
            <a:endParaRPr lang="zh-CN" altLang="en-US" dirty="0" smtClean="0"/>
          </a:p>
          <a:p>
            <a:r>
              <a:rPr lang="zh-CN" altLang="en-US" b="1" dirty="0" smtClean="0"/>
              <a:t>李世民正是做到了</a:t>
            </a:r>
            <a:r>
              <a:rPr lang="en-US" b="1" dirty="0" smtClean="0"/>
              <a:t>“</a:t>
            </a:r>
            <a:r>
              <a:rPr lang="zh-CN" altLang="en-US" b="1" dirty="0" smtClean="0"/>
              <a:t>以人为镜</a:t>
            </a:r>
            <a:r>
              <a:rPr lang="en-US" b="1" dirty="0" smtClean="0"/>
              <a:t>”“</a:t>
            </a:r>
            <a:r>
              <a:rPr lang="zh-CN" altLang="en-US" b="1" dirty="0" smtClean="0"/>
              <a:t>以古为镜</a:t>
            </a:r>
            <a:r>
              <a:rPr lang="en-US" b="1" dirty="0" smtClean="0"/>
              <a:t>”</a:t>
            </a:r>
            <a:r>
              <a:rPr lang="zh-CN" altLang="en-US" b="1" dirty="0" smtClean="0"/>
              <a:t>，学会在人们的各种批评、意见中认识自己，而成为一代明君。假如：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当初唐太宗非但不听取魏征的逆耳忠言，而且因丑处被照，短处被揭，恼羞成怒而将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镜子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弃之，砸之，又哪能在认识到自己任性、奢靡的弱点的基础上加以改正？又哪能成为千古风流人物？又哪能营造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贞观之治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的太平盛世？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0"/>
            <a:ext cx="8786874" cy="1143000"/>
          </a:xfrm>
        </p:spPr>
        <p:txBody>
          <a:bodyPr/>
          <a:lstStyle/>
          <a:p>
            <a:r>
              <a:rPr lang="zh-CN" altLang="en-US" sz="3600" b="1" dirty="0" smtClean="0"/>
              <a:t>分析说理的基本要素是</a:t>
            </a:r>
            <a:r>
              <a:rPr lang="en-US" sz="3600" b="1" dirty="0" smtClean="0"/>
              <a:t>“</a:t>
            </a:r>
            <a:r>
              <a:rPr lang="zh-CN" altLang="en-US" sz="3600" b="1" dirty="0" smtClean="0"/>
              <a:t>谁</a:t>
            </a:r>
            <a:r>
              <a:rPr lang="en-US" sz="3600" b="1" dirty="0" smtClean="0"/>
              <a:t>”“</a:t>
            </a:r>
            <a:r>
              <a:rPr lang="zh-CN" altLang="en-US" sz="3600" b="1" dirty="0" smtClean="0"/>
              <a:t>做了什么</a:t>
            </a:r>
            <a:r>
              <a:rPr lang="en-US" sz="3600" b="1" dirty="0" smtClean="0"/>
              <a:t>”“</a:t>
            </a:r>
            <a:r>
              <a:rPr lang="zh-CN" altLang="en-US" sz="3600" b="1" dirty="0" smtClean="0"/>
              <a:t>扣题分析结果怎样</a:t>
            </a:r>
            <a:r>
              <a:rPr lang="en-US" sz="3600" b="1" dirty="0" smtClean="0"/>
              <a:t>”</a:t>
            </a:r>
            <a:r>
              <a:rPr lang="zh-CN" altLang="en-US" sz="3600" b="1" dirty="0" smtClean="0"/>
              <a:t>。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4911741"/>
          </a:xfrm>
        </p:spPr>
        <p:txBody>
          <a:bodyPr/>
          <a:lstStyle/>
          <a:p>
            <a:r>
              <a:rPr lang="zh-CN" altLang="en-US" b="1" dirty="0" smtClean="0"/>
              <a:t>分析</a:t>
            </a:r>
            <a:r>
              <a:rPr lang="zh-CN" altLang="en-US" b="1" dirty="0" smtClean="0"/>
              <a:t>说理的常用方法：</a:t>
            </a:r>
            <a:endParaRPr lang="zh-CN" alt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．探因</a:t>
            </a:r>
            <a:r>
              <a:rPr lang="zh-CN" altLang="en-US" b="1" dirty="0" smtClean="0"/>
              <a:t>：从因果关系上把论点与论据联系起来。具体说，就是沿着</a:t>
            </a:r>
            <a:r>
              <a:rPr lang="en-US" b="1" dirty="0" smtClean="0"/>
              <a:t>“</a:t>
            </a:r>
            <a:r>
              <a:rPr lang="zh-CN" altLang="en-US" b="1" dirty="0" smtClean="0"/>
              <a:t>为什么</a:t>
            </a:r>
            <a:r>
              <a:rPr lang="en-US" b="1" dirty="0" smtClean="0"/>
              <a:t>”</a:t>
            </a:r>
            <a:r>
              <a:rPr lang="zh-CN" altLang="en-US" b="1" dirty="0" smtClean="0"/>
              <a:t>这条思路，探求事例的根源，发现其本质，使内容逐步深化。</a:t>
            </a:r>
            <a:endParaRPr lang="zh-CN" alt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．正反</a:t>
            </a:r>
            <a:r>
              <a:rPr lang="zh-CN" altLang="en-US" b="1" dirty="0" smtClean="0"/>
              <a:t>：就是把正面论据</a:t>
            </a:r>
            <a:r>
              <a:rPr lang="en-US" b="1" dirty="0" smtClean="0"/>
              <a:t>(</a:t>
            </a:r>
            <a:r>
              <a:rPr lang="zh-CN" altLang="en-US" b="1" dirty="0" smtClean="0"/>
              <a:t>或观点</a:t>
            </a:r>
            <a:r>
              <a:rPr lang="en-US" b="1" dirty="0" smtClean="0"/>
              <a:t>)</a:t>
            </a:r>
            <a:r>
              <a:rPr lang="zh-CN" altLang="en-US" b="1" dirty="0" smtClean="0"/>
              <a:t>与反面论据</a:t>
            </a:r>
            <a:r>
              <a:rPr lang="en-US" b="1" dirty="0" smtClean="0"/>
              <a:t>(</a:t>
            </a:r>
            <a:r>
              <a:rPr lang="zh-CN" altLang="en-US" b="1" dirty="0" smtClean="0"/>
              <a:t>或观点</a:t>
            </a:r>
            <a:r>
              <a:rPr lang="en-US" b="1" dirty="0" smtClean="0"/>
              <a:t>)</a:t>
            </a:r>
            <a:r>
              <a:rPr lang="zh-CN" altLang="en-US" b="1" dirty="0" smtClean="0"/>
              <a:t>对照来分析。正反分析，对比鲜明，能很鲜明地证明观点和深化观点。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14356"/>
            <a:ext cx="8643998" cy="5411807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练习二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观点：生活要我们学会笑对挫折。</a:t>
            </a:r>
            <a:endParaRPr lang="zh-CN" altLang="en-US" dirty="0" smtClean="0"/>
          </a:p>
          <a:p>
            <a:r>
              <a:rPr lang="zh-CN" altLang="en-US" b="1" dirty="0" smtClean="0"/>
              <a:t>素材：曾经有一位日本青年，到一家大公司去应聘，得到的消息是没有被录取。他在绝望中准备自杀，自杀未遂后才得知</a:t>
            </a:r>
            <a:r>
              <a:rPr lang="en-US" b="1" dirty="0" smtClean="0"/>
              <a:t>“</a:t>
            </a:r>
            <a:r>
              <a:rPr lang="zh-CN" altLang="en-US" b="1" dirty="0" smtClean="0"/>
              <a:t>没被录取</a:t>
            </a:r>
            <a:r>
              <a:rPr lang="en-US" b="1" dirty="0" smtClean="0"/>
              <a:t>”</a:t>
            </a:r>
            <a:r>
              <a:rPr lang="zh-CN" altLang="en-US" b="1" dirty="0" smtClean="0"/>
              <a:t>是由于计算机故障带来的误报。正当他接到聘书喜形于色之时，一纸解聘书又飞到他手中，说他不能很好地面对挫折，必不能胜任今后的工作。</a:t>
            </a:r>
            <a:endParaRPr lang="zh-CN" altLang="en-US" dirty="0" smtClean="0"/>
          </a:p>
          <a:p>
            <a:r>
              <a:rPr lang="zh-CN" altLang="en-US" b="1" dirty="0" smtClean="0"/>
              <a:t>这位青年因为没有勇气接受挫折的挑战，而让机会从他指缝间溜走了。试想，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00042"/>
            <a:ext cx="8329642" cy="5626121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在面对挫折时，这位青年并不畏缩，而是微笑地迎接这一切，清醒地审视挫折，那么，他应该能在反思中考虑到公司的问题，从而增</a:t>
            </a:r>
            <a:r>
              <a:rPr lang="en-US" b="1" dirty="0" smtClean="0">
                <a:solidFill>
                  <a:srgbClr val="0000FF"/>
                </a:solidFill>
              </a:rPr>
              <a:t> </a:t>
            </a:r>
            <a:r>
              <a:rPr lang="zh-CN" altLang="en-US" b="1" dirty="0" smtClean="0">
                <a:solidFill>
                  <a:srgbClr val="0000FF"/>
                </a:solidFill>
              </a:rPr>
              <a:t>强了自信；或是从中发现自己的错误与不足，然后想方设法在今后去修正与弥补。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这样，在努力战胜挫折的过程中，不仅提高了自己，而且锻炼出更顽强的意志，铸就了更坚利的精神之剑，更有助于在今后的路上披荆斩棘，勇往直前，最终摘取成功的桂冠。当然，事情真相大白之后，用人公司肯定会首先录用他这样的人。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00726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练习三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　观点：识才敢荐，源于责任</a:t>
            </a:r>
            <a:endParaRPr lang="zh-CN" altLang="en-US" dirty="0" smtClean="0"/>
          </a:p>
          <a:p>
            <a:r>
              <a:rPr lang="zh-CN" altLang="en-US" b="1" dirty="0" smtClean="0"/>
              <a:t>素材：缪贤心胸开阔，他发现蔺相如的才德，不因他出身卑贱而看不起他，而是不怕群臣嘲笑，把蔺相如推荐给赵王，出使秦国。要知道，蔺相如此去凶多吉少。入虎狼之国，虽有勇有谋，毕竟势孤力单，未必能旗开得胜。如果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非但没有换回秦国的城池，连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天下所共宝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的和氏璧也被夺走，辱没了赵国威名，那么，赵王一怒之下，恐怕不只杀了蔺相如一人了事，连缪贤也性命难保了。但缪贤不管这些，识才敢荐，置个人安危于不顾，毅然把蔺相如推荐到赵王面前，若非出于对国事的责任感，是难以做到的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001156" cy="714356"/>
          </a:xfrm>
        </p:spPr>
        <p:txBody>
          <a:bodyPr/>
          <a:lstStyle/>
          <a:p>
            <a:r>
              <a:rPr lang="zh-CN" altLang="en-US" sz="3600" b="1" dirty="0" smtClean="0"/>
              <a:t>请根据材料中的同类现象进行归纳总结</a:t>
            </a:r>
            <a:r>
              <a:rPr lang="zh-CN" altLang="en-US" sz="3600" b="1" dirty="0" smtClean="0"/>
              <a:t>。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000792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练习一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观点：知羞耻</a:t>
            </a:r>
            <a:endParaRPr lang="zh-CN" altLang="en-US" dirty="0" smtClean="0"/>
          </a:p>
          <a:p>
            <a:r>
              <a:rPr lang="zh-CN" altLang="en-US" b="1" dirty="0" smtClean="0"/>
              <a:t>素材：</a:t>
            </a:r>
            <a:r>
              <a:rPr lang="en-US" b="1" dirty="0" smtClean="0"/>
              <a:t>“</a:t>
            </a:r>
            <a:r>
              <a:rPr lang="zh-CN" altLang="en-US" b="1" dirty="0" smtClean="0"/>
              <a:t>知羞耻成人</a:t>
            </a:r>
            <a:r>
              <a:rPr lang="en-US" b="1" dirty="0" smtClean="0"/>
              <a:t>”</a:t>
            </a:r>
            <a:r>
              <a:rPr lang="zh-CN" altLang="en-US" b="1" dirty="0" smtClean="0"/>
              <a:t>，一直都是仁人志士立身做人的宝贵经验和修身养性的重要法宝。清代学者朱起凤年轻时在一家书院教书，因为没有弄清</a:t>
            </a:r>
            <a:r>
              <a:rPr lang="en-US" b="1" dirty="0" smtClean="0"/>
              <a:t>“</a:t>
            </a:r>
            <a:r>
              <a:rPr lang="zh-CN" altLang="en-US" b="1" dirty="0" smtClean="0"/>
              <a:t>首施两端</a:t>
            </a:r>
            <a:r>
              <a:rPr lang="en-US" b="1" dirty="0" smtClean="0"/>
              <a:t>”</a:t>
            </a:r>
            <a:r>
              <a:rPr lang="zh-CN" altLang="en-US" b="1" dirty="0" smtClean="0"/>
              <a:t>和</a:t>
            </a:r>
            <a:r>
              <a:rPr lang="en-US" b="1" dirty="0" smtClean="0"/>
              <a:t>“</a:t>
            </a:r>
            <a:r>
              <a:rPr lang="zh-CN" altLang="en-US" b="1" dirty="0" smtClean="0"/>
              <a:t>首鼠两端</a:t>
            </a:r>
            <a:r>
              <a:rPr lang="en-US" b="1" dirty="0" smtClean="0"/>
              <a:t>”</a:t>
            </a:r>
            <a:r>
              <a:rPr lang="zh-CN" altLang="en-US" b="1" dirty="0" smtClean="0"/>
              <a:t>两词通用，而错判学生的作文，遭到众人的奚落。他知羞耻而发愤图强，潜心于词语研究，编成了</a:t>
            </a:r>
            <a:r>
              <a:rPr lang="en-US" b="1" dirty="0" smtClean="0"/>
              <a:t>300</a:t>
            </a:r>
            <a:r>
              <a:rPr lang="zh-CN" altLang="en-US" b="1" dirty="0" smtClean="0"/>
              <a:t>多万字的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辞通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，为汉语言文字的发展作出了重要贡献。英国生物学家谢灵顿早年沾染恶习，在向一位女工求婚时，被姑娘一句</a:t>
            </a:r>
            <a:r>
              <a:rPr lang="en-US" b="1" dirty="0" smtClean="0"/>
              <a:t>“</a:t>
            </a:r>
            <a:r>
              <a:rPr lang="zh-CN" altLang="en-US" b="1" dirty="0" smtClean="0"/>
              <a:t>我宁愿跳进泰晤士河里淹死，也不会嫁给你</a:t>
            </a:r>
            <a:r>
              <a:rPr lang="en-US" b="1" dirty="0" smtClean="0"/>
              <a:t>”</a:t>
            </a:r>
            <a:r>
              <a:rPr lang="zh-CN" altLang="en-US" b="1" dirty="0" smtClean="0"/>
              <a:t>的话深深刺痛，从此钻研医学和生物学，并最终在</a:t>
            </a:r>
            <a:r>
              <a:rPr lang="en-US" b="1" dirty="0" smtClean="0"/>
              <a:t>1932</a:t>
            </a:r>
            <a:r>
              <a:rPr lang="zh-CN" altLang="en-US" b="1" dirty="0" smtClean="0"/>
              <a:t>年获得了诺贝尔医学奖。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所以说，知羞耻不仅是做人的基本，在某种意义上也是成就事业的起步。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练习二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观点：成功源自持之以恒</a:t>
            </a:r>
            <a:endParaRPr lang="zh-CN" altLang="en-US" dirty="0" smtClean="0"/>
          </a:p>
          <a:p>
            <a:r>
              <a:rPr lang="zh-CN" altLang="en-US" b="1" dirty="0" smtClean="0"/>
              <a:t>素材：如果缺乏持之以恒的精神，就不可能取得成功。南朝的江淹由于缺乏恒心，落个</a:t>
            </a:r>
            <a:r>
              <a:rPr lang="en-US" b="1" dirty="0" smtClean="0"/>
              <a:t>“</a:t>
            </a:r>
            <a:r>
              <a:rPr lang="zh-CN" altLang="en-US" b="1" dirty="0" smtClean="0"/>
              <a:t>江郎才尽</a:t>
            </a:r>
            <a:r>
              <a:rPr lang="en-US" b="1" dirty="0" smtClean="0"/>
              <a:t>”</a:t>
            </a:r>
            <a:r>
              <a:rPr lang="zh-CN" altLang="en-US" b="1" dirty="0" smtClean="0"/>
              <a:t>的结局；幼时</a:t>
            </a:r>
            <a:r>
              <a:rPr lang="en-US" b="1" dirty="0" smtClean="0"/>
              <a:t>“</a:t>
            </a:r>
            <a:r>
              <a:rPr lang="zh-CN" altLang="en-US" b="1" dirty="0" smtClean="0"/>
              <a:t>指物作诗立就</a:t>
            </a:r>
            <a:r>
              <a:rPr lang="en-US" b="1" dirty="0" smtClean="0"/>
              <a:t>”</a:t>
            </a:r>
            <a:r>
              <a:rPr lang="zh-CN" altLang="en-US" b="1" dirty="0" smtClean="0"/>
              <a:t>的方仲永由于缺乏恒心，导致</a:t>
            </a:r>
            <a:r>
              <a:rPr lang="en-US" b="1" dirty="0" smtClean="0"/>
              <a:t>“</a:t>
            </a:r>
            <a:r>
              <a:rPr lang="zh-CN" altLang="en-US" b="1" dirty="0" smtClean="0"/>
              <a:t>泯然众人</a:t>
            </a:r>
            <a:r>
              <a:rPr lang="en-US" b="1" dirty="0" smtClean="0"/>
              <a:t>”</a:t>
            </a:r>
            <a:r>
              <a:rPr lang="zh-CN" altLang="en-US" b="1" dirty="0" smtClean="0"/>
              <a:t>的后果；家资殷盛的</a:t>
            </a:r>
            <a:r>
              <a:rPr lang="en-US" b="1" dirty="0" smtClean="0"/>
              <a:t>“</a:t>
            </a:r>
            <a:r>
              <a:rPr lang="zh-CN" altLang="en-US" b="1" dirty="0" smtClean="0"/>
              <a:t>田舍翁</a:t>
            </a:r>
            <a:r>
              <a:rPr lang="en-US" b="1" dirty="0" smtClean="0"/>
              <a:t>”</a:t>
            </a:r>
            <a:r>
              <a:rPr lang="zh-CN" altLang="en-US" b="1" dirty="0" smtClean="0"/>
              <a:t>之子由于缺乏恒心，闹出</a:t>
            </a:r>
            <a:r>
              <a:rPr lang="en-US" b="1" dirty="0" smtClean="0"/>
              <a:t>“</a:t>
            </a:r>
            <a:r>
              <a:rPr lang="zh-CN" altLang="en-US" b="1" dirty="0" smtClean="0"/>
              <a:t>奈何姓万</a:t>
            </a:r>
            <a:r>
              <a:rPr lang="en-US" b="1" dirty="0" smtClean="0"/>
              <a:t>”</a:t>
            </a:r>
            <a:r>
              <a:rPr lang="zh-CN" altLang="en-US" b="1" dirty="0" smtClean="0"/>
              <a:t>的笑话。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在</a:t>
            </a:r>
            <a:r>
              <a:rPr lang="zh-CN" altLang="en-US" b="1" dirty="0" smtClean="0">
                <a:solidFill>
                  <a:srgbClr val="0000FF"/>
                </a:solidFill>
              </a:rPr>
              <a:t>没有恒心的心田上，长满的是失败的荒草；而在成功者面前，到处盛开着恒心与毅力的鲜花。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练习三</a:t>
            </a:r>
            <a:r>
              <a:rPr lang="en-US" altLang="zh-CN" sz="2800" b="1" dirty="0" smtClean="0"/>
              <a:t>】</a:t>
            </a:r>
            <a:r>
              <a:rPr lang="zh-CN" altLang="en-US" sz="2800" b="1" dirty="0" smtClean="0"/>
              <a:t>观点：包容</a:t>
            </a:r>
            <a:endParaRPr lang="zh-CN" altLang="en-US" sz="2800" dirty="0" smtClean="0"/>
          </a:p>
          <a:p>
            <a:pPr>
              <a:lnSpc>
                <a:spcPts val="3100"/>
              </a:lnSpc>
            </a:pPr>
            <a:r>
              <a:rPr lang="zh-CN" altLang="en-US" sz="2800" b="1" dirty="0" smtClean="0"/>
              <a:t>素材：回望人类发展史，当一个个新事物诞生的时候，遭受的几乎是同样的命运</a:t>
            </a:r>
            <a:r>
              <a:rPr lang="en-US" sz="2800" b="1" dirty="0" smtClean="0"/>
              <a:t>——</a:t>
            </a:r>
            <a:r>
              <a:rPr lang="zh-CN" altLang="en-US" sz="2800" b="1" dirty="0" smtClean="0"/>
              <a:t>怀疑和拒绝。当第一艘蒸汽船下水之时，人们讥笑说：</a:t>
            </a:r>
            <a:r>
              <a:rPr lang="en-US" sz="2800" b="1" dirty="0" smtClean="0"/>
              <a:t>“</a:t>
            </a:r>
            <a:r>
              <a:rPr lang="zh-CN" altLang="en-US" sz="2800" b="1" dirty="0" smtClean="0"/>
              <a:t>这东西肯定动不了。</a:t>
            </a:r>
            <a:r>
              <a:rPr lang="en-US" sz="2800" b="1" dirty="0" smtClean="0"/>
              <a:t>”</a:t>
            </a:r>
            <a:r>
              <a:rPr lang="zh-CN" altLang="en-US" sz="2800" b="1" dirty="0" smtClean="0"/>
              <a:t>当第一辆火车登上铁轨时，人们讽刺它：</a:t>
            </a:r>
            <a:r>
              <a:rPr lang="en-US" sz="2800" b="1" dirty="0" smtClean="0"/>
              <a:t>“</a:t>
            </a:r>
            <a:r>
              <a:rPr lang="zh-CN" altLang="en-US" sz="2800" b="1" dirty="0" smtClean="0"/>
              <a:t>这肯定还跑不过骡子。</a:t>
            </a:r>
            <a:r>
              <a:rPr lang="en-US" sz="2800" b="1" dirty="0" smtClean="0"/>
              <a:t>”</a:t>
            </a:r>
            <a:r>
              <a:rPr lang="zh-CN" altLang="en-US" sz="2800" b="1" dirty="0" smtClean="0"/>
              <a:t>当第一架飞机驶上天际之前，人们同样怀疑：</a:t>
            </a:r>
            <a:r>
              <a:rPr lang="en-US" sz="2800" b="1" dirty="0" smtClean="0"/>
              <a:t>“</a:t>
            </a:r>
            <a:r>
              <a:rPr lang="zh-CN" altLang="en-US" sz="2800" b="1" dirty="0" smtClean="0"/>
              <a:t>人怎么可能飞上天呢？</a:t>
            </a:r>
            <a:r>
              <a:rPr lang="en-US" sz="2800" b="1" dirty="0" smtClean="0"/>
              <a:t>”</a:t>
            </a:r>
            <a:r>
              <a:rPr lang="zh-CN" altLang="en-US" sz="2800" b="1" dirty="0" smtClean="0"/>
              <a:t>但事实却一次次地向人们证明着，这一件件有悖常理的事物真实地存在着。</a:t>
            </a:r>
            <a:endParaRPr lang="zh-CN" altLang="en-US" sz="2800" dirty="0" smtClean="0"/>
          </a:p>
          <a:p>
            <a:pPr>
              <a:lnSpc>
                <a:spcPts val="3100"/>
              </a:lnSpc>
            </a:pPr>
            <a:r>
              <a:rPr lang="zh-CN" altLang="en-US" sz="2800" b="1" dirty="0" smtClean="0"/>
              <a:t>当初哥白尼提出</a:t>
            </a:r>
            <a:r>
              <a:rPr lang="en-US" sz="2800" b="1" dirty="0" smtClean="0"/>
              <a:t>“</a:t>
            </a:r>
            <a:r>
              <a:rPr lang="zh-CN" altLang="en-US" sz="2800" b="1" dirty="0" smtClean="0"/>
              <a:t>日心说</a:t>
            </a:r>
            <a:r>
              <a:rPr lang="en-US" sz="2800" b="1" dirty="0" smtClean="0"/>
              <a:t>”</a:t>
            </a:r>
            <a:r>
              <a:rPr lang="zh-CN" altLang="en-US" sz="2800" b="1" dirty="0" smtClean="0"/>
              <a:t>之际，如果人们能够冷静看待它，容纳它，说不定人类探索宇宙的步伐就能够加快许多；当爱因斯坦提出</a:t>
            </a:r>
            <a:r>
              <a:rPr lang="en-US" sz="2800" b="1" dirty="0" smtClean="0"/>
              <a:t>“</a:t>
            </a:r>
            <a:r>
              <a:rPr lang="zh-CN" altLang="en-US" sz="2800" b="1" dirty="0" smtClean="0"/>
              <a:t>相对论</a:t>
            </a:r>
            <a:r>
              <a:rPr lang="en-US" sz="2800" b="1" dirty="0" smtClean="0"/>
              <a:t>”</a:t>
            </a:r>
            <a:r>
              <a:rPr lang="zh-CN" altLang="en-US" sz="2800" b="1" dirty="0" smtClean="0"/>
              <a:t>之时，如果人们早日发现它的意义，不把它视为无稽之谈，那么人类对于时空的理解，对于宇宙的认识，也可能早已踏上了一个新的台阶；当瓦特发明蒸汽机时，要是人们马上就能容纳它，充分认识它的价值，那么工业化的进程可能已迈入了新纪元。</a:t>
            </a:r>
            <a:endParaRPr lang="zh-CN" altLang="en-US" sz="2800" dirty="0" smtClean="0"/>
          </a:p>
          <a:p>
            <a:pPr>
              <a:lnSpc>
                <a:spcPts val="3100"/>
              </a:lnSpc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诚然，并不是所有的新生事物都是很好的有意义的事物，但至少我们在心态上应该包容它，不带任何偏见地去了解它、认识它，进而再以人类聪明的头脑去判断它的好与坏。而不是一开始就在脑海中给它判了死刑，然后再用一双藏在有色眼镜后面的眼睛去挑剔它，否决它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428604"/>
            <a:ext cx="8786874" cy="6215106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</a:rPr>
              <a:t>．假设</a:t>
            </a:r>
            <a:r>
              <a:rPr lang="zh-CN" altLang="en-US" b="1" dirty="0" smtClean="0"/>
              <a:t>：先提出一个确凿的论据，然后运用一个虚假的论据，先假设它是真实的，以推出相应的结果，来证明论点的正确与荒谬。所以，假设分析一般是从反面来证明论点。</a:t>
            </a:r>
            <a:endParaRPr lang="zh-CN" alt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</a:rPr>
              <a:t>．归纳</a:t>
            </a:r>
            <a:r>
              <a:rPr lang="zh-CN" altLang="en-US" b="1" dirty="0" smtClean="0"/>
              <a:t>：列举多个典型论据之后，归纳总结出它们的共同点，扣在要证明的论点上。</a:t>
            </a:r>
            <a:endParaRPr lang="zh-CN" altLang="en-US" dirty="0" smtClean="0"/>
          </a:p>
          <a:p>
            <a:r>
              <a:rPr lang="zh-CN" altLang="en-US" b="1" dirty="0" smtClean="0"/>
              <a:t>议论文的本质就是要分析说理。</a:t>
            </a:r>
            <a:r>
              <a:rPr lang="zh-CN" altLang="en-US" b="1" u="sng" dirty="0" smtClean="0"/>
              <a:t>分析是架起论点和论据的桥梁，没有它，论点和论据不能互相渗透、交融。</a:t>
            </a:r>
            <a:r>
              <a:rPr lang="zh-CN" altLang="en-US" b="1" dirty="0" smtClean="0"/>
              <a:t>当然，分析说理的方式不只以上这几种，也不能如此机械，以上几种可以交叉、套嵌使用，以写出逻辑严密、变化多姿的议论文。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600" b="1" dirty="0" smtClean="0"/>
              <a:t>(</a:t>
            </a:r>
            <a:r>
              <a:rPr lang="zh-CN" altLang="en-US" sz="3600" b="1" dirty="0" smtClean="0"/>
              <a:t>五</a:t>
            </a:r>
            <a:r>
              <a:rPr lang="en-US" sz="3600" b="1" dirty="0" smtClean="0"/>
              <a:t>)</a:t>
            </a:r>
            <a:r>
              <a:rPr lang="zh-CN" altLang="en-US" sz="3600" b="1" dirty="0" smtClean="0"/>
              <a:t>引用论证分析</a:t>
            </a: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en-US" sz="3600" b="1" dirty="0" smtClean="0"/>
              <a:t> </a:t>
            </a:r>
            <a:r>
              <a:rPr lang="zh-CN" altLang="en-US" sz="3600" b="1" dirty="0" smtClean="0"/>
              <a:t>请</a:t>
            </a:r>
            <a:r>
              <a:rPr lang="zh-CN" altLang="en-US" sz="3600" b="1" dirty="0" smtClean="0"/>
              <a:t>解读下面材料中给出的名言，进行分析论证。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练习一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　观点：不要盲目崇拜名人</a:t>
            </a:r>
            <a:endParaRPr lang="zh-CN" altLang="en-US" dirty="0" smtClean="0"/>
          </a:p>
          <a:p>
            <a:r>
              <a:rPr lang="zh-CN" altLang="en-US" b="1" dirty="0" smtClean="0"/>
              <a:t>素材：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吕氏春秋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的</a:t>
            </a:r>
            <a:r>
              <a:rPr lang="en-US" b="1" dirty="0" smtClean="0"/>
              <a:t>“</a:t>
            </a:r>
            <a:r>
              <a:rPr lang="zh-CN" altLang="en-US" b="1" dirty="0" smtClean="0"/>
              <a:t>察今</a:t>
            </a:r>
            <a:r>
              <a:rPr lang="en-US" b="1" dirty="0" smtClean="0"/>
              <a:t>”</a:t>
            </a:r>
            <a:r>
              <a:rPr lang="zh-CN" altLang="en-US" b="1" dirty="0" smtClean="0"/>
              <a:t>一文中有这样</a:t>
            </a:r>
            <a:r>
              <a:rPr lang="zh-CN" altLang="en-US" b="1" dirty="0" smtClean="0"/>
              <a:t>一句话</a:t>
            </a:r>
            <a:r>
              <a:rPr lang="zh-CN" altLang="en-US" b="1" dirty="0" smtClean="0"/>
              <a:t>：</a:t>
            </a:r>
            <a:r>
              <a:rPr lang="en-US" b="1" dirty="0" smtClean="0"/>
              <a:t>“</a:t>
            </a:r>
            <a:r>
              <a:rPr lang="zh-CN" altLang="en-US" b="1" dirty="0" smtClean="0"/>
              <a:t>良剑期乎断，不期乎莫邪。</a:t>
            </a:r>
            <a:r>
              <a:rPr lang="en-US" b="1" dirty="0" smtClean="0"/>
              <a:t>”</a:t>
            </a:r>
            <a:endParaRPr lang="zh-CN" altLang="en-US" dirty="0" smtClean="0"/>
          </a:p>
          <a:p>
            <a:endParaRPr lang="en-US" altLang="zh-CN" b="1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莫邪，是古代有名的宝剑。这句话的意思是：一把剑，只要锋利就行，不一定非要像莫邪那样有名。这启示我们，一个对人民、对国家有贡献的人，并不一定要名扬四海，我们提倡学习名人成功的经验和奋斗精神，而不是盲目崇拜名人头顶那一轮虚幻的光环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练习二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　观点：谈退路</a:t>
            </a:r>
            <a:endParaRPr lang="zh-CN" altLang="en-US" dirty="0" smtClean="0"/>
          </a:p>
          <a:p>
            <a:r>
              <a:rPr lang="zh-CN" altLang="en-US" b="1" dirty="0" smtClean="0"/>
              <a:t>素材：俗语说：</a:t>
            </a:r>
            <a:r>
              <a:rPr lang="en-US" b="1" dirty="0" smtClean="0"/>
              <a:t>“</a:t>
            </a:r>
            <a:r>
              <a:rPr lang="zh-CN" altLang="en-US" b="1" dirty="0" smtClean="0"/>
              <a:t>狡兔有三窟</a:t>
            </a:r>
            <a:r>
              <a:rPr lang="en-US" b="1" dirty="0" smtClean="0"/>
              <a:t>”</a:t>
            </a:r>
            <a:r>
              <a:rPr lang="zh-CN" altLang="en-US" b="1" dirty="0" smtClean="0"/>
              <a:t>，人生在世又怎能不为自己的生活留条退路呢？</a:t>
            </a:r>
            <a:r>
              <a:rPr lang="en-US" b="1" dirty="0" smtClean="0"/>
              <a:t>“</a:t>
            </a:r>
            <a:r>
              <a:rPr lang="zh-CN" altLang="en-US" b="1" dirty="0" smtClean="0"/>
              <a:t>天有不测风云，人有旦夕祸福。</a:t>
            </a:r>
            <a:r>
              <a:rPr lang="en-US" b="1" dirty="0" smtClean="0"/>
              <a:t>”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世事难料，谁都不能跑到自己的前面去看看自己的将来，未卜先知是纯粹的谬论，所以有必要为自己留下退路，防患于未然。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练习三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观点：防微杜渐</a:t>
            </a:r>
            <a:endParaRPr lang="zh-CN" altLang="en-US" dirty="0" smtClean="0"/>
          </a:p>
          <a:p>
            <a:r>
              <a:rPr lang="zh-CN" altLang="en-US" b="1" dirty="0" smtClean="0"/>
              <a:t>素材：君不闻</a:t>
            </a:r>
            <a:r>
              <a:rPr lang="en-US" b="1" dirty="0" smtClean="0"/>
              <a:t>“</a:t>
            </a:r>
            <a:r>
              <a:rPr lang="zh-CN" altLang="en-US" b="1" dirty="0" smtClean="0"/>
              <a:t>千里之堤，毁于蚁穴。</a:t>
            </a:r>
            <a:r>
              <a:rPr lang="en-US" b="1" dirty="0" smtClean="0"/>
              <a:t>”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428604"/>
            <a:ext cx="8643998" cy="5697559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小小蚁穴能毁掉千里之堤，其原因就在于倘若人们不注意，蚁穴就会从一个变成许多个，小洞也会变成大洞</a:t>
            </a:r>
            <a:r>
              <a:rPr lang="en-US" b="1" dirty="0" smtClean="0">
                <a:solidFill>
                  <a:srgbClr val="0000FF"/>
                </a:solidFill>
              </a:rPr>
              <a:t>……</a:t>
            </a:r>
            <a:r>
              <a:rPr lang="zh-CN" altLang="en-US" b="1" dirty="0" smtClean="0">
                <a:solidFill>
                  <a:srgbClr val="0000FF"/>
                </a:solidFill>
              </a:rPr>
              <a:t>久而久之，蚁穴成千上万，千里之堤也就难保了。对医家来讲，这样的道理也尤为常见：一个人患了点小病，倘若讳疾忌医，任其发展下去，小病也会变成大病，甚至病入膏肓而一命呜呼。</a:t>
            </a:r>
            <a:r>
              <a:rPr lang="en-US" b="1" dirty="0" smtClean="0">
                <a:solidFill>
                  <a:srgbClr val="0000FF"/>
                </a:solidFill>
              </a:rPr>
              <a:t> 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同样的道理，人的发展也是如此。一开始做了点错事，未必会怎么样，但是，任其发展下去，很可能会走上犯罪的道路，犯点小错不在乎，一旦锒铛入狱也就悔之晚矣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500042"/>
            <a:ext cx="8715436" cy="562612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．素材来源包括历史典故、社会热点、文艺作品。考生应分类做好素材整理，并掌握提炼材料、一材多用的说理技巧。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．议论文素材的种类包括事例、名言等。从论证材料的角度可以分为举例论证和引用论证，举例论证，可以先叙后议，也可叙议结合。引用论证，可以直接引用，也可相机化用。此外，从论证的思维方式角度可以产生因果、正反、假设、归纳、条件等论证方法，而且论证方法之间可以灵活组合。考生应分项训练分析说理的思维品质，然后迁移到文章中灵活运用。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     素材</a:t>
            </a:r>
            <a:r>
              <a:rPr lang="zh-CN" altLang="en-US" b="1" dirty="0" smtClean="0">
                <a:solidFill>
                  <a:srgbClr val="C00000"/>
                </a:solidFill>
              </a:rPr>
              <a:t>的合理运用离不开概括提炼，而对素材的分析离不开压缩、扩展、仿句、修辞，离不开发散与集中的思维方式。可见各考点的能力训练是相互联系的。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        运用</a:t>
            </a:r>
            <a:r>
              <a:rPr lang="zh-CN" altLang="en-US" b="1" dirty="0" smtClean="0">
                <a:solidFill>
                  <a:srgbClr val="C00000"/>
                </a:solidFill>
              </a:rPr>
              <a:t>好素材和论证方法写议论语段，然后据此类推，进行谋篇布局，灵活运用素材，进行多元化的分析说理，使文章逻辑严密、摇曳多姿。</a:t>
            </a:r>
            <a:r>
              <a:rPr lang="en-US" b="1" dirty="0" smtClean="0">
                <a:solidFill>
                  <a:srgbClr val="C00000"/>
                </a:solidFill>
              </a:rPr>
              <a:t> 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r>
              <a:rPr lang="en-US" b="1" dirty="0" smtClean="0"/>
              <a:t>(</a:t>
            </a:r>
            <a:r>
              <a:rPr lang="zh-CN" altLang="en-US" b="1" dirty="0" smtClean="0"/>
              <a:t>一</a:t>
            </a:r>
            <a:r>
              <a:rPr lang="en-US" b="1" dirty="0" smtClean="0"/>
              <a:t>)</a:t>
            </a:r>
            <a:r>
              <a:rPr lang="zh-CN" altLang="en-US" b="1" dirty="0" smtClean="0"/>
              <a:t>因果论证分析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786478"/>
          </a:xfrm>
        </p:spPr>
        <p:txBody>
          <a:bodyPr/>
          <a:lstStyle/>
          <a:p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示例</a:t>
            </a:r>
            <a:r>
              <a:rPr lang="en-US" altLang="zh-CN" sz="2800" b="1" dirty="0" smtClean="0"/>
              <a:t>】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有时候磨难，恰恰能够历练人生，绽放光彩。</a:t>
            </a:r>
            <a:r>
              <a:rPr lang="zh-CN" altLang="en-US" sz="2800" b="1" dirty="0" smtClean="0"/>
              <a:t>贝多芬双耳失聪，却能在这样的磨难下创作出不朽的交响曲，撼人心灵，</a:t>
            </a:r>
            <a:r>
              <a:rPr lang="zh-CN" altLang="en-US" sz="2800" b="1" u="sng" dirty="0" smtClean="0"/>
              <a:t>那是因为</a:t>
            </a:r>
            <a:r>
              <a:rPr lang="zh-CN" altLang="en-US" sz="2800" b="1" dirty="0" smtClean="0"/>
              <a:t>他不屈服命运的压打，顽强抗拒厄运，才谱出了人类的心灵之歌；司马迁遭受腐刑，却能在这样的耻辱中写成</a:t>
            </a:r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史记</a:t>
            </a:r>
            <a:r>
              <a:rPr lang="en-US" altLang="zh-CN" sz="2800" b="1" dirty="0" smtClean="0"/>
              <a:t>》</a:t>
            </a:r>
            <a:r>
              <a:rPr lang="zh-CN" altLang="en-US" sz="2800" b="1" dirty="0" smtClean="0"/>
              <a:t>，汗青溢光，</a:t>
            </a:r>
            <a:r>
              <a:rPr lang="zh-CN" altLang="en-US" sz="2800" b="1" u="sng" dirty="0" smtClean="0"/>
              <a:t>那是因为</a:t>
            </a:r>
            <a:r>
              <a:rPr lang="zh-CN" altLang="en-US" sz="2800" b="1" dirty="0" smtClean="0"/>
              <a:t>他有坚定如山的信念，刚毅如铁的意志，于诽谤讥嘲中坚持自己的志向，才突围成为</a:t>
            </a:r>
            <a:r>
              <a:rPr lang="en-US" sz="2800" b="1" dirty="0" smtClean="0"/>
              <a:t>“</a:t>
            </a:r>
            <a:r>
              <a:rPr lang="zh-CN" altLang="en-US" sz="2800" b="1" dirty="0" smtClean="0"/>
              <a:t>史圣</a:t>
            </a:r>
            <a:r>
              <a:rPr lang="en-US" sz="2800" b="1" dirty="0" smtClean="0"/>
              <a:t>”</a:t>
            </a:r>
            <a:r>
              <a:rPr lang="zh-CN" altLang="en-US" sz="2800" b="1" dirty="0" smtClean="0"/>
              <a:t>；一代体操王子李宁泪洒汉城黯然退出体坛后，却又另辟天地开创了自己的事业，让李宁牌系列运动用品风靡中国的体育用品市场，</a:t>
            </a:r>
            <a:r>
              <a:rPr lang="zh-CN" altLang="en-US" sz="2800" b="1" u="sng" dirty="0" smtClean="0"/>
              <a:t>那是因为</a:t>
            </a:r>
            <a:r>
              <a:rPr lang="zh-CN" altLang="en-US" sz="2800" b="1" dirty="0" smtClean="0"/>
              <a:t>他懂得承受失败，不为失败所吓倒，才能在失败中开拓出一条新路。磨难，是祸，又是福。它对于意志坚强者，只不过是人生路上的一帘风雨，只要勇敢地走过去，前方是另一片蓝天</a:t>
            </a:r>
            <a:r>
              <a:rPr lang="zh-CN" altLang="en-US" sz="2800" b="1" dirty="0" smtClean="0"/>
              <a:t>。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</a:rPr>
              <a:t>评析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</a:rPr>
              <a:t>作者运用贝多芬、司马迁和李宁之例，考虑了古今中外，素材具有代表性，也有力地说服了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磨难能够历练人生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的中心；运用探因分析法，揭示了他们成就人生的原因：面对磨难，却不向命运低头。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r>
              <a:rPr lang="en-US" b="1" dirty="0" smtClean="0"/>
              <a:t>(</a:t>
            </a:r>
            <a:r>
              <a:rPr lang="zh-CN" altLang="en-US" b="1" dirty="0" smtClean="0"/>
              <a:t>二</a:t>
            </a:r>
            <a:r>
              <a:rPr lang="en-US" b="1" dirty="0" smtClean="0"/>
              <a:t>)</a:t>
            </a:r>
            <a:r>
              <a:rPr lang="zh-CN" altLang="en-US" b="1" dirty="0" smtClean="0"/>
              <a:t>正反对比</a:t>
            </a:r>
            <a:r>
              <a:rPr lang="zh-CN" altLang="en-US" b="1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572164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示例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沉稳从无欲而来。孟子曰：</a:t>
            </a:r>
            <a:r>
              <a:rPr lang="en-US" b="1" dirty="0" smtClean="0"/>
              <a:t>“</a:t>
            </a:r>
            <a:r>
              <a:rPr lang="zh-CN" altLang="en-US" b="1" dirty="0" smtClean="0"/>
              <a:t>无欲者，可王矣。</a:t>
            </a:r>
            <a:r>
              <a:rPr lang="en-US" b="1" dirty="0" smtClean="0"/>
              <a:t>”</a:t>
            </a:r>
            <a:r>
              <a:rPr lang="zh-CN" altLang="en-US" b="1" dirty="0" smtClean="0"/>
              <a:t>无欲就是没有私欲，作大事者，不能因蝇头私利而毁坏全局，只有这样才能练就沉稳的性格，赢得最终的胜利。如来佛祖抛除私欲，性格沉稳，终修成正果，普渡众生；诸葛孔明淡泊明志，宁静致远，终运筹帷幄，功成名就。有了私欲，心中自然无法沉稳下来，遇事则慌，处事则乱。霸王以一己私欲，赶走亚父，气走韩信，终被困垓下，遗憾千古，长使英雄泪满襟。霸王之败，后人哀之。后人哀之而不鉴之，则必使后人而复哀后人矣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</a:rPr>
              <a:t>评析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</a:rPr>
              <a:t>本段的中心是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沉稳从无欲而来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。作者以如来佛祖、诸葛孔明和霸王项羽为例，形成了鲜明的对比，正面肯定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无私欲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对沉稳性格的作用，反面批驳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有私欲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造成的严重后果，中心突出，无可辩驳。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r>
              <a:rPr lang="en-US" b="1" dirty="0" smtClean="0"/>
              <a:t>(</a:t>
            </a:r>
            <a:r>
              <a:rPr lang="zh-CN" altLang="en-US" b="1" dirty="0" smtClean="0"/>
              <a:t>三</a:t>
            </a:r>
            <a:r>
              <a:rPr lang="en-US" b="1" dirty="0" smtClean="0"/>
              <a:t>)</a:t>
            </a:r>
            <a:r>
              <a:rPr lang="zh-CN" altLang="en-US" b="1" dirty="0" smtClean="0"/>
              <a:t>假设论证</a:t>
            </a:r>
            <a:r>
              <a:rPr lang="zh-CN" altLang="en-US" b="1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857916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示例</a:t>
            </a:r>
            <a:r>
              <a:rPr lang="en-US" altLang="zh-CN" sz="2800" b="1" dirty="0" smtClean="0"/>
              <a:t>】</a:t>
            </a:r>
            <a:r>
              <a:rPr lang="zh-CN" altLang="en-US" sz="2800" b="1" dirty="0" smtClean="0"/>
              <a:t>缩小痛苦，百折不挠，人生才可能璀璨。</a:t>
            </a:r>
            <a:r>
              <a:rPr lang="en-US" sz="2800" b="1" dirty="0" smtClean="0"/>
              <a:t>“</a:t>
            </a:r>
            <a:r>
              <a:rPr lang="zh-CN" altLang="en-US" sz="2800" b="1" dirty="0" smtClean="0"/>
              <a:t>甫昔少年日，早充观国宾</a:t>
            </a:r>
            <a:r>
              <a:rPr lang="en-US" sz="2800" b="1" dirty="0" smtClean="0"/>
              <a:t>”</a:t>
            </a:r>
            <a:r>
              <a:rPr lang="zh-CN" altLang="en-US" sz="2800" b="1" dirty="0" smtClean="0"/>
              <a:t>。身怀济世之心的杜甫，命途多舛，颠沛一生，但他始终以仁圣襟怀观人视物，将挫败与坎坷当做人生的历练，即使在忧郁的深渊中仍不懈追求，终于以字字句句饱含生命力的诗作，成为唐诗这一宏丽壮伟的琼宇中巨实的一柱栋梁，享有</a:t>
            </a:r>
            <a:r>
              <a:rPr lang="en-US" sz="2800" b="1" dirty="0" smtClean="0"/>
              <a:t>“</a:t>
            </a:r>
            <a:r>
              <a:rPr lang="zh-CN" altLang="en-US" sz="2800" b="1" dirty="0" smtClean="0"/>
              <a:t>诗圣</a:t>
            </a:r>
            <a:r>
              <a:rPr lang="en-US" sz="2800" b="1" dirty="0" smtClean="0"/>
              <a:t>”</a:t>
            </a:r>
            <a:r>
              <a:rPr lang="zh-CN" altLang="en-US" sz="2800" b="1" dirty="0" smtClean="0"/>
              <a:t>的称誉。</a:t>
            </a:r>
            <a:endParaRPr lang="zh-CN" altLang="en-US" sz="2800" dirty="0" smtClean="0"/>
          </a:p>
          <a:p>
            <a:r>
              <a:rPr lang="zh-CN" altLang="en-US" sz="2800" b="1" dirty="0" smtClean="0"/>
              <a:t>        假如</a:t>
            </a:r>
            <a:r>
              <a:rPr lang="zh-CN" altLang="en-US" sz="2800" b="1" dirty="0" smtClean="0"/>
              <a:t>杜甫在那个时局纷乱的年代不堪命运的捉弄而随波逐流，假如他无法正视如黄叶般飘摇孤寂的生命而丧失人生的意志，假如他无法承担失意、离索的痛楚而放弃了</a:t>
            </a:r>
            <a:r>
              <a:rPr lang="en-US" sz="2800" b="1" dirty="0" smtClean="0"/>
              <a:t>“</a:t>
            </a:r>
            <a:r>
              <a:rPr lang="zh-CN" altLang="en-US" sz="2800" b="1" dirty="0" smtClean="0"/>
              <a:t>治国平天下</a:t>
            </a:r>
            <a:r>
              <a:rPr lang="en-US" sz="2800" b="1" dirty="0" smtClean="0"/>
              <a:t>”</a:t>
            </a:r>
            <a:r>
              <a:rPr lang="zh-CN" altLang="en-US" sz="2800" b="1" dirty="0" smtClean="0"/>
              <a:t>的理想，那么，他怎能吟出不朽的</a:t>
            </a:r>
            <a:r>
              <a:rPr lang="en-US" sz="2800" b="1" dirty="0" smtClean="0"/>
              <a:t>“</a:t>
            </a:r>
            <a:r>
              <a:rPr lang="zh-CN" altLang="en-US" sz="2800" b="1" dirty="0" smtClean="0"/>
              <a:t>诗史</a:t>
            </a:r>
            <a:r>
              <a:rPr lang="en-US" sz="2800" b="1" dirty="0" smtClean="0"/>
              <a:t>”</a:t>
            </a:r>
            <a:r>
              <a:rPr lang="zh-CN" altLang="en-US" sz="2800" b="1" dirty="0" smtClean="0"/>
              <a:t>之作而震古烁今？正是那份对痛苦的淡然，让杜甫在西南一隅活出了</a:t>
            </a:r>
            <a:r>
              <a:rPr lang="en-US" sz="2800" b="1" dirty="0" smtClean="0"/>
              <a:t>“</a:t>
            </a:r>
            <a:r>
              <a:rPr lang="zh-CN" altLang="en-US" sz="2800" b="1" dirty="0" smtClean="0"/>
              <a:t>月白清风一草堂</a:t>
            </a:r>
            <a:r>
              <a:rPr lang="en-US" sz="2800" b="1" dirty="0" smtClean="0"/>
              <a:t>”</a:t>
            </a:r>
            <a:r>
              <a:rPr lang="zh-CN" altLang="en-US" sz="2800" b="1" dirty="0" smtClean="0"/>
              <a:t>的旷达，成就了他的璀璨人生！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淡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淡绿</Template>
  <TotalTime>224</TotalTime>
  <Words>4403</Words>
  <Application>Microsoft Office PowerPoint</Application>
  <PresentationFormat>全屏显示(4:3)</PresentationFormat>
  <Paragraphs>97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淡绿</vt:lpstr>
      <vt:lpstr>2018高考写作专项辅导 ——议论文素材运用与分析说理</vt:lpstr>
      <vt:lpstr>幻灯片 2</vt:lpstr>
      <vt:lpstr>分析说理的基本要素是“谁”“做了什么”“扣题分析结果怎样”。</vt:lpstr>
      <vt:lpstr>幻灯片 4</vt:lpstr>
      <vt:lpstr>(一)因果论证分析</vt:lpstr>
      <vt:lpstr>幻灯片 6</vt:lpstr>
      <vt:lpstr>(二)正反对比分析</vt:lpstr>
      <vt:lpstr>幻灯片 8</vt:lpstr>
      <vt:lpstr>(三)假设论证分析</vt:lpstr>
      <vt:lpstr>幻灯片 10</vt:lpstr>
      <vt:lpstr>(四)归纳论证分析</vt:lpstr>
      <vt:lpstr>幻灯片 12</vt:lpstr>
      <vt:lpstr>(五)引用论证分析</vt:lpstr>
      <vt:lpstr>幻灯片 14</vt:lpstr>
      <vt:lpstr>幻灯片 15</vt:lpstr>
      <vt:lpstr>(一)因果论证分析 请为下面的议论文段添加上探究原因的语句，使论据能够很好地证明观点。 </vt:lpstr>
      <vt:lpstr>幻灯片 17</vt:lpstr>
      <vt:lpstr>幻灯片 18</vt:lpstr>
      <vt:lpstr>幻灯片 19</vt:lpstr>
      <vt:lpstr>幻灯片 20</vt:lpstr>
      <vt:lpstr>幻灯片 21</vt:lpstr>
      <vt:lpstr>(二)正反对比分析  请用正反对比的方法，为下面的文段添加论证文字，使观点得到论据的支撑。 </vt:lpstr>
      <vt:lpstr>幻灯片 23</vt:lpstr>
      <vt:lpstr>幻灯片 24</vt:lpstr>
      <vt:lpstr>幻灯片 25</vt:lpstr>
      <vt:lpstr>幻灯片 26</vt:lpstr>
      <vt:lpstr>幻灯片 27</vt:lpstr>
      <vt:lpstr>(三)假设论证分析 请用假设论证的方法，为下面的文段添加论证文字，使观点得到论据的支撑。 </vt:lpstr>
      <vt:lpstr>幻灯片 29</vt:lpstr>
      <vt:lpstr>幻灯片 30</vt:lpstr>
      <vt:lpstr>幻灯片 31</vt:lpstr>
      <vt:lpstr>幻灯片 32</vt:lpstr>
      <vt:lpstr>幻灯片 33</vt:lpstr>
      <vt:lpstr>请根据材料中的同类现象进行归纳总结。</vt:lpstr>
      <vt:lpstr>幻灯片 35</vt:lpstr>
      <vt:lpstr>幻灯片 36</vt:lpstr>
      <vt:lpstr>幻灯片 37</vt:lpstr>
      <vt:lpstr>幻灯片 38</vt:lpstr>
      <vt:lpstr>幻灯片 39</vt:lpstr>
      <vt:lpstr>(五)引用论证分析  请解读下面材料中给出的名言，进行分析论证。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2018高考写作专项辅导 ——议论文素材运用与分析说理</dc:title>
  <dc:creator>WIN</dc:creator>
  <cp:lastModifiedBy>WIN</cp:lastModifiedBy>
  <cp:revision>14</cp:revision>
  <dcterms:created xsi:type="dcterms:W3CDTF">2018-01-08T00:13:53Z</dcterms:created>
  <dcterms:modified xsi:type="dcterms:W3CDTF">2018-01-08T03:58:40Z</dcterms:modified>
</cp:coreProperties>
</file>