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77" r:id="rId26"/>
    <p:sldId id="278" r:id="rId27"/>
    <p:sldId id="279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FF00FF"/>
    <a:srgbClr val="99FF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52" y="2500306"/>
            <a:ext cx="6599130" cy="1828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判断病句的方法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6357958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、语序</a:t>
            </a:r>
            <a:r>
              <a:rPr lang="zh-CN" altLang="en-US" sz="3200" b="1" dirty="0" smtClean="0"/>
              <a:t>是否恰当</a:t>
            </a:r>
            <a:r>
              <a:rPr lang="zh-CN" altLang="en-US" sz="3200" b="1" dirty="0" smtClean="0"/>
              <a:t>（定语、状语）</a:t>
            </a:r>
          </a:p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1</a:t>
            </a:r>
            <a:r>
              <a:rPr lang="zh-CN" altLang="en-US" sz="3200" b="1" dirty="0" smtClean="0"/>
              <a:t>）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多项定语顺序：表领属关系的词语</a:t>
            </a:r>
            <a:r>
              <a:rPr lang="en-US" sz="3200" b="1" dirty="0" smtClean="0">
                <a:solidFill>
                  <a:srgbClr val="0000FF"/>
                </a:solidFill>
              </a:rPr>
              <a:t>+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数量词短语</a:t>
            </a:r>
            <a:r>
              <a:rPr lang="en-US" sz="3200" b="1" dirty="0" smtClean="0">
                <a:solidFill>
                  <a:srgbClr val="0000FF"/>
                </a:solidFill>
              </a:rPr>
              <a:t>+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动词性短语</a:t>
            </a:r>
            <a:r>
              <a:rPr lang="en-US" sz="3200" b="1" dirty="0" smtClean="0">
                <a:solidFill>
                  <a:srgbClr val="0000FF"/>
                </a:solidFill>
              </a:rPr>
              <a:t>+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形容词性短语</a:t>
            </a:r>
            <a:r>
              <a:rPr lang="en-US" sz="3200" b="1" dirty="0" smtClean="0">
                <a:solidFill>
                  <a:srgbClr val="0000FF"/>
                </a:solidFill>
              </a:rPr>
              <a:t>+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表属性的名词</a:t>
            </a:r>
            <a:r>
              <a:rPr lang="zh-CN" altLang="en-US" sz="3200" b="1" dirty="0" smtClean="0"/>
              <a:t>（带“的”的定语常放在不带“的”的定语前）</a:t>
            </a:r>
          </a:p>
          <a:p>
            <a:pPr>
              <a:buNone/>
            </a:pPr>
            <a:r>
              <a:rPr lang="zh-CN" altLang="en-US" sz="3200" b="1" dirty="0" smtClean="0"/>
              <a:t>例：批评和自我批评是有效的改正错误提高思想水平的方法。</a:t>
            </a:r>
            <a:r>
              <a:rPr lang="en-US" sz="3200" b="1" dirty="0" smtClean="0"/>
              <a:t>(</a:t>
            </a:r>
            <a:r>
              <a:rPr lang="zh-CN" altLang="en-US" sz="3200" b="1" dirty="0" smtClean="0"/>
              <a:t>应将“有效的”是形容词，调至动词“改正错误提高思想水平”后</a:t>
            </a:r>
            <a:r>
              <a:rPr lang="en-US" sz="3200" b="1" dirty="0" smtClean="0"/>
              <a:t>)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2</a:t>
            </a:r>
            <a:r>
              <a:rPr lang="zh-CN" altLang="en-US" sz="3200" b="1" dirty="0" smtClean="0"/>
              <a:t>）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状语顺序：条件</a:t>
            </a:r>
            <a:r>
              <a:rPr lang="en-US" sz="32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时间</a:t>
            </a:r>
            <a:r>
              <a:rPr lang="en-US" sz="32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地点</a:t>
            </a:r>
            <a:r>
              <a:rPr lang="en-US" sz="32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范围或否定</a:t>
            </a:r>
            <a:r>
              <a:rPr lang="en-US" sz="32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程度</a:t>
            </a:r>
            <a:r>
              <a:rPr lang="en-US" sz="32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情态</a:t>
            </a:r>
            <a:r>
              <a:rPr lang="en-US" sz="32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对象</a:t>
            </a:r>
          </a:p>
          <a:p>
            <a:pPr>
              <a:buNone/>
            </a:pPr>
            <a:r>
              <a:rPr lang="zh-CN" altLang="en-US" sz="3200" b="1" dirty="0" smtClean="0"/>
              <a:t>例：昨天，许多代表热情地在休息室里同他交谈。</a:t>
            </a:r>
            <a:r>
              <a:rPr lang="en-US" sz="3200" b="1" dirty="0" smtClean="0"/>
              <a:t>(</a:t>
            </a:r>
            <a:r>
              <a:rPr lang="zh-CN" altLang="en-US" sz="3200" b="1" dirty="0" smtClean="0"/>
              <a:t>将</a:t>
            </a:r>
            <a:r>
              <a:rPr lang="zh-CN" altLang="en-US" sz="3200" b="1" dirty="0" smtClean="0"/>
              <a:t>地点“在休息室里”调至形容词“热情”前</a:t>
            </a:r>
            <a:r>
              <a:rPr lang="en-US" sz="3200" b="1" dirty="0" smtClean="0"/>
              <a:t>)</a:t>
            </a:r>
            <a:endParaRPr lang="zh-CN" altLang="en-US" sz="32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6816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/>
              <a:t>4</a:t>
            </a:r>
            <a:r>
              <a:rPr lang="zh-CN" altLang="en-US" sz="3200" b="1" dirty="0" smtClean="0"/>
              <a:t>、看句中标志性的词语</a:t>
            </a:r>
          </a:p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1</a:t>
            </a:r>
            <a:r>
              <a:rPr lang="zh-CN" altLang="en-US" sz="3200" b="1" dirty="0" smtClean="0"/>
              <a:t>）看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数词</a:t>
            </a:r>
            <a:r>
              <a:rPr lang="zh-CN" altLang="en-US" sz="3200" b="1" dirty="0" smtClean="0"/>
              <a:t>。</a:t>
            </a:r>
          </a:p>
          <a:p>
            <a:pPr>
              <a:buNone/>
            </a:pPr>
            <a:r>
              <a:rPr lang="zh-CN" altLang="en-US" sz="3200" b="1" dirty="0" smtClean="0"/>
              <a:t>①数词是倍数，还是分数（</a:t>
            </a:r>
            <a:r>
              <a:rPr lang="zh-CN" altLang="en-US" sz="2800" b="1" dirty="0" smtClean="0"/>
              <a:t>“高大上”的可用倍数和分数。“下降、减少”等类的词不能用倍数）。</a:t>
            </a:r>
          </a:p>
          <a:p>
            <a:pPr>
              <a:buNone/>
            </a:pPr>
            <a:r>
              <a:rPr lang="zh-CN" altLang="en-US" sz="3200" b="1" dirty="0" smtClean="0">
                <a:solidFill>
                  <a:srgbClr val="0033CC"/>
                </a:solidFill>
              </a:rPr>
              <a:t>例：工厂实行了生产责任制以后，每月废品由原先的</a:t>
            </a:r>
            <a:r>
              <a:rPr lang="en-US" sz="3200" b="1" dirty="0" smtClean="0">
                <a:solidFill>
                  <a:srgbClr val="0033CC"/>
                </a:solidFill>
              </a:rPr>
              <a:t>1000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只下降到</a:t>
            </a:r>
            <a:r>
              <a:rPr lang="en-US" sz="3200" b="1" dirty="0" smtClean="0">
                <a:solidFill>
                  <a:srgbClr val="0033CC"/>
                </a:solidFill>
              </a:rPr>
              <a:t>100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只，废品率下降了</a:t>
            </a:r>
            <a:r>
              <a:rPr lang="en-US" sz="3200" b="1" u="sng" dirty="0" smtClean="0">
                <a:solidFill>
                  <a:srgbClr val="0033CC"/>
                </a:solidFill>
              </a:rPr>
              <a:t>9</a:t>
            </a:r>
            <a:r>
              <a:rPr lang="zh-CN" altLang="en-US" sz="3200" b="1" u="sng" dirty="0" smtClean="0">
                <a:solidFill>
                  <a:srgbClr val="0033CC"/>
                </a:solidFill>
              </a:rPr>
              <a:t>倍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。</a:t>
            </a:r>
          </a:p>
          <a:p>
            <a:pPr>
              <a:buNone/>
            </a:pPr>
            <a:r>
              <a:rPr lang="zh-CN" altLang="en-US" sz="3200" b="1" dirty="0" smtClean="0"/>
              <a:t>②数词是约数（可能会造成重复和矛盾）。</a:t>
            </a:r>
          </a:p>
          <a:p>
            <a:pPr>
              <a:buNone/>
            </a:pPr>
            <a:r>
              <a:rPr lang="zh-CN" altLang="en-US" sz="3200" b="1" dirty="0" smtClean="0">
                <a:solidFill>
                  <a:srgbClr val="0033CC"/>
                </a:solidFill>
              </a:rPr>
              <a:t>例：外公</a:t>
            </a:r>
            <a:r>
              <a:rPr lang="zh-CN" altLang="en-US" sz="3200" b="1" u="sng" dirty="0" smtClean="0">
                <a:solidFill>
                  <a:srgbClr val="0033CC"/>
                </a:solidFill>
              </a:rPr>
              <a:t>大约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八十岁</a:t>
            </a:r>
            <a:r>
              <a:rPr lang="zh-CN" altLang="en-US" sz="3200" b="1" u="sng" dirty="0" smtClean="0">
                <a:solidFill>
                  <a:srgbClr val="0033CC"/>
                </a:solidFill>
              </a:rPr>
              <a:t>上下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，可身板很硬朗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。</a:t>
            </a:r>
            <a:r>
              <a:rPr lang="zh-CN" altLang="en-US" sz="2800" b="1" dirty="0" smtClean="0">
                <a:solidFill>
                  <a:srgbClr val="0033CC"/>
                </a:solidFill>
              </a:rPr>
              <a:t>（重复</a:t>
            </a:r>
            <a:r>
              <a:rPr lang="zh-CN" altLang="en-US" sz="2800" b="1" dirty="0" smtClean="0">
                <a:solidFill>
                  <a:srgbClr val="0033CC"/>
                </a:solidFill>
              </a:rPr>
              <a:t>）</a:t>
            </a:r>
          </a:p>
          <a:p>
            <a:pPr>
              <a:buNone/>
            </a:pPr>
            <a:r>
              <a:rPr lang="zh-CN" altLang="en-US" sz="3200" b="1" dirty="0" smtClean="0"/>
              <a:t>③数词做定语，看是否产生歧义。</a:t>
            </a:r>
          </a:p>
          <a:p>
            <a:pPr>
              <a:buNone/>
            </a:pPr>
            <a:r>
              <a:rPr lang="zh-CN" altLang="en-US" sz="3200" b="1" dirty="0" smtClean="0">
                <a:solidFill>
                  <a:srgbClr val="0033CC"/>
                </a:solidFill>
              </a:rPr>
              <a:t>例：局长嘱咐</a:t>
            </a:r>
            <a:r>
              <a:rPr lang="zh-CN" altLang="en-US" sz="3200" b="1" u="sng" dirty="0" smtClean="0">
                <a:solidFill>
                  <a:srgbClr val="0033CC"/>
                </a:solidFill>
              </a:rPr>
              <a:t>几个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学校的领导，新学期工作一定要有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786478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）看</a:t>
            </a:r>
            <a:r>
              <a:rPr lang="zh-CN" altLang="en-US" b="1" dirty="0" smtClean="0">
                <a:solidFill>
                  <a:srgbClr val="C00000"/>
                </a:solidFill>
              </a:rPr>
              <a:t>代词</a:t>
            </a:r>
            <a:r>
              <a:rPr lang="zh-CN" altLang="en-US" b="1" dirty="0" smtClean="0"/>
              <a:t>。（指代不明。）</a:t>
            </a:r>
          </a:p>
          <a:p>
            <a:pPr>
              <a:buNone/>
            </a:pPr>
            <a:r>
              <a:rPr lang="zh-CN" altLang="en-US" b="1" dirty="0" smtClean="0"/>
              <a:t>例：那天欧盟的大使和龙永图谈话以后，</a:t>
            </a:r>
            <a:r>
              <a:rPr lang="zh-CN" altLang="en-US" b="1" u="sng" dirty="0" smtClean="0"/>
              <a:t>他</a:t>
            </a:r>
            <a:r>
              <a:rPr lang="zh-CN" altLang="en-US" b="1" dirty="0" smtClean="0"/>
              <a:t>一夜没睡着。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zh-CN" altLang="en-US" b="1" dirty="0" smtClean="0"/>
          </a:p>
          <a:p>
            <a:pPr lvl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）看</a:t>
            </a:r>
            <a:r>
              <a:rPr lang="zh-CN" altLang="en-US" b="1" dirty="0" smtClean="0">
                <a:solidFill>
                  <a:srgbClr val="C00000"/>
                </a:solidFill>
              </a:rPr>
              <a:t>否定副词</a:t>
            </a:r>
            <a:r>
              <a:rPr lang="zh-CN" altLang="en-US" b="1" dirty="0" smtClean="0"/>
              <a:t>。</a:t>
            </a:r>
          </a:p>
          <a:p>
            <a:pPr lvl="0">
              <a:buNone/>
            </a:pPr>
            <a:r>
              <a:rPr lang="zh-CN" altLang="en-US" b="1" dirty="0" smtClean="0"/>
              <a:t>①否定</a:t>
            </a:r>
            <a:r>
              <a:rPr lang="zh-CN" altLang="en-US" b="1" dirty="0" smtClean="0"/>
              <a:t>副词一定要放在介宾短语的前面。</a:t>
            </a:r>
          </a:p>
          <a:p>
            <a:pPr>
              <a:buNone/>
            </a:pPr>
            <a:r>
              <a:rPr lang="zh-CN" altLang="en-US" b="1" dirty="0" smtClean="0"/>
              <a:t>例：我</a:t>
            </a:r>
            <a:r>
              <a:rPr lang="zh-CN" altLang="en-US" b="1" u="wavy" dirty="0" smtClean="0"/>
              <a:t>把这个问题</a:t>
            </a:r>
            <a:r>
              <a:rPr lang="zh-CN" altLang="en-US" b="1" u="sng" dirty="0" smtClean="0"/>
              <a:t>没有</a:t>
            </a:r>
            <a:r>
              <a:rPr lang="zh-CN" altLang="en-US" b="1" dirty="0" smtClean="0"/>
              <a:t>讲清楚。</a:t>
            </a:r>
            <a:r>
              <a:rPr lang="en-US" b="1" dirty="0" smtClean="0"/>
              <a:t>  </a:t>
            </a:r>
            <a:r>
              <a:rPr lang="zh-CN" altLang="en-US" b="1" dirty="0" smtClean="0"/>
              <a:t>（“没有”要放在“把这个问题”前）</a:t>
            </a:r>
          </a:p>
          <a:p>
            <a:pPr>
              <a:buNone/>
            </a:pPr>
            <a:r>
              <a:rPr lang="zh-CN" altLang="en-US" b="1" dirty="0" smtClean="0"/>
              <a:t>②否定与肯定并举，，注意一面和两面是否一一对应。</a:t>
            </a:r>
          </a:p>
          <a:p>
            <a:pPr>
              <a:buNone/>
            </a:pPr>
            <a:r>
              <a:rPr lang="zh-CN" altLang="en-US" b="1" dirty="0" smtClean="0"/>
              <a:t>例：数字化时代，文字记录方式发生了重大变化，致使许多人</a:t>
            </a:r>
            <a:r>
              <a:rPr lang="zh-CN" altLang="en-US" b="1" u="sng" dirty="0" smtClean="0"/>
              <a:t>提笔忘字</a:t>
            </a:r>
            <a:r>
              <a:rPr lang="zh-CN" altLang="en-US" b="1" dirty="0" smtClean="0"/>
              <a:t>，长此以往，将影响到汉字文化</a:t>
            </a:r>
            <a:r>
              <a:rPr lang="zh-CN" altLang="en-US" b="1" u="sng" dirty="0" smtClean="0"/>
              <a:t>是否</a:t>
            </a:r>
            <a:r>
              <a:rPr lang="zh-CN" altLang="en-US" b="1" dirty="0" smtClean="0"/>
              <a:t>很好地传承。</a:t>
            </a:r>
            <a:r>
              <a:rPr lang="en-US" b="1" dirty="0" smtClean="0"/>
              <a:t>  </a:t>
            </a:r>
            <a:r>
              <a:rPr lang="zh-CN" altLang="en-US" b="1" dirty="0" smtClean="0"/>
              <a:t>（“提笔忘字”与“能否”搭配不当。）</a:t>
            </a:r>
          </a:p>
          <a:p>
            <a:pPr>
              <a:buNone/>
            </a:pPr>
            <a:r>
              <a:rPr lang="zh-CN" altLang="en-US" b="1" dirty="0" smtClean="0"/>
              <a:t>③看否定词的数目。（双重否定是肯定）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1</a:t>
            </a:r>
            <a:r>
              <a:rPr lang="zh-CN" altLang="en-US" b="1" dirty="0" smtClean="0"/>
              <a:t>：孔子具有极其深邃广阔的眼光，他所提出和回答的问题，不仅超越了一朝一国、一姓一君的保国安邦，也超越了君民关系的思考，</a:t>
            </a:r>
            <a:r>
              <a:rPr lang="zh-CN" altLang="en-US" b="1" u="sng" dirty="0" smtClean="0"/>
              <a:t>难道</a:t>
            </a:r>
            <a:r>
              <a:rPr lang="zh-CN" altLang="en-US" b="1" dirty="0" smtClean="0"/>
              <a:t>我们能</a:t>
            </a:r>
            <a:r>
              <a:rPr lang="zh-CN" altLang="en-US" b="1" u="sng" dirty="0" smtClean="0"/>
              <a:t>否认</a:t>
            </a:r>
            <a:r>
              <a:rPr lang="zh-CN" altLang="en-US" b="1" dirty="0" smtClean="0"/>
              <a:t>这</a:t>
            </a:r>
            <a:r>
              <a:rPr lang="zh-CN" altLang="en-US" b="1" u="sng" dirty="0" smtClean="0"/>
              <a:t>不是</a:t>
            </a:r>
            <a:r>
              <a:rPr lang="zh-CN" altLang="en-US" b="1" dirty="0" smtClean="0"/>
              <a:t>事实吗？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2</a:t>
            </a:r>
            <a:r>
              <a:rPr lang="zh-CN" altLang="en-US" b="1" dirty="0" smtClean="0"/>
              <a:t>：几年来，他</a:t>
            </a:r>
            <a:r>
              <a:rPr lang="zh-CN" altLang="en-US" b="1" u="sng" dirty="0" smtClean="0"/>
              <a:t>无时无刻不</a:t>
            </a:r>
            <a:r>
              <a:rPr lang="zh-CN" altLang="en-US" b="1" dirty="0" smtClean="0"/>
              <a:t>（时时刻刻都）忘搜集、整理民歌，积累了大量的资料。</a:t>
            </a:r>
          </a:p>
          <a:p>
            <a:pPr>
              <a:buNone/>
            </a:pPr>
            <a:r>
              <a:rPr lang="zh-CN" altLang="en-US" b="1" dirty="0" smtClean="0"/>
              <a:t>④看本身含有否定的词。（防止、拒绝、避免、阻止、免去、以免、排除、忽视、忌讳、预防）</a:t>
            </a:r>
          </a:p>
          <a:p>
            <a:pPr>
              <a:buNone/>
            </a:pPr>
            <a:r>
              <a:rPr lang="zh-CN" altLang="en-US" b="1" dirty="0" smtClean="0"/>
              <a:t>例：近视患者都应当接受专业医师的检查，选配合适的眼镜，切</a:t>
            </a:r>
            <a:r>
              <a:rPr lang="zh-CN" altLang="en-US" b="1" u="sng" dirty="0" smtClean="0"/>
              <a:t>忌</a:t>
            </a:r>
            <a:r>
              <a:rPr lang="zh-CN" altLang="en-US" b="1" u="wavy" dirty="0" smtClean="0"/>
              <a:t>不要</a:t>
            </a:r>
            <a:r>
              <a:rPr lang="zh-CN" altLang="en-US" b="1" dirty="0" smtClean="0"/>
              <a:t>因为怕麻烦、爱漂亮而不戴眼镜。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472518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b="1" dirty="0" smtClean="0"/>
              <a:t>4</a:t>
            </a:r>
            <a:r>
              <a:rPr lang="zh-CN" altLang="en-US" b="1" dirty="0" smtClean="0"/>
              <a:t>）看</a:t>
            </a:r>
            <a:r>
              <a:rPr lang="zh-CN" altLang="en-US" b="1" dirty="0" smtClean="0">
                <a:solidFill>
                  <a:srgbClr val="C00000"/>
                </a:solidFill>
              </a:rPr>
              <a:t>介词。</a:t>
            </a:r>
          </a:p>
          <a:p>
            <a:pPr>
              <a:buNone/>
            </a:pPr>
            <a:r>
              <a:rPr lang="zh-CN" altLang="en-US" b="1" dirty="0" smtClean="0"/>
              <a:t>①成分残缺。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b="1" u="sng" dirty="0" smtClean="0"/>
              <a:t>在综合科技实力及科技人才方面</a:t>
            </a:r>
            <a:r>
              <a:rPr lang="zh-CN" altLang="en-US" b="1" dirty="0" smtClean="0"/>
              <a:t>，</a:t>
            </a:r>
            <a:r>
              <a:rPr lang="zh-CN" altLang="en-US" b="1" u="sng" dirty="0" smtClean="0"/>
              <a:t>与我国发展情况类似的印度</a:t>
            </a:r>
            <a:r>
              <a:rPr lang="zh-CN" altLang="en-US" b="1" dirty="0" smtClean="0"/>
              <a:t>相比，还有差距；与美国和日本的差距就更大了。（缺主语）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b="1" u="sng" dirty="0" smtClean="0"/>
              <a:t>依据欧洲银行已完成的压力测试结果</a:t>
            </a:r>
            <a:r>
              <a:rPr lang="zh-CN" altLang="en-US" b="1" dirty="0" smtClean="0"/>
              <a:t>显示，各国接受测试的</a:t>
            </a:r>
            <a:r>
              <a:rPr lang="en-US" b="1" dirty="0" smtClean="0"/>
              <a:t>91</a:t>
            </a:r>
            <a:r>
              <a:rPr lang="zh-CN" altLang="en-US" b="1" dirty="0" smtClean="0"/>
              <a:t>家大小银行，只有</a:t>
            </a:r>
            <a:r>
              <a:rPr lang="en-US" b="1" dirty="0" smtClean="0"/>
              <a:t>7</a:t>
            </a:r>
            <a:r>
              <a:rPr lang="zh-CN" altLang="en-US" b="1" dirty="0" smtClean="0"/>
              <a:t>家未能符合规定的百分之六的一级资本比率。（句首是介词短语，后面直接跟动词，缺主语。）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3</a:t>
            </a:r>
            <a:r>
              <a:rPr lang="zh-CN" altLang="en-US" b="1" dirty="0" smtClean="0"/>
              <a:t>：医院护士小李</a:t>
            </a:r>
            <a:r>
              <a:rPr lang="zh-CN" altLang="en-US" b="1" u="sng" dirty="0" smtClean="0"/>
              <a:t>当出演的小品</a:t>
            </a:r>
            <a:r>
              <a:rPr lang="en-US" altLang="zh-CN" b="1" u="sng" dirty="0" smtClean="0"/>
              <a:t>《</a:t>
            </a:r>
            <a:r>
              <a:rPr lang="zh-CN" altLang="en-US" b="1" u="sng" dirty="0" smtClean="0"/>
              <a:t>过年</a:t>
            </a:r>
            <a:r>
              <a:rPr lang="en-US" altLang="zh-CN" b="1" u="sng" dirty="0" smtClean="0"/>
              <a:t>》</a:t>
            </a:r>
            <a:r>
              <a:rPr lang="zh-CN" altLang="en-US" b="1" u="sng" dirty="0" smtClean="0"/>
              <a:t>出现在舞台上时</a:t>
            </a:r>
            <a:r>
              <a:rPr lang="zh-CN" altLang="en-US" b="1" dirty="0" smtClean="0"/>
              <a:t>，她的母亲在台下乐得前仰后合。</a:t>
            </a:r>
          </a:p>
          <a:p>
            <a:pPr>
              <a:buNone/>
            </a:pPr>
            <a:r>
              <a:rPr lang="zh-CN" altLang="en-US" b="1" dirty="0" smtClean="0"/>
              <a:t>（前一句是主语</a:t>
            </a:r>
            <a:r>
              <a:rPr lang="en-US" b="1" dirty="0" smtClean="0"/>
              <a:t>+</a:t>
            </a:r>
            <a:r>
              <a:rPr lang="zh-CN" altLang="en-US" b="1" dirty="0" smtClean="0"/>
              <a:t>介词短语，后一句换主语，就是病句。）</a:t>
            </a:r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/>
              <a:t>②语序不当。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1</a:t>
            </a:r>
            <a:r>
              <a:rPr lang="zh-CN" altLang="en-US" b="1" dirty="0" smtClean="0"/>
              <a:t>：我</a:t>
            </a:r>
            <a:r>
              <a:rPr lang="zh-CN" altLang="en-US" b="1" u="wavy" dirty="0" smtClean="0"/>
              <a:t>把作业</a:t>
            </a:r>
            <a:r>
              <a:rPr lang="zh-CN" altLang="en-US" b="1" u="sng" dirty="0" smtClean="0"/>
              <a:t>没有</a:t>
            </a:r>
            <a:r>
              <a:rPr lang="zh-CN" altLang="en-US" b="1" dirty="0" smtClean="0"/>
              <a:t>做完。（既有介词短语，又有否定副词，注意书序。介词短语应放在否定副词后）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b="1" u="sng" dirty="0" smtClean="0"/>
              <a:t>焦裕禄这个名字</a:t>
            </a:r>
            <a:r>
              <a:rPr lang="zh-CN" altLang="en-US" b="1" dirty="0" smtClean="0"/>
              <a:t>对</a:t>
            </a:r>
            <a:r>
              <a:rPr lang="zh-CN" altLang="en-US" b="1" u="sng" dirty="0" smtClean="0"/>
              <a:t>青年人</a:t>
            </a:r>
            <a:r>
              <a:rPr lang="zh-CN" altLang="en-US" b="1" dirty="0" smtClean="0"/>
              <a:t>可能还有些陌生。</a:t>
            </a:r>
          </a:p>
          <a:p>
            <a:pPr>
              <a:buNone/>
            </a:pPr>
            <a:r>
              <a:rPr lang="zh-CN" altLang="en-US" b="1" dirty="0" smtClean="0"/>
              <a:t>③搭配不当。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1</a:t>
            </a:r>
            <a:r>
              <a:rPr lang="zh-CN" altLang="en-US" b="1" dirty="0" smtClean="0"/>
              <a:t>：他们在遇到困难的时候，并没有消沉，而是</a:t>
            </a:r>
            <a:r>
              <a:rPr lang="zh-CN" altLang="en-US" b="1" u="sng" dirty="0" smtClean="0"/>
              <a:t>在大家的信赖和关怀中</a:t>
            </a:r>
            <a:r>
              <a:rPr lang="zh-CN" altLang="en-US" b="1" dirty="0" smtClean="0"/>
              <a:t>得到了力量，树立了克服困难的信心。</a:t>
            </a:r>
            <a:r>
              <a:rPr lang="en-US" b="1" dirty="0" smtClean="0"/>
              <a:t>(</a:t>
            </a:r>
            <a:r>
              <a:rPr lang="zh-CN" altLang="en-US" b="1" dirty="0" smtClean="0"/>
              <a:t>搭配不当，应为“从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中”</a:t>
            </a:r>
            <a:r>
              <a:rPr lang="en-US" b="1" dirty="0" smtClean="0"/>
              <a:t>)</a:t>
            </a:r>
            <a:endParaRPr lang="zh-CN" altLang="en-US" b="1" dirty="0" smtClean="0"/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2</a:t>
            </a:r>
            <a:r>
              <a:rPr lang="zh-CN" altLang="en-US" b="1" dirty="0" smtClean="0"/>
              <a:t>：</a:t>
            </a:r>
            <a:r>
              <a:rPr lang="en-US" b="1" dirty="0" smtClean="0"/>
              <a:t>3</a:t>
            </a:r>
            <a:r>
              <a:rPr lang="zh-CN" altLang="en-US" b="1" dirty="0" smtClean="0"/>
              <a:t>月</a:t>
            </a:r>
            <a:r>
              <a:rPr lang="en-US" b="1" dirty="0" smtClean="0"/>
              <a:t>17</a:t>
            </a:r>
            <a:r>
              <a:rPr lang="zh-CN" altLang="en-US" b="1" dirty="0" smtClean="0"/>
              <a:t>日，</a:t>
            </a:r>
            <a:r>
              <a:rPr lang="en-US" b="1" dirty="0" smtClean="0"/>
              <a:t>6</a:t>
            </a:r>
            <a:r>
              <a:rPr lang="zh-CN" altLang="en-US" b="1" dirty="0" smtClean="0"/>
              <a:t>名委员因受贿丑闻被驱逐出国际奥委会。第二天，世界各地报纸</a:t>
            </a:r>
            <a:r>
              <a:rPr lang="zh-CN" altLang="en-US" b="1" u="sng" dirty="0" smtClean="0"/>
              <a:t>关于</a:t>
            </a:r>
            <a:r>
              <a:rPr lang="zh-CN" altLang="en-US" b="1" dirty="0" smtClean="0"/>
              <a:t>这起震惊国际体坛的事件都作了详细报道。</a:t>
            </a:r>
            <a:r>
              <a:rPr lang="en-US" b="1" dirty="0" smtClean="0"/>
              <a:t>(</a:t>
            </a:r>
            <a:r>
              <a:rPr lang="zh-CN" altLang="en-US" b="1" dirty="0" smtClean="0"/>
              <a:t>介词使用不当，应为“对”</a:t>
            </a:r>
            <a:r>
              <a:rPr lang="en-US" b="1" dirty="0" smtClean="0"/>
              <a:t>)</a:t>
            </a:r>
            <a:endParaRPr lang="zh-CN" altLang="en-US" b="1" dirty="0" smtClean="0"/>
          </a:p>
          <a:p>
            <a:pPr>
              <a:buNone/>
            </a:pPr>
            <a:r>
              <a:rPr lang="zh-CN" altLang="en-US" b="1" dirty="0" smtClean="0"/>
              <a:t>④产生歧义。</a:t>
            </a:r>
          </a:p>
          <a:p>
            <a:pPr>
              <a:buNone/>
            </a:pPr>
            <a:r>
              <a:rPr lang="zh-CN" altLang="en-US" b="1" dirty="0" smtClean="0"/>
              <a:t>例：本月</a:t>
            </a:r>
            <a:r>
              <a:rPr lang="en-US" b="1" u="sng" dirty="0" smtClean="0"/>
              <a:t>3</a:t>
            </a:r>
            <a:r>
              <a:rPr lang="zh-CN" altLang="en-US" b="1" u="sng" dirty="0" smtClean="0"/>
              <a:t>日和</a:t>
            </a:r>
            <a:r>
              <a:rPr lang="en-US" b="1" u="wavyHeavy" dirty="0" smtClean="0"/>
              <a:t>10</a:t>
            </a:r>
            <a:r>
              <a:rPr lang="zh-CN" altLang="en-US" b="1" u="wavyHeavy" dirty="0" smtClean="0"/>
              <a:t>日下午</a:t>
            </a:r>
            <a:r>
              <a:rPr lang="zh-CN" altLang="en-US" b="1" dirty="0" smtClean="0"/>
              <a:t>，代表视察了高新科技开发区。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5</a:t>
            </a:r>
            <a:r>
              <a:rPr lang="zh-CN" altLang="en-US" sz="3200" b="1" dirty="0" smtClean="0"/>
              <a:t>）看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特殊词“否则”</a:t>
            </a:r>
            <a:r>
              <a:rPr lang="zh-CN" altLang="en-US" sz="3200" b="1" dirty="0" smtClean="0"/>
              <a:t>（后面不能再用与前文相反的内容表达。）</a:t>
            </a:r>
          </a:p>
          <a:p>
            <a:pPr>
              <a:buNone/>
            </a:pPr>
            <a:r>
              <a:rPr lang="en-US" sz="3200" b="1" dirty="0" smtClean="0"/>
              <a:t>  </a:t>
            </a:r>
            <a:r>
              <a:rPr lang="zh-CN" altLang="en-US" sz="3200" b="1" dirty="0" smtClean="0"/>
              <a:t>例：凡事要依靠群众，否则单靠自己，什么事也做不成。</a:t>
            </a:r>
          </a:p>
          <a:p>
            <a:pPr lvl="0">
              <a:buNone/>
            </a:pP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）看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敬辞、谦辞。</a:t>
            </a:r>
          </a:p>
          <a:p>
            <a:pPr>
              <a:buNone/>
            </a:pPr>
            <a:r>
              <a:rPr lang="zh-CN" altLang="en-US" sz="3200" b="1" dirty="0" smtClean="0"/>
              <a:t>敬辞：令尊，贵庚，赐教，惠顾，高见。</a:t>
            </a:r>
            <a:r>
              <a:rPr lang="en-US" sz="3200" b="1" dirty="0" smtClean="0"/>
              <a:t>     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谦辞：家父，寒舍，拙见。</a:t>
            </a:r>
          </a:p>
          <a:p>
            <a:pPr>
              <a:buNone/>
            </a:pPr>
            <a:r>
              <a:rPr lang="zh-CN" altLang="en-US" sz="3200" b="1" dirty="0" smtClean="0"/>
              <a:t>例：这是小张的拙见，请大家议论。（“拙见”只用于自己）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2455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）看</a:t>
            </a:r>
            <a:r>
              <a:rPr lang="zh-CN" altLang="en-US" b="1" dirty="0" smtClean="0">
                <a:solidFill>
                  <a:srgbClr val="C00000"/>
                </a:solidFill>
              </a:rPr>
              <a:t>并列短语</a:t>
            </a:r>
            <a:r>
              <a:rPr lang="zh-CN" altLang="en-US" b="1" dirty="0" smtClean="0"/>
              <a:t>。</a:t>
            </a:r>
          </a:p>
          <a:p>
            <a:pPr lvl="0">
              <a:buNone/>
            </a:pPr>
            <a:r>
              <a:rPr lang="zh-CN" altLang="en-US" b="1" dirty="0" smtClean="0"/>
              <a:t>内容是否并列。</a:t>
            </a:r>
          </a:p>
          <a:p>
            <a:pPr>
              <a:buNone/>
            </a:pPr>
            <a:r>
              <a:rPr lang="zh-CN" altLang="en-US" b="1" dirty="0" smtClean="0"/>
              <a:t>例：农贸市场的货物真多，除各种应时的新鲜蔬菜外，还有肉类、</a:t>
            </a:r>
            <a:r>
              <a:rPr lang="zh-CN" altLang="en-US" b="1" u="sng" dirty="0" smtClean="0"/>
              <a:t>水产品</a:t>
            </a:r>
            <a:r>
              <a:rPr lang="zh-CN" altLang="en-US" b="1" dirty="0" smtClean="0"/>
              <a:t>、</a:t>
            </a:r>
            <a:r>
              <a:rPr lang="zh-CN" altLang="en-US" b="1" u="sng" dirty="0" smtClean="0"/>
              <a:t>鱼、虾</a:t>
            </a:r>
            <a:r>
              <a:rPr lang="zh-CN" altLang="en-US" b="1" dirty="0" smtClean="0"/>
              <a:t>、甲鱼及各种调味品。</a:t>
            </a:r>
          </a:p>
          <a:p>
            <a:pPr lvl="0">
              <a:buNone/>
            </a:pPr>
            <a:r>
              <a:rPr lang="zh-CN" altLang="en-US" b="1" dirty="0" smtClean="0"/>
              <a:t>顺序是否合理。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1</a:t>
            </a:r>
            <a:r>
              <a:rPr lang="zh-CN" altLang="en-US" b="1" dirty="0" smtClean="0"/>
              <a:t>：我想，人是由三部分组成的：</a:t>
            </a:r>
            <a:r>
              <a:rPr lang="zh-CN" altLang="en-US" b="1" u="sng" dirty="0" smtClean="0"/>
              <a:t>对往事的追忆、对未来的憧憬和对现时的把握</a:t>
            </a:r>
            <a:r>
              <a:rPr lang="zh-CN" altLang="en-US" b="1" dirty="0" smtClean="0"/>
              <a:t>。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2</a:t>
            </a:r>
            <a:r>
              <a:rPr lang="zh-CN" altLang="en-US" b="1" dirty="0" smtClean="0"/>
              <a:t>：牧女们骑着骏马，健美的身姿映衬在</a:t>
            </a:r>
            <a:r>
              <a:rPr lang="zh-CN" altLang="en-US" b="1" u="sng" dirty="0" smtClean="0"/>
              <a:t>雪山、蓝天和绿草</a:t>
            </a:r>
            <a:r>
              <a:rPr lang="zh-CN" altLang="en-US" b="1" dirty="0" smtClean="0"/>
              <a:t>之间。</a:t>
            </a:r>
          </a:p>
          <a:p>
            <a:pPr>
              <a:buNone/>
            </a:pPr>
            <a:r>
              <a:rPr lang="zh-CN" altLang="en-US" b="1" dirty="0" smtClean="0"/>
              <a:t>③看与其他成分是否都能一一搭配。</a:t>
            </a:r>
          </a:p>
          <a:p>
            <a:pPr>
              <a:buNone/>
            </a:pPr>
            <a:r>
              <a:rPr lang="zh-CN" altLang="en-US" b="1" dirty="0" smtClean="0"/>
              <a:t>例：近年来，我国加快了高等教育事业发展的</a:t>
            </a:r>
            <a:r>
              <a:rPr lang="zh-CN" altLang="en-US" b="1" u="sng" dirty="0" smtClean="0"/>
              <a:t>速度和规模</a:t>
            </a:r>
            <a:r>
              <a:rPr lang="zh-CN" altLang="en-US" b="1" dirty="0" smtClean="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b="1" dirty="0" smtClean="0"/>
              <a:t>④看是否造成歧义。</a:t>
            </a:r>
          </a:p>
          <a:p>
            <a:pPr>
              <a:buNone/>
            </a:pPr>
            <a:r>
              <a:rPr lang="zh-CN" altLang="en-US" sz="3200" b="1" dirty="0" smtClean="0"/>
              <a:t>例：近日新区法院审结了这起案件，违约经营的小张被判令赔偿原告好路缘公司</a:t>
            </a:r>
            <a:r>
              <a:rPr lang="zh-CN" altLang="en-US" sz="3200" b="1" u="sng" dirty="0" smtClean="0"/>
              <a:t>经济损失和诉讼费三千余元</a:t>
            </a:r>
            <a:r>
              <a:rPr lang="zh-CN" altLang="en-US" sz="3200" b="1" dirty="0" smtClean="0"/>
              <a:t>。</a:t>
            </a:r>
          </a:p>
          <a:p>
            <a:pPr>
              <a:buNone/>
            </a:pPr>
            <a:r>
              <a:rPr lang="zh-CN" altLang="en-US" sz="3200" b="1" dirty="0" smtClean="0"/>
              <a:t>⑤有两处并列短语，看是否一一对应。</a:t>
            </a:r>
          </a:p>
          <a:p>
            <a:pPr>
              <a:buNone/>
            </a:pPr>
            <a:r>
              <a:rPr lang="zh-CN" altLang="en-US" sz="3200" b="1" dirty="0" smtClean="0"/>
              <a:t>例：过去我们对于打好知识基础和提高基本技能的认识是</a:t>
            </a:r>
            <a:r>
              <a:rPr lang="zh-CN" altLang="en-US" sz="3200" b="1" u="sng" dirty="0" smtClean="0"/>
              <a:t>何等肤浅，何等简单</a:t>
            </a:r>
            <a:r>
              <a:rPr lang="zh-CN" altLang="en-US" sz="3200" b="1" dirty="0" smtClean="0"/>
              <a:t>，现在我们对于这些的认识是</a:t>
            </a:r>
            <a:r>
              <a:rPr lang="zh-CN" altLang="en-US" sz="3200" b="1" u="wavy" dirty="0" smtClean="0"/>
              <a:t>丰富得多，深刻得</a:t>
            </a:r>
            <a:r>
              <a:rPr lang="zh-CN" altLang="en-US" sz="3200" b="1" dirty="0" smtClean="0"/>
              <a:t>多了。</a:t>
            </a: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28670"/>
            <a:ext cx="8229600" cy="56816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判断复句问题的方法：</a:t>
            </a:r>
          </a:p>
          <a:p>
            <a:pPr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、一个主语，多个谓语。（主谓语搭配不当）</a:t>
            </a:r>
          </a:p>
          <a:p>
            <a:pPr>
              <a:buNone/>
            </a:pPr>
            <a:r>
              <a:rPr lang="zh-CN" altLang="en-US" sz="2800" b="1" dirty="0" smtClean="0"/>
              <a:t>例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：这家工厂虽然规模不大，但曾两次</a:t>
            </a:r>
            <a:r>
              <a:rPr lang="zh-CN" altLang="en-US" sz="2800" b="1" u="sng" dirty="0" smtClean="0"/>
              <a:t>荣获</a:t>
            </a:r>
            <a:r>
              <a:rPr lang="zh-CN" altLang="en-US" sz="2800" b="1" dirty="0" smtClean="0"/>
              <a:t>省科学大会奖，三次</a:t>
            </a:r>
            <a:r>
              <a:rPr lang="zh-CN" altLang="en-US" sz="2800" b="1" u="sng" dirty="0" smtClean="0"/>
              <a:t>被授予</a:t>
            </a:r>
            <a:r>
              <a:rPr lang="zh-CN" altLang="en-US" sz="2800" b="1" dirty="0" smtClean="0"/>
              <a:t>省优质产品称号，产品远销全国各地和东南亚地区。</a:t>
            </a:r>
            <a:r>
              <a:rPr lang="en-US" sz="2800" b="1" dirty="0" smtClean="0"/>
              <a:t>(</a:t>
            </a:r>
            <a:r>
              <a:rPr lang="zh-CN" altLang="en-US" sz="2800" b="1" dirty="0" smtClean="0"/>
              <a:t>第</a:t>
            </a:r>
            <a:r>
              <a:rPr lang="en-US" sz="2800" b="1" dirty="0" smtClean="0"/>
              <a:t>3</a:t>
            </a:r>
            <a:r>
              <a:rPr lang="zh-CN" altLang="en-US" sz="2800" b="1" dirty="0" smtClean="0"/>
              <a:t>句“被授予省优质产品称号”的主语不是“工厂”，搭配不当。</a:t>
            </a:r>
            <a:r>
              <a:rPr lang="en-US" sz="2800" b="1" dirty="0" smtClean="0"/>
              <a:t>)</a:t>
            </a:r>
            <a:endParaRPr lang="zh-CN" altLang="en-US" sz="2800" b="1" dirty="0" smtClean="0"/>
          </a:p>
          <a:p>
            <a:pPr>
              <a:buNone/>
            </a:pPr>
            <a:r>
              <a:rPr lang="en-US" sz="2800" b="1" dirty="0" smtClean="0"/>
              <a:t>:</a:t>
            </a:r>
            <a:r>
              <a:rPr lang="zh-CN" altLang="en-US" sz="2800" b="1" dirty="0" smtClean="0"/>
              <a:t>例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：我们也学小孩子一样，掐了一把花，直到花和叶全焉了，才带着抱歉的心情，丢到山涧里，</a:t>
            </a:r>
            <a:r>
              <a:rPr lang="zh-CN" altLang="en-US" sz="2800" b="1" u="sng" dirty="0" smtClean="0"/>
              <a:t>随水漂走</a:t>
            </a:r>
            <a:r>
              <a:rPr lang="zh-CN" altLang="en-US" sz="2800" b="1" dirty="0" smtClean="0"/>
              <a:t>了。</a:t>
            </a:r>
            <a:r>
              <a:rPr lang="en-US" sz="2800" b="1" dirty="0" smtClean="0"/>
              <a:t>(</a:t>
            </a:r>
            <a:r>
              <a:rPr lang="zh-CN" altLang="en-US" sz="2800" b="1" dirty="0" smtClean="0"/>
              <a:t>最后一句的主语应是 “花”，不是“我们”，搭配不当。</a:t>
            </a:r>
            <a:r>
              <a:rPr lang="en-US" sz="2800" b="1" dirty="0" smtClean="0"/>
              <a:t>)</a:t>
            </a:r>
            <a:endParaRPr lang="zh-CN" altLang="en-US" sz="2800" b="1" dirty="0" smtClean="0"/>
          </a:p>
          <a:p>
            <a:pPr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53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2</a:t>
            </a:r>
            <a:r>
              <a:rPr lang="zh-CN" altLang="en-US" sz="2800" b="1" dirty="0" smtClean="0"/>
              <a:t>、缺关联词。</a:t>
            </a:r>
          </a:p>
          <a:p>
            <a:pPr>
              <a:buNone/>
            </a:pPr>
            <a:r>
              <a:rPr lang="zh-CN" altLang="en-US" sz="2800" b="1" dirty="0" smtClean="0"/>
              <a:t>例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：“</a:t>
            </a:r>
            <a:r>
              <a:rPr lang="en-US" sz="2800" b="1" dirty="0" smtClean="0"/>
              <a:t>911</a:t>
            </a:r>
            <a:r>
              <a:rPr lang="zh-CN" altLang="en-US" sz="2800" b="1" dirty="0" smtClean="0"/>
              <a:t>”事件后，美国、印度、巴基斯坦三国关系进入微妙阶段，不管美、印、巴关系怎么暧昧，美国与印度走向军事合作的态势已相当明朗。（“态势”后加“都”。不管</a:t>
            </a:r>
            <a:r>
              <a:rPr lang="en-US" altLang="zh-CN" sz="2800" b="1" dirty="0" smtClean="0"/>
              <a:t>……</a:t>
            </a:r>
            <a:r>
              <a:rPr lang="zh-CN" altLang="en-US" sz="2800" b="1" dirty="0" smtClean="0"/>
              <a:t>都</a:t>
            </a:r>
            <a:r>
              <a:rPr lang="en-US" altLang="zh-CN" sz="2800" b="1" dirty="0" smtClean="0"/>
              <a:t>……</a:t>
            </a:r>
            <a:r>
              <a:rPr lang="zh-CN" altLang="en-US" sz="2800" b="1" dirty="0" smtClean="0"/>
              <a:t>）</a:t>
            </a:r>
          </a:p>
          <a:p>
            <a:pPr>
              <a:buNone/>
            </a:pPr>
            <a:r>
              <a:rPr lang="zh-CN" altLang="en-US" sz="2800" b="1" dirty="0" smtClean="0"/>
              <a:t>例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：这次学术会，收获很大，时间并不长。（“时间”前加“虽然”。本句是转折复句。）</a:t>
            </a:r>
            <a:endParaRPr lang="en-US" altLang="zh-CN" sz="2800" b="1" dirty="0" smtClean="0"/>
          </a:p>
          <a:p>
            <a:pPr>
              <a:buNone/>
            </a:pPr>
            <a:endParaRPr lang="zh-CN" altLang="en-US" sz="2800" b="1" dirty="0" smtClean="0"/>
          </a:p>
          <a:p>
            <a:pPr>
              <a:buNone/>
            </a:pPr>
            <a:r>
              <a:rPr lang="en-US" sz="2800" b="1" dirty="0" smtClean="0"/>
              <a:t>3</a:t>
            </a:r>
            <a:r>
              <a:rPr lang="zh-CN" altLang="en-US" sz="2800" b="1" dirty="0" smtClean="0"/>
              <a:t>、关联词与分句内容不搭配。</a:t>
            </a:r>
          </a:p>
          <a:p>
            <a:pPr>
              <a:buNone/>
            </a:pPr>
            <a:r>
              <a:rPr lang="zh-CN" altLang="en-US" sz="2800" b="1" dirty="0" smtClean="0"/>
              <a:t>例：这个酱菜距今已有</a:t>
            </a:r>
            <a:r>
              <a:rPr lang="en-US" sz="2800" b="1" dirty="0" smtClean="0"/>
              <a:t>300</a:t>
            </a:r>
            <a:r>
              <a:rPr lang="zh-CN" altLang="en-US" sz="2800" b="1" dirty="0" smtClean="0"/>
              <a:t>多年的历史，但是至今仍然畅销不衰。（去掉“但是”，没有转折关系。）</a:t>
            </a:r>
          </a:p>
          <a:p>
            <a:pPr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zh-CN" altLang="en-US" sz="3600" dirty="0" smtClean="0"/>
          </a:p>
          <a:p>
            <a:r>
              <a:rPr lang="zh-CN" altLang="en-US" sz="3600" dirty="0" smtClean="0"/>
              <a:t>例</a:t>
            </a:r>
            <a:r>
              <a:rPr lang="en-US" sz="3600" dirty="0" smtClean="0"/>
              <a:t>1</a:t>
            </a:r>
            <a:r>
              <a:rPr lang="zh-CN" altLang="en-US" sz="3600" dirty="0" smtClean="0"/>
              <a:t>、我是老师。</a:t>
            </a:r>
            <a:r>
              <a:rPr lang="en-US" sz="3600" dirty="0" smtClean="0"/>
              <a:t>         </a:t>
            </a:r>
          </a:p>
          <a:p>
            <a:r>
              <a:rPr lang="en-US" sz="3600" dirty="0" smtClean="0"/>
              <a:t> </a:t>
            </a:r>
            <a:r>
              <a:rPr lang="zh-CN" altLang="en-US" sz="3600" dirty="0" smtClean="0"/>
              <a:t>例</a:t>
            </a:r>
            <a:r>
              <a:rPr lang="en-US" sz="3600" dirty="0" smtClean="0"/>
              <a:t>2</a:t>
            </a:r>
            <a:r>
              <a:rPr lang="zh-CN" altLang="en-US" sz="3600" dirty="0" smtClean="0"/>
              <a:t>、我是老师，你是学生。</a:t>
            </a:r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8959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4</a:t>
            </a:r>
            <a:r>
              <a:rPr lang="zh-CN" altLang="en-US" sz="3200" b="1" dirty="0" smtClean="0"/>
              <a:t>、关联词自身搭配不当。</a:t>
            </a:r>
          </a:p>
          <a:p>
            <a:pPr>
              <a:buNone/>
            </a:pPr>
            <a:r>
              <a:rPr lang="zh-CN" altLang="en-US" sz="3200" b="1" dirty="0" smtClean="0"/>
              <a:t>例：使用这种罗盘，</a:t>
            </a:r>
            <a:r>
              <a:rPr lang="zh-CN" altLang="en-US" sz="3200" b="1" u="sng" dirty="0" smtClean="0"/>
              <a:t>无论</a:t>
            </a:r>
            <a:r>
              <a:rPr lang="zh-CN" altLang="en-US" sz="3200" b="1" dirty="0" smtClean="0"/>
              <a:t>是阴云密布</a:t>
            </a:r>
            <a:r>
              <a:rPr lang="zh-CN" altLang="en-US" sz="3200" b="1" u="sng" dirty="0" smtClean="0"/>
              <a:t>以及</a:t>
            </a:r>
            <a:r>
              <a:rPr lang="zh-CN" altLang="en-US" sz="3200" b="1" dirty="0" smtClean="0"/>
              <a:t>早晚看不到太阳的时候，都不会迷失方向。</a:t>
            </a:r>
          </a:p>
          <a:p>
            <a:pPr>
              <a:buNone/>
            </a:pPr>
            <a:r>
              <a:rPr lang="zh-CN" altLang="en-US" sz="3200" b="1" dirty="0" smtClean="0"/>
              <a:t>（应是“无论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还是</a:t>
            </a:r>
            <a:r>
              <a:rPr lang="en-US" altLang="zh-CN" sz="3200" b="1" dirty="0" smtClean="0"/>
              <a:t>……”</a:t>
            </a:r>
            <a:r>
              <a:rPr lang="zh-CN" altLang="en-US" sz="3200" b="1" dirty="0" smtClean="0"/>
              <a:t>）</a:t>
            </a:r>
          </a:p>
          <a:p>
            <a:pPr>
              <a:buNone/>
            </a:pPr>
            <a:r>
              <a:rPr lang="en-US" sz="3200" b="1" dirty="0" smtClean="0"/>
              <a:t> </a:t>
            </a:r>
            <a:endParaRPr lang="zh-CN" altLang="en-US" sz="3200" b="1" dirty="0" smtClean="0"/>
          </a:p>
          <a:p>
            <a:pPr>
              <a:buNone/>
            </a:pPr>
            <a:r>
              <a:rPr lang="en-US" sz="3200" b="1" dirty="0" smtClean="0"/>
              <a:t>5</a:t>
            </a:r>
            <a:r>
              <a:rPr lang="zh-CN" altLang="en-US" sz="3200" b="1" dirty="0" smtClean="0"/>
              <a:t>、看分句的关系是否恰当（递进复句、因果复句）。</a:t>
            </a:r>
          </a:p>
          <a:p>
            <a:pPr>
              <a:buNone/>
            </a:pPr>
            <a:r>
              <a:rPr lang="zh-CN" altLang="en-US" sz="3200" b="1" dirty="0" smtClean="0"/>
              <a:t>例：这种优盘</a:t>
            </a:r>
            <a:r>
              <a:rPr lang="zh-CN" altLang="en-US" sz="3200" b="1" u="sng" dirty="0" smtClean="0"/>
              <a:t>不仅</a:t>
            </a:r>
            <a:r>
              <a:rPr lang="zh-CN" altLang="en-US" sz="3200" b="1" dirty="0" smtClean="0"/>
              <a:t>能够防范病毒，使电脑免受蠕虫、木马、钓鱼软件及间谍软件的侵扰，</a:t>
            </a:r>
            <a:r>
              <a:rPr lang="zh-CN" altLang="en-US" sz="3200" b="1" u="sng" dirty="0" smtClean="0"/>
              <a:t>而且</a:t>
            </a:r>
            <a:r>
              <a:rPr lang="zh-CN" altLang="en-US" sz="3200" b="1" dirty="0" smtClean="0"/>
              <a:t>还能够存储文件。</a:t>
            </a:r>
            <a:r>
              <a:rPr lang="en-US" sz="3200" b="1" dirty="0" smtClean="0"/>
              <a:t>    </a:t>
            </a:r>
            <a:r>
              <a:rPr lang="zh-CN" altLang="en-US" sz="3200" b="1" dirty="0" smtClean="0"/>
              <a:t>（递进关系的复句）</a:t>
            </a:r>
          </a:p>
          <a:p>
            <a:pPr>
              <a:buNone/>
            </a:pPr>
            <a:endParaRPr lang="zh-CN" altLang="en-US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、关联词语与第一个分句的主语顺序不当。（两个分句共一个主语，主语放在第一句关联词的前面，反之主语放在关联词后）</a:t>
            </a:r>
          </a:p>
          <a:p>
            <a:pPr>
              <a:buNone/>
            </a:pPr>
            <a:r>
              <a:rPr lang="zh-CN" altLang="en-US" sz="3200" b="1" dirty="0" smtClean="0"/>
              <a:t>例：</a:t>
            </a:r>
            <a:r>
              <a:rPr lang="zh-CN" altLang="en-US" sz="3200" b="1" u="sng" dirty="0" smtClean="0"/>
              <a:t>大家</a:t>
            </a:r>
            <a:r>
              <a:rPr lang="zh-CN" altLang="en-US" sz="3200" b="1" dirty="0" smtClean="0"/>
              <a:t>如果都能自觉遵守开车不喝酒的禁令，</a:t>
            </a:r>
            <a:r>
              <a:rPr lang="zh-CN" altLang="en-US" sz="3200" b="1" u="sng" dirty="0" smtClean="0"/>
              <a:t>我国</a:t>
            </a:r>
            <a:r>
              <a:rPr lang="zh-CN" altLang="en-US" sz="3200" b="1" dirty="0" smtClean="0"/>
              <a:t>就可能减少百分之三十的交通事故。</a:t>
            </a:r>
          </a:p>
          <a:p>
            <a:pPr>
              <a:buNone/>
            </a:pPr>
            <a:r>
              <a:rPr lang="en-US" altLang="zh-CN" sz="3200" b="1" dirty="0" smtClean="0"/>
              <a:t>                     </a:t>
            </a:r>
            <a:r>
              <a:rPr lang="zh-CN" altLang="en-US" sz="3200" b="1" dirty="0" smtClean="0"/>
              <a:t>（把“大家”和“如果”换位。）</a:t>
            </a: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54766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文言词语、书面语：</a:t>
            </a:r>
            <a:br>
              <a:rPr lang="zh-CN" altLang="en-US" sz="3600" b="1" dirty="0" smtClean="0">
                <a:solidFill>
                  <a:srgbClr val="C00000"/>
                </a:solidFill>
              </a:rPr>
            </a:br>
            <a:r>
              <a:rPr lang="zh-CN" altLang="en-US" sz="3600" b="1" dirty="0" smtClean="0">
                <a:solidFill>
                  <a:srgbClr val="C00000"/>
                </a:solidFill>
              </a:rPr>
              <a:t>可能是</a:t>
            </a:r>
            <a:r>
              <a:rPr lang="zh-CN" altLang="en-US" sz="3600" b="1" u="sng" dirty="0" smtClean="0">
                <a:solidFill>
                  <a:srgbClr val="C00000"/>
                </a:solidFill>
              </a:rPr>
              <a:t>重复赘余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2908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．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语文大辞典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编委会，为了使辞典有较高的质量，在躬耕修典三个春秋的编纂过程中，着重控制了关键程序。</a:t>
            </a:r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2</a:t>
            </a:r>
            <a:r>
              <a:rPr lang="en-US" b="1" dirty="0" smtClean="0"/>
              <a:t>.</a:t>
            </a:r>
            <a:r>
              <a:rPr lang="zh-CN" altLang="en-US" b="1" dirty="0" smtClean="0"/>
              <a:t>参加这次探险活动前他已写下遗嘱，万一若在探险中遇到不测，四个子女都能从他的巨额遗产中按月领取固定数额的生活费。</a:t>
            </a:r>
          </a:p>
          <a:p>
            <a:pPr>
              <a:buNone/>
            </a:pP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79512" y="4581128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“躬耕修典”即“编纂”，重复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5517232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“万一”“若”重复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附：常见冗言赘语列举</a:t>
            </a:r>
            <a:r>
              <a:rPr lang="en-US" b="1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57138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200" b="1" dirty="0" smtClean="0"/>
              <a:t>并非是        见诸于</a:t>
            </a:r>
            <a:r>
              <a:rPr lang="en-US" sz="3200" b="1" dirty="0" smtClean="0"/>
              <a:t>          </a:t>
            </a:r>
            <a:r>
              <a:rPr lang="zh-CN" altLang="en-US" sz="3200" b="1" dirty="0" smtClean="0"/>
              <a:t>来自于</a:t>
            </a:r>
            <a:r>
              <a:rPr lang="en-US" sz="3200" b="1" dirty="0" smtClean="0"/>
              <a:t>  </a:t>
            </a:r>
            <a:endParaRPr lang="zh-CN" altLang="en-US" sz="3200" dirty="0" smtClean="0"/>
          </a:p>
          <a:p>
            <a:pPr>
              <a:buNone/>
            </a:pPr>
            <a:r>
              <a:rPr lang="zh-CN" altLang="en-US" sz="3200" b="1" dirty="0" smtClean="0"/>
              <a:t>国际间         这其间</a:t>
            </a:r>
            <a:r>
              <a:rPr lang="en-US" sz="3200" b="1" dirty="0" smtClean="0"/>
              <a:t>         </a:t>
            </a:r>
            <a:r>
              <a:rPr lang="zh-CN" altLang="en-US" sz="3200" b="1" dirty="0" smtClean="0"/>
              <a:t>您令郎</a:t>
            </a:r>
            <a:r>
              <a:rPr lang="en-US" sz="3200" b="1" dirty="0" smtClean="0"/>
              <a:t>      </a:t>
            </a:r>
            <a:r>
              <a:rPr lang="zh-CN" altLang="en-US" sz="3200" b="1" dirty="0" smtClean="0"/>
              <a:t>正方兴未艾</a:t>
            </a:r>
            <a:endParaRPr lang="zh-CN" altLang="en-US" sz="3200" dirty="0" smtClean="0"/>
          </a:p>
          <a:p>
            <a:pPr>
              <a:buNone/>
            </a:pPr>
            <a:r>
              <a:rPr lang="zh-CN" altLang="en-US" sz="3200" b="1" dirty="0" smtClean="0"/>
              <a:t>悬殊很大</a:t>
            </a:r>
            <a:r>
              <a:rPr lang="en-US" sz="3200" b="1" dirty="0" smtClean="0"/>
              <a:t>      </a:t>
            </a:r>
            <a:r>
              <a:rPr lang="zh-CN" altLang="en-US" sz="3200" b="1" dirty="0" smtClean="0"/>
              <a:t>凯旋而归</a:t>
            </a:r>
            <a:r>
              <a:rPr lang="en-US" sz="3200" b="1" dirty="0" smtClean="0"/>
              <a:t>        </a:t>
            </a:r>
            <a:r>
              <a:rPr lang="zh-CN" altLang="en-US" sz="3200" b="1" dirty="0" smtClean="0"/>
              <a:t>报刊杂志</a:t>
            </a:r>
            <a:endParaRPr lang="zh-CN" altLang="en-US" sz="3200" dirty="0" smtClean="0"/>
          </a:p>
          <a:p>
            <a:pPr>
              <a:buNone/>
            </a:pPr>
            <a:r>
              <a:rPr lang="zh-CN" altLang="en-US" sz="3200" b="1" dirty="0" smtClean="0"/>
              <a:t>过早夭折</a:t>
            </a:r>
            <a:r>
              <a:rPr lang="en-US" sz="3200" b="1" dirty="0" smtClean="0"/>
              <a:t>      </a:t>
            </a:r>
            <a:r>
              <a:rPr lang="zh-CN" altLang="en-US" sz="3200" b="1" dirty="0" smtClean="0"/>
              <a:t>过分溺爱</a:t>
            </a:r>
            <a:r>
              <a:rPr lang="en-US" sz="3200" b="1" dirty="0" smtClean="0"/>
              <a:t>       </a:t>
            </a:r>
            <a:r>
              <a:rPr lang="zh-CN" altLang="en-US" sz="3200" b="1" dirty="0" smtClean="0"/>
              <a:t>令寒舍蓬荜生辉</a:t>
            </a:r>
            <a:endParaRPr lang="en-US" altLang="zh-CN" sz="3200" b="1" dirty="0" smtClean="0"/>
          </a:p>
          <a:p>
            <a:pPr>
              <a:buNone/>
            </a:pPr>
            <a:r>
              <a:rPr lang="zh-CN" altLang="en-US" sz="3200" b="1" dirty="0" smtClean="0"/>
              <a:t>邂逅相遇</a:t>
            </a:r>
            <a:r>
              <a:rPr lang="en-US" sz="3200" b="1" dirty="0" smtClean="0"/>
              <a:t>      </a:t>
            </a:r>
            <a:r>
              <a:rPr lang="zh-CN" altLang="en-US" sz="3200" b="1" dirty="0" smtClean="0"/>
              <a:t>不妨可以</a:t>
            </a:r>
            <a:r>
              <a:rPr lang="en-US" sz="3200" b="1" dirty="0" smtClean="0"/>
              <a:t>   </a:t>
            </a:r>
            <a:r>
              <a:rPr lang="zh-CN" altLang="en-US" sz="3200" b="1" dirty="0" smtClean="0"/>
              <a:t>无故平添     惟其因为</a:t>
            </a:r>
            <a:r>
              <a:rPr lang="en-US" sz="3200" b="1" dirty="0" smtClean="0"/>
              <a:t>    </a:t>
            </a:r>
          </a:p>
          <a:p>
            <a:pPr>
              <a:buNone/>
            </a:pPr>
            <a:r>
              <a:rPr lang="zh-CN" altLang="en-US" sz="3200" b="1" dirty="0" smtClean="0"/>
              <a:t>切忌不要</a:t>
            </a:r>
            <a:r>
              <a:rPr lang="en-US" sz="3200" b="1" dirty="0" smtClean="0"/>
              <a:t>        </a:t>
            </a:r>
            <a:r>
              <a:rPr lang="zh-CN" altLang="en-US" sz="3200" b="1" dirty="0" smtClean="0"/>
              <a:t>遭人挨打</a:t>
            </a:r>
            <a:r>
              <a:rPr lang="en-US" sz="3200" b="1" dirty="0" smtClean="0"/>
              <a:t>   </a:t>
            </a:r>
            <a:r>
              <a:rPr lang="zh-CN" altLang="en-US" sz="3200" b="1" dirty="0" smtClean="0"/>
              <a:t>亲眼目睹</a:t>
            </a:r>
            <a:r>
              <a:rPr lang="en-US" sz="3200" b="1" dirty="0" smtClean="0"/>
              <a:t>        </a:t>
            </a:r>
            <a:r>
              <a:rPr lang="zh-CN" altLang="en-US" sz="3200" b="1" dirty="0" smtClean="0"/>
              <a:t>开始启动</a:t>
            </a:r>
            <a:endParaRPr lang="zh-CN" altLang="en-US" sz="3200" dirty="0" smtClean="0"/>
          </a:p>
          <a:p>
            <a:pPr>
              <a:buNone/>
            </a:pPr>
            <a:r>
              <a:rPr lang="zh-CN" altLang="en-US" sz="3200" b="1" dirty="0" smtClean="0"/>
              <a:t>一致公认</a:t>
            </a:r>
            <a:r>
              <a:rPr lang="en-US" sz="3200" b="1" dirty="0" smtClean="0"/>
              <a:t>      </a:t>
            </a:r>
            <a:r>
              <a:rPr lang="zh-CN" altLang="en-US" sz="3200" b="1" dirty="0" smtClean="0"/>
              <a:t>随便苟同</a:t>
            </a:r>
            <a:r>
              <a:rPr lang="en-US" sz="3200" b="1" dirty="0" smtClean="0"/>
              <a:t>        </a:t>
            </a:r>
            <a:r>
              <a:rPr lang="zh-CN" altLang="en-US" sz="3200" b="1" dirty="0" smtClean="0"/>
              <a:t>非常奇缺</a:t>
            </a:r>
            <a:endParaRPr lang="zh-CN" altLang="en-US" sz="3200" dirty="0" smtClean="0"/>
          </a:p>
          <a:p>
            <a:pPr>
              <a:buNone/>
            </a:pPr>
            <a:r>
              <a:rPr lang="zh-CN" altLang="en-US" sz="3200" b="1" dirty="0" smtClean="0"/>
              <a:t>我的愚见</a:t>
            </a:r>
            <a:r>
              <a:rPr lang="en-US" sz="3200" b="1" dirty="0" smtClean="0"/>
              <a:t>      </a:t>
            </a:r>
            <a:r>
              <a:rPr lang="zh-CN" altLang="en-US" sz="3200" b="1" dirty="0" smtClean="0"/>
              <a:t>大多以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为主</a:t>
            </a:r>
            <a:r>
              <a:rPr lang="en-US" sz="3200" b="1" dirty="0" smtClean="0"/>
              <a:t> </a:t>
            </a:r>
            <a:r>
              <a:rPr lang="en-US" sz="3200" b="1" dirty="0" smtClean="0"/>
              <a:t>  </a:t>
            </a:r>
            <a:r>
              <a:rPr lang="zh-CN" altLang="en-US" sz="3200" b="1" dirty="0" smtClean="0"/>
              <a:t>多年的夙愿</a:t>
            </a:r>
            <a:endParaRPr lang="zh-CN" altLang="en-US" sz="3200" dirty="0" smtClean="0"/>
          </a:p>
          <a:p>
            <a:pPr>
              <a:buNone/>
            </a:pPr>
            <a:r>
              <a:rPr lang="zh-CN" altLang="en-US" sz="3200" b="1" dirty="0" smtClean="0"/>
              <a:t>过高的奢望</a:t>
            </a:r>
            <a:r>
              <a:rPr lang="en-US" sz="3200" b="1" dirty="0" smtClean="0"/>
              <a:t>      </a:t>
            </a:r>
            <a:r>
              <a:rPr lang="zh-CN" altLang="en-US" sz="3200" b="1" dirty="0" smtClean="0"/>
              <a:t>喜爱和青睐   </a:t>
            </a:r>
            <a:r>
              <a:rPr lang="zh-CN" altLang="en-US" sz="3200" b="1" dirty="0" smtClean="0"/>
              <a:t>  </a:t>
            </a:r>
            <a:r>
              <a:rPr lang="zh-CN" altLang="en-US" sz="3200" b="1" dirty="0" smtClean="0"/>
              <a:t>被人贻笑大方</a:t>
            </a:r>
            <a:endParaRPr lang="zh-CN" altLang="en-US" sz="3200" dirty="0" smtClean="0"/>
          </a:p>
          <a:p>
            <a:pPr>
              <a:buNone/>
            </a:pPr>
            <a:r>
              <a:rPr lang="zh-CN" altLang="en-US" sz="3200" b="1" dirty="0" smtClean="0"/>
              <a:t>浑身遍体鳞伤</a:t>
            </a:r>
            <a:r>
              <a:rPr lang="en-US" sz="3200" b="1" dirty="0" smtClean="0"/>
              <a:t>  </a:t>
            </a:r>
            <a:r>
              <a:rPr lang="zh-CN" altLang="en-US" sz="3200" b="1" dirty="0" smtClean="0"/>
              <a:t>百姓生灵涂炭   特别穷凶极恶</a:t>
            </a:r>
            <a:r>
              <a:rPr lang="en-US" sz="3200" b="1" dirty="0" smtClean="0"/>
              <a:t> </a:t>
            </a:r>
            <a:endParaRPr lang="zh-CN" altLang="en-US" sz="3200" dirty="0" smtClean="0"/>
          </a:p>
          <a:p>
            <a:pPr>
              <a:buNone/>
            </a:pPr>
            <a:endParaRPr lang="zh-CN" altLang="en-US" sz="3200" dirty="0" smtClean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892480" cy="666936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b="1" dirty="0" smtClean="0"/>
              <a:t>无数莘莘学子</a:t>
            </a:r>
            <a:r>
              <a:rPr lang="en-US" sz="3200" b="1" dirty="0" smtClean="0"/>
              <a:t>      </a:t>
            </a:r>
            <a:r>
              <a:rPr lang="zh-CN" altLang="en-US" sz="3200" b="1" dirty="0" smtClean="0"/>
              <a:t>独自孑然一身    座位座无虚席</a:t>
            </a:r>
            <a:r>
              <a:rPr lang="en-US" sz="3200" b="1" dirty="0" smtClean="0"/>
              <a:t>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眼睛望穿秋水</a:t>
            </a:r>
            <a:r>
              <a:rPr lang="en-US" sz="3200" b="1" dirty="0" smtClean="0"/>
              <a:t>  </a:t>
            </a:r>
            <a:r>
              <a:rPr lang="en-US" sz="3200" b="1" dirty="0" smtClean="0"/>
              <a:t>  </a:t>
            </a:r>
            <a:r>
              <a:rPr lang="zh-CN" altLang="en-US" sz="3200" b="1" dirty="0" smtClean="0"/>
              <a:t>妄自菲薄</a:t>
            </a:r>
            <a:r>
              <a:rPr lang="zh-CN" altLang="en-US" sz="3200" b="1" dirty="0" smtClean="0"/>
              <a:t>自己     来我校莅临指导</a:t>
            </a:r>
          </a:p>
          <a:p>
            <a:pPr>
              <a:buNone/>
            </a:pPr>
            <a:r>
              <a:rPr lang="zh-CN" altLang="en-US" sz="3200" b="1" dirty="0" smtClean="0"/>
              <a:t>出乎意料之外</a:t>
            </a:r>
            <a:r>
              <a:rPr lang="en-US" sz="3200" b="1" dirty="0" smtClean="0"/>
              <a:t>            </a:t>
            </a:r>
            <a:r>
              <a:rPr lang="zh-CN" altLang="en-US" sz="3200" b="1" dirty="0" smtClean="0"/>
              <a:t>其目的是为了</a:t>
            </a:r>
          </a:p>
          <a:p>
            <a:pPr>
              <a:buNone/>
            </a:pPr>
            <a:r>
              <a:rPr lang="zh-CN" altLang="en-US" sz="3200" b="1" dirty="0" smtClean="0"/>
              <a:t>真知灼见的意见</a:t>
            </a:r>
            <a:r>
              <a:rPr lang="en-US" sz="3200" b="1" dirty="0" smtClean="0"/>
              <a:t>        </a:t>
            </a:r>
            <a:r>
              <a:rPr lang="zh-CN" altLang="en-US" sz="3200" b="1" dirty="0" smtClean="0"/>
              <a:t>难言之隐的苦衷</a:t>
            </a:r>
          </a:p>
          <a:p>
            <a:pPr>
              <a:buNone/>
            </a:pP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之所以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的原因</a:t>
            </a:r>
            <a:r>
              <a:rPr lang="en-US" sz="3200" b="1" dirty="0" smtClean="0"/>
              <a:t>    </a:t>
            </a:r>
            <a:r>
              <a:rPr lang="zh-CN" altLang="en-US" sz="3200" b="1" dirty="0" smtClean="0"/>
              <a:t>有助于对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研究</a:t>
            </a:r>
            <a:r>
              <a:rPr lang="en-US" sz="3200" b="1" dirty="0" smtClean="0"/>
              <a:t>                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黄发垂髫的孩童</a:t>
            </a:r>
            <a:r>
              <a:rPr lang="en-US" sz="3200" b="1" dirty="0" smtClean="0"/>
              <a:t>        </a:t>
            </a:r>
            <a:r>
              <a:rPr lang="zh-CN" altLang="en-US" sz="3200" b="1" dirty="0" smtClean="0"/>
              <a:t>刻骨铭心的难忘</a:t>
            </a:r>
            <a:r>
              <a:rPr lang="en-US" sz="3200" b="1" dirty="0" smtClean="0"/>
              <a:t> 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破天荒的第一次</a:t>
            </a:r>
            <a:r>
              <a:rPr lang="en-US" sz="3200" b="1" dirty="0" smtClean="0"/>
              <a:t>        </a:t>
            </a:r>
            <a:r>
              <a:rPr lang="zh-CN" altLang="en-US" sz="3200" b="1" dirty="0" smtClean="0"/>
              <a:t>怙恶不悛不思悔改</a:t>
            </a:r>
            <a:r>
              <a:rPr lang="en-US" sz="3200" b="1" dirty="0" smtClean="0"/>
              <a:t> 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过分的溢美之词</a:t>
            </a:r>
            <a:r>
              <a:rPr lang="en-US" sz="3200" b="1" dirty="0" smtClean="0"/>
              <a:t>        </a:t>
            </a:r>
            <a:r>
              <a:rPr lang="zh-CN" altLang="en-US" sz="3200" b="1" dirty="0" smtClean="0"/>
              <a:t>目前的当务之急</a:t>
            </a:r>
            <a:r>
              <a:rPr lang="en-US" sz="3200" b="1" dirty="0" smtClean="0"/>
              <a:t> 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普通的芸芸众生        耳目一新的全新感觉</a:t>
            </a:r>
            <a:r>
              <a:rPr lang="en-US" sz="3200" b="1" dirty="0" smtClean="0"/>
              <a:t>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忍俊不禁地笑起来      时速可达</a:t>
            </a:r>
            <a:r>
              <a:rPr lang="en-US" sz="3200" b="1" dirty="0" smtClean="0"/>
              <a:t>100</a:t>
            </a:r>
            <a:r>
              <a:rPr lang="zh-CN" altLang="en-US" sz="3200" b="1" dirty="0" smtClean="0"/>
              <a:t>公里</a:t>
            </a:r>
            <a:r>
              <a:rPr lang="en-US" sz="3200" b="1" dirty="0" smtClean="0"/>
              <a:t>/</a:t>
            </a:r>
            <a:r>
              <a:rPr lang="zh-CN" altLang="en-US" sz="3200" b="1" dirty="0" smtClean="0"/>
              <a:t>小时</a:t>
            </a:r>
            <a:r>
              <a:rPr lang="en-US" sz="3200" b="1" dirty="0" smtClean="0"/>
              <a:t>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截止日期的最后一天   好像没听到似的充耳不闻</a:t>
            </a:r>
            <a:r>
              <a:rPr lang="en-US" sz="3200" b="1" dirty="0" smtClean="0"/>
              <a:t>     </a:t>
            </a:r>
            <a:endParaRPr lang="zh-CN" altLang="en-US" sz="3200" b="1" dirty="0" smtClean="0"/>
          </a:p>
          <a:p>
            <a:pPr>
              <a:buNone/>
            </a:pPr>
            <a:endParaRPr lang="zh-CN" altLang="en-US" sz="3200" b="1" dirty="0" smtClean="0"/>
          </a:p>
          <a:p>
            <a:pPr>
              <a:buNone/>
            </a:pP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571480"/>
            <a:ext cx="8472518" cy="607223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 smtClean="0"/>
              <a:t>五、几种常见的杂糅格式：</a:t>
            </a:r>
          </a:p>
          <a:p>
            <a:r>
              <a:rPr lang="en-US" altLang="zh-CN" b="1" dirty="0" smtClean="0"/>
              <a:t>1.</a:t>
            </a:r>
            <a:r>
              <a:rPr lang="zh-CN" altLang="zh-CN" b="1" dirty="0" smtClean="0"/>
              <a:t>本着……为原则（本着……原则；以……为原则）</a:t>
            </a:r>
          </a:p>
          <a:p>
            <a:r>
              <a:rPr lang="zh-CN" altLang="zh-CN" b="1" dirty="0" smtClean="0"/>
              <a:t>例：他们本着保证质量、降低成本为原则，使用了新的工艺和新的技术。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2. </a:t>
            </a:r>
            <a:r>
              <a:rPr lang="zh-CN" altLang="zh-CN" b="1" dirty="0" smtClean="0"/>
              <a:t>非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才行（非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不可；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才行）</a:t>
            </a:r>
          </a:p>
          <a:p>
            <a:r>
              <a:rPr lang="zh-CN" altLang="zh-CN" b="1" dirty="0" smtClean="0"/>
              <a:t>例：高考要取得好成绩，非努力学习才行。</a:t>
            </a:r>
          </a:p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3.</a:t>
            </a:r>
            <a:r>
              <a:rPr lang="zh-CN" altLang="zh-CN" b="1" dirty="0" smtClean="0"/>
              <a:t>对于……问题上（对于……问题；在……问题上）</a:t>
            </a:r>
          </a:p>
          <a:p>
            <a:r>
              <a:rPr lang="zh-CN" altLang="zh-CN" b="1" dirty="0" smtClean="0"/>
              <a:t>例：对于调动工作这个问题上，我曾周密地考虑过。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4. </a:t>
            </a:r>
            <a:r>
              <a:rPr lang="zh-CN" altLang="zh-CN" b="1" dirty="0" smtClean="0"/>
              <a:t>需要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不可（需要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；非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不可）</a:t>
            </a:r>
          </a:p>
          <a:p>
            <a:r>
              <a:rPr lang="zh-CN" altLang="zh-CN" b="1" dirty="0" smtClean="0"/>
              <a:t>例：要搞好跨学科渗透，需要下一番功夫不可。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5.</a:t>
            </a:r>
            <a:r>
              <a:rPr lang="zh-CN" altLang="zh-CN" b="1" dirty="0" smtClean="0"/>
              <a:t>原因是……造成的（原因是……；是由……造成的）</a:t>
            </a:r>
          </a:p>
          <a:p>
            <a:r>
              <a:rPr lang="zh-CN" altLang="zh-CN" b="1" dirty="0" smtClean="0"/>
              <a:t>例：不难看出，这起明显的错案迟迟得不到公正判决，其根本原因是党风不正造成的。</a:t>
            </a:r>
          </a:p>
          <a:p>
            <a:r>
              <a:rPr lang="en-US" altLang="zh-CN" b="1" dirty="0" smtClean="0"/>
              <a:t>6. </a:t>
            </a:r>
            <a:r>
              <a:rPr lang="zh-CN" altLang="zh-CN" b="1" dirty="0" smtClean="0"/>
              <a:t>分外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多了（分外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；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多了）</a:t>
            </a:r>
          </a:p>
          <a:p>
            <a:r>
              <a:rPr lang="zh-CN" altLang="zh-CN" b="1" dirty="0" smtClean="0"/>
              <a:t>例：他平时总是沉默寡言，但只要一到学术会议上谈起他那心爱的专业时，就变得分外活跃而健谈多了。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401080" cy="6357982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7. </a:t>
            </a:r>
            <a:r>
              <a:rPr lang="zh-CN" altLang="zh-CN" b="1" dirty="0" smtClean="0"/>
              <a:t>被（受）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所 （受……；为……所……）例：这位喜剧小品演员，深受观众所喜爱。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8.</a:t>
            </a:r>
            <a:r>
              <a:rPr lang="zh-CN" altLang="zh-CN" b="1" dirty="0" smtClean="0"/>
              <a:t>借口……为名（借口……；以……为名）</a:t>
            </a:r>
          </a:p>
          <a:p>
            <a:r>
              <a:rPr lang="zh-CN" altLang="zh-CN" b="1" dirty="0" smtClean="0"/>
              <a:t>例：日军借口两名士兵失踪为名，发动了“卢沟桥”事变。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9. </a:t>
            </a:r>
            <a:r>
              <a:rPr lang="zh-CN" altLang="zh-CN" b="1" dirty="0" smtClean="0"/>
              <a:t>把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达到 （把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；使 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达到）</a:t>
            </a:r>
          </a:p>
          <a:p>
            <a:r>
              <a:rPr lang="zh-CN" altLang="zh-CN" b="1" dirty="0" smtClean="0"/>
              <a:t>例：我们要下决心，花大力气，争取在本世纪把我国的教育事业达到先进水平。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10.</a:t>
            </a:r>
            <a:r>
              <a:rPr lang="zh-CN" altLang="zh-CN" b="1" dirty="0" smtClean="0"/>
              <a:t>有……组成（有……；由……组成）</a:t>
            </a:r>
          </a:p>
          <a:p>
            <a:r>
              <a:rPr lang="zh-CN" altLang="zh-CN" b="1" dirty="0" smtClean="0"/>
              <a:t>例：海防纪念馆有序厅、抗倭、抗英、抗法、抗日、尾厅等六部分组成，充分显示了中华儿女自强不息的民族精神。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11.</a:t>
            </a:r>
            <a:r>
              <a:rPr lang="zh-CN" altLang="zh-CN" b="1" dirty="0" smtClean="0"/>
              <a:t>靠的是……取得的（靠的是……；是……取得的）</a:t>
            </a:r>
          </a:p>
          <a:p>
            <a:r>
              <a:rPr lang="zh-CN" altLang="zh-CN" b="1" dirty="0" smtClean="0"/>
              <a:t>例：刘翔的成功靠的是个人的拼搏奋斗取得的。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12. </a:t>
            </a:r>
            <a:r>
              <a:rPr lang="zh-CN" altLang="zh-CN" b="1" dirty="0" smtClean="0"/>
              <a:t>旨在以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为目的（旨在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；以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为目的）</a:t>
            </a:r>
          </a:p>
          <a:p>
            <a:r>
              <a:rPr lang="zh-CN" altLang="zh-CN" b="1" dirty="0" smtClean="0"/>
              <a:t>例：公安部这次旨在以“打击毒品、遏制犯罪”为目的的“利剑”行动，经过广大干警三个月的连续奋战，圆满结束了。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13. </a:t>
            </a:r>
            <a:r>
              <a:rPr lang="zh-CN" altLang="zh-CN" b="1" dirty="0" smtClean="0"/>
              <a:t>大约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左右（大约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；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左右）</a:t>
            </a:r>
          </a:p>
          <a:p>
            <a:r>
              <a:rPr lang="zh-CN" altLang="zh-CN" b="1" dirty="0" smtClean="0"/>
              <a:t>例：我国大约</a:t>
            </a:r>
            <a:r>
              <a:rPr lang="en-US" altLang="zh-CN" b="1" dirty="0" smtClean="0"/>
              <a:t>30%</a:t>
            </a:r>
            <a:r>
              <a:rPr lang="zh-CN" altLang="zh-CN" b="1" dirty="0" smtClean="0"/>
              <a:t>左右的青年认为“诚实守信”、“助人为乐”是优秀的传统美德，是做人的基本准绳。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14.</a:t>
            </a:r>
            <a:r>
              <a:rPr lang="zh-CN" altLang="zh-CN" b="1" dirty="0" smtClean="0"/>
              <a:t>大多以……为主（大多是……；以……为主）</a:t>
            </a:r>
          </a:p>
          <a:p>
            <a:r>
              <a:rPr lang="zh-CN" altLang="zh-CN" b="1" dirty="0" smtClean="0"/>
              <a:t>例：这次参加“神舟六号”研制的科研人员，大多以青年人为主，从而实现了“老一代”向“新一代”的过渡。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85728"/>
            <a:ext cx="8472518" cy="6572272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15.</a:t>
            </a:r>
            <a:r>
              <a:rPr lang="zh-CN" altLang="zh-CN" b="1" dirty="0" smtClean="0"/>
              <a:t>成分是……配制而成的（成分是……；由……配制而成的） </a:t>
            </a:r>
          </a:p>
          <a:p>
            <a:r>
              <a:rPr lang="zh-CN" altLang="zh-CN" b="1" dirty="0" smtClean="0"/>
              <a:t>例：止咳片是我厂的新产品，它的主要成分是远志、桔梗、贝母、氯化铵等配制而成。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16.</a:t>
            </a:r>
            <a:r>
              <a:rPr lang="zh-CN" altLang="zh-CN" b="1" dirty="0" smtClean="0"/>
              <a:t>是由于……的结果（是由于……；是……的结果）</a:t>
            </a:r>
          </a:p>
          <a:p>
            <a:r>
              <a:rPr lang="zh-CN" altLang="zh-CN" b="1" dirty="0" smtClean="0"/>
              <a:t>例：这些蔬菜长得这么好，是由于社员们精心管理的结果。</a:t>
            </a:r>
          </a:p>
          <a:p>
            <a:r>
              <a:rPr lang="en-US" altLang="zh-CN" b="1" dirty="0" smtClean="0"/>
              <a:t>17.</a:t>
            </a:r>
            <a:r>
              <a:rPr lang="zh-CN" altLang="zh-CN" b="1" dirty="0" smtClean="0"/>
              <a:t>长达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之久（长达……；达……之久）</a:t>
            </a:r>
          </a:p>
          <a:p>
            <a:r>
              <a:rPr lang="zh-CN" altLang="zh-CN" b="1" dirty="0" smtClean="0"/>
              <a:t>例：这架航天飞机的研制，耗时长达六年之久。</a:t>
            </a:r>
          </a:p>
          <a:p>
            <a:r>
              <a:rPr lang="en-US" altLang="zh-CN" b="1" dirty="0" smtClean="0"/>
              <a:t>18.</a:t>
            </a:r>
            <a:r>
              <a:rPr lang="zh-CN" altLang="zh-CN" b="1" dirty="0" smtClean="0"/>
              <a:t>超过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以上（超过……；……以上）</a:t>
            </a:r>
          </a:p>
          <a:p>
            <a:r>
              <a:rPr lang="zh-CN" altLang="zh-CN" b="1" dirty="0" smtClean="0"/>
              <a:t>例：到本超市购物，每人每次消费金额超过</a:t>
            </a:r>
            <a:r>
              <a:rPr lang="en-US" altLang="zh-CN" b="1" dirty="0" smtClean="0"/>
              <a:t>50</a:t>
            </a:r>
            <a:r>
              <a:rPr lang="zh-CN" altLang="zh-CN" b="1" dirty="0" smtClean="0"/>
              <a:t>元以上者，有礼品赠送。</a:t>
            </a:r>
          </a:p>
          <a:p>
            <a:r>
              <a:rPr lang="en-US" altLang="zh-CN" b="1" dirty="0" smtClean="0"/>
              <a:t>19.</a:t>
            </a:r>
            <a:r>
              <a:rPr lang="zh-CN" altLang="zh-CN" b="1" dirty="0" smtClean="0"/>
              <a:t>对象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面向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（对象……；面向……）</a:t>
            </a:r>
          </a:p>
          <a:p>
            <a:r>
              <a:rPr lang="zh-CN" altLang="zh-CN" b="1" dirty="0" smtClean="0"/>
              <a:t>例：这本杂志的对象，主要是面向中学语文教师及其他语文工作者。</a:t>
            </a:r>
          </a:p>
          <a:p>
            <a:r>
              <a:rPr lang="en-US" altLang="zh-CN" b="1" dirty="0" smtClean="0"/>
              <a:t>20.</a:t>
            </a:r>
            <a:r>
              <a:rPr lang="zh-CN" altLang="zh-CN" b="1" dirty="0" smtClean="0"/>
              <a:t>从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为出发点（以……为出发点；从……出发）</a:t>
            </a:r>
          </a:p>
          <a:p>
            <a:r>
              <a:rPr lang="zh-CN" altLang="zh-CN" b="1" dirty="0" smtClean="0"/>
              <a:t>例：作为一个共产党员、党的领导干部，想问题办事情，都要从党和人民的根本利益为出发点。</a:t>
            </a:r>
          </a:p>
          <a:p>
            <a:r>
              <a:rPr lang="en-US" altLang="zh-CN" b="1" dirty="0" smtClean="0"/>
              <a:t>21.</a:t>
            </a:r>
            <a:r>
              <a:rPr lang="zh-CN" altLang="zh-CN" b="1" dirty="0" smtClean="0"/>
              <a:t>之所以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的原因（之所以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；</a:t>
            </a:r>
            <a:r>
              <a:rPr lang="en-US" altLang="zh-CN" b="1" dirty="0" smtClean="0"/>
              <a:t>……</a:t>
            </a:r>
            <a:r>
              <a:rPr lang="zh-CN" altLang="zh-CN" b="1" dirty="0" smtClean="0"/>
              <a:t>的原因）</a:t>
            </a:r>
          </a:p>
          <a:p>
            <a:r>
              <a:rPr lang="zh-CN" altLang="zh-CN" b="1" dirty="0" smtClean="0"/>
              <a:t>例：一个人之所以变坏的原因，除了受到坏的影响外，更主要的是他自己没有把握住自己。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08"/>
            <a:ext cx="8572560" cy="60007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22. </a:t>
            </a:r>
            <a:r>
              <a:rPr lang="zh-CN" altLang="zh-CN" b="1" dirty="0" smtClean="0"/>
              <a:t>围绕以……为中心（围绕……中心；以……为中心）</a:t>
            </a:r>
          </a:p>
          <a:p>
            <a:r>
              <a:rPr lang="zh-CN" altLang="zh-CN" b="1" dirty="0" smtClean="0"/>
              <a:t>例：本节班会课我们围绕以文明班级评比为中心进行讨论。</a:t>
            </a:r>
          </a:p>
          <a:p>
            <a:r>
              <a:rPr lang="en-US" altLang="zh-CN" b="1" dirty="0" smtClean="0"/>
              <a:t>23. </a:t>
            </a:r>
            <a:r>
              <a:rPr lang="zh-CN" altLang="zh-CN" b="1" dirty="0" smtClean="0"/>
              <a:t>关键在于……是十分重要的（关键在于……；……是十分重要的）</a:t>
            </a:r>
          </a:p>
          <a:p>
            <a:r>
              <a:rPr lang="zh-CN" altLang="zh-CN" b="1" dirty="0" smtClean="0"/>
              <a:t>例：他考上了北大，关键在于他的天赋和后天努力是十分重要的。</a:t>
            </a:r>
          </a:p>
          <a:p>
            <a:r>
              <a:rPr lang="en-US" altLang="zh-CN" b="1" dirty="0" smtClean="0"/>
              <a:t>24. </a:t>
            </a:r>
            <a:r>
              <a:rPr lang="zh-CN" altLang="zh-CN" b="1" dirty="0" smtClean="0"/>
              <a:t>经过……下（经过……；在……下）</a:t>
            </a:r>
          </a:p>
          <a:p>
            <a:r>
              <a:rPr lang="zh-CN" altLang="zh-CN" b="1" dirty="0" smtClean="0"/>
              <a:t>例：他经过十多年的研究和实验下，终于取得了成功。</a:t>
            </a:r>
          </a:p>
          <a:p>
            <a:r>
              <a:rPr lang="en-US" altLang="zh-CN" b="1" dirty="0" smtClean="0"/>
              <a:t>25. </a:t>
            </a:r>
            <a:r>
              <a:rPr lang="zh-CN" altLang="zh-CN" b="1" dirty="0" smtClean="0"/>
              <a:t>是出于……决定的（是出于……；是由……决定的）</a:t>
            </a:r>
          </a:p>
          <a:p>
            <a:r>
              <a:rPr lang="zh-CN" altLang="zh-CN" b="1" dirty="0" smtClean="0"/>
              <a:t>例：我的决定是出于对班级整体考虑决定的。</a:t>
            </a:r>
          </a:p>
          <a:p>
            <a:r>
              <a:rPr lang="en-US" altLang="zh-CN" b="1" dirty="0" smtClean="0"/>
              <a:t>26. </a:t>
            </a:r>
            <a:r>
              <a:rPr lang="zh-CN" altLang="zh-CN" b="1" dirty="0" smtClean="0"/>
              <a:t>是因为……的原因（是因为……；……是原因）</a:t>
            </a:r>
          </a:p>
          <a:p>
            <a:r>
              <a:rPr lang="zh-CN" altLang="zh-CN" b="1" dirty="0" smtClean="0"/>
              <a:t>例：他总是迟到是因为他的集体意识淡漠的原因。</a:t>
            </a:r>
          </a:p>
          <a:p>
            <a:r>
              <a:rPr lang="en-US" altLang="zh-CN" b="1" dirty="0" smtClean="0"/>
              <a:t>27. </a:t>
            </a:r>
            <a:r>
              <a:rPr lang="zh-CN" altLang="zh-CN" b="1" dirty="0" smtClean="0"/>
              <a:t>是为了……为目的（以……为目的； 是为了……）</a:t>
            </a:r>
          </a:p>
          <a:p>
            <a:r>
              <a:rPr lang="zh-CN" altLang="zh-CN" b="1" dirty="0" smtClean="0"/>
              <a:t>例：他刻苦学习，是为了使他爸爸妈妈开心为目的的。</a:t>
            </a:r>
          </a:p>
          <a:p>
            <a:r>
              <a:rPr lang="en-US" altLang="zh-CN" b="1" dirty="0" smtClean="0"/>
              <a:t> </a:t>
            </a:r>
            <a:endParaRPr lang="zh-CN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929222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有助于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… …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有帮助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3600" b="1" dirty="0" smtClean="0"/>
          </a:p>
          <a:p>
            <a:r>
              <a:rPr lang="zh-CN" altLang="en-US" sz="3600" b="1" dirty="0" smtClean="0"/>
              <a:t>细致的数据分析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有助于</a:t>
            </a:r>
            <a:r>
              <a:rPr lang="zh-CN" altLang="en-US" sz="3600" b="1" dirty="0" smtClean="0"/>
              <a:t>对课题的深入研究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良好的情绪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有助于</a:t>
            </a:r>
            <a:r>
              <a:rPr lang="zh-CN" altLang="en-US" sz="3600" b="1" dirty="0" smtClean="0"/>
              <a:t>对问题的解决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探究物质的结构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有助于</a:t>
            </a:r>
            <a:r>
              <a:rPr lang="zh-CN" altLang="en-US" sz="3600" b="1" dirty="0" smtClean="0"/>
              <a:t>对物质的性质进行研究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938962"/>
          </a:xfrm>
        </p:spPr>
        <p:txBody>
          <a:bodyPr>
            <a:normAutofit/>
          </a:bodyPr>
          <a:lstStyle/>
          <a:p>
            <a:pPr lvl="0"/>
            <a:r>
              <a:rPr lang="zh-CN" altLang="en-US" sz="5400" dirty="0" smtClean="0">
                <a:solidFill>
                  <a:srgbClr val="FF0000"/>
                </a:solidFill>
              </a:rPr>
              <a:t>一、看是单句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还是</a:t>
            </a:r>
            <a:r>
              <a:rPr lang="zh-CN" altLang="en-US" sz="5400" dirty="0" smtClean="0">
                <a:solidFill>
                  <a:srgbClr val="FF0000"/>
                </a:solidFill>
              </a:rPr>
              <a:t>复句。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b="1" dirty="0" smtClean="0"/>
              <a:t>单句、复句</a:t>
            </a:r>
            <a:endParaRPr lang="zh-CN" altLang="en-US" sz="3200" dirty="0" smtClean="0"/>
          </a:p>
          <a:p>
            <a:pPr>
              <a:buNone/>
            </a:pPr>
            <a:r>
              <a:rPr lang="en-US" sz="3200" b="1" dirty="0" smtClean="0"/>
              <a:t>1.</a:t>
            </a:r>
            <a:r>
              <a:rPr lang="zh-CN" altLang="en-US" sz="3200" b="1" dirty="0" smtClean="0"/>
              <a:t>单句：我有一个朋友。</a:t>
            </a:r>
            <a:endParaRPr lang="zh-CN" altLang="en-US" sz="3200" dirty="0" smtClean="0"/>
          </a:p>
          <a:p>
            <a:pPr>
              <a:buNone/>
            </a:pPr>
            <a:r>
              <a:rPr lang="en-US" sz="3200" b="1" dirty="0" smtClean="0"/>
              <a:t>2.</a:t>
            </a:r>
            <a:r>
              <a:rPr lang="zh-CN" altLang="en-US" sz="3200" b="1" dirty="0" smtClean="0"/>
              <a:t>复句：我有一个朋友</a:t>
            </a:r>
            <a:r>
              <a:rPr lang="en-US" sz="3200" b="1" dirty="0" smtClean="0"/>
              <a:t>(</a:t>
            </a:r>
            <a:r>
              <a:rPr lang="zh-CN" altLang="en-US" sz="3200" b="1" dirty="0" smtClean="0"/>
              <a:t>分句</a:t>
            </a:r>
            <a:r>
              <a:rPr lang="en-US" sz="3200" b="1" dirty="0" smtClean="0"/>
              <a:t>)</a:t>
            </a:r>
            <a:r>
              <a:rPr lang="zh-CN" altLang="en-US" sz="3200" b="1" dirty="0" smtClean="0"/>
              <a:t>，他在物价局上班（分句）。</a:t>
            </a:r>
            <a:endParaRPr lang="zh-CN" altLang="en-US" sz="3200" dirty="0" smtClean="0"/>
          </a:p>
          <a:p>
            <a:pPr>
              <a:buNone/>
            </a:pPr>
            <a:r>
              <a:rPr lang="en-US" sz="3200" b="1" dirty="0" smtClean="0"/>
              <a:t> 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单句的成分：</a:t>
            </a:r>
            <a:r>
              <a:rPr lang="zh-CN" altLang="en-US" sz="3200" b="1" dirty="0" smtClean="0"/>
              <a:t>主语、谓语、宾语、定语、状语、补语。</a:t>
            </a:r>
            <a:endParaRPr lang="zh-CN" altLang="en-US" sz="3200" dirty="0" smtClean="0"/>
          </a:p>
          <a:p>
            <a:pPr>
              <a:buNone/>
            </a:pP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71472" y="5214950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十八岁的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r>
              <a:rPr lang="en-US" sz="32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一直努力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</a:t>
            </a:r>
            <a:r>
              <a:rPr lang="en-US" sz="32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3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中国的</a:t>
            </a:r>
            <a:r>
              <a:rPr lang="zh-CN" alt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文化</a:t>
            </a:r>
            <a:r>
              <a:rPr lang="zh-CN" altLang="en-US" sz="32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3200" b="1" dirty="0">
              <a:solidFill>
                <a:srgbClr val="00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32449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14</a:t>
            </a:r>
            <a:r>
              <a:rPr lang="zh-CN" altLang="en-US" sz="3200" b="1" dirty="0" smtClean="0"/>
              <a:t>．尽管你的礼品多么微薄，但在农民心上，却象千斤重的砝码。</a:t>
            </a:r>
            <a:r>
              <a:rPr lang="en-US" sz="3200" b="1" dirty="0" smtClean="0"/>
              <a:t>(</a:t>
            </a:r>
            <a:r>
              <a:rPr lang="zh-CN" altLang="en-US" sz="3200" b="1" dirty="0" smtClean="0"/>
              <a:t>关联词搭配不当，把“尽管”改为“无论”和“不管”，和“多么”</a:t>
            </a:r>
            <a:r>
              <a:rPr lang="zh-CN" altLang="en-US" sz="3200" b="1" smtClean="0"/>
              <a:t>搭配，“你的礼品”放在关联词前。</a:t>
            </a:r>
            <a:r>
              <a:rPr lang="en-US" sz="3200" b="1" smtClean="0"/>
              <a:t>)</a:t>
            </a:r>
            <a:endParaRPr lang="en-US" sz="3200" b="1" dirty="0" smtClean="0"/>
          </a:p>
          <a:p>
            <a:endParaRPr lang="zh-CN" altLang="en-US" sz="3200" b="1" dirty="0" smtClean="0"/>
          </a:p>
          <a:p>
            <a:r>
              <a:rPr lang="en-US" sz="3200" b="1" dirty="0" smtClean="0"/>
              <a:t>16</a:t>
            </a:r>
            <a:r>
              <a:rPr lang="zh-CN" altLang="en-US" sz="3200" b="1" dirty="0" smtClean="0"/>
              <a:t>．由于技术水平太低，这些产品质量不是比沿海地区的同类产品差，就是成本比沿海的高。</a:t>
            </a:r>
            <a:r>
              <a:rPr lang="en-US" sz="3200" b="1" dirty="0" smtClean="0"/>
              <a:t> (</a:t>
            </a:r>
            <a:r>
              <a:rPr lang="zh-CN" altLang="en-US" sz="3200" b="1" dirty="0" smtClean="0"/>
              <a:t>关联词位置不当，主语不一致，关联词应在主语之前，应将“不是”调至“质量”前</a:t>
            </a:r>
            <a:r>
              <a:rPr lang="en-US" sz="3200" b="1" dirty="0" smtClean="0"/>
              <a:t>)</a:t>
            </a:r>
            <a:endParaRPr lang="zh-CN" altLang="en-US" sz="3200" b="1" dirty="0" smtClean="0"/>
          </a:p>
          <a:p>
            <a:endParaRPr lang="zh-CN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571480"/>
            <a:ext cx="8858280" cy="61103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2. </a:t>
            </a:r>
            <a:r>
              <a:rPr lang="zh-CN" altLang="en-US" sz="3200" b="1" dirty="0" smtClean="0"/>
              <a:t>复句的类型</a:t>
            </a:r>
          </a:p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1</a:t>
            </a:r>
            <a:r>
              <a:rPr lang="zh-CN" altLang="en-US" sz="3200" b="1" dirty="0" smtClean="0"/>
              <a:t>）并列关系：既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又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，有时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有时</a:t>
            </a:r>
            <a:r>
              <a:rPr lang="en-US" altLang="zh-CN" sz="3200" b="1" dirty="0" smtClean="0"/>
              <a:t>……</a:t>
            </a:r>
            <a:r>
              <a:rPr lang="zh-CN" altLang="en-US" sz="3200" b="1" u="sng" dirty="0" smtClean="0"/>
              <a:t>不是</a:t>
            </a:r>
            <a:r>
              <a:rPr lang="en-US" altLang="zh-CN" sz="3200" b="1" u="sng" dirty="0" smtClean="0"/>
              <a:t>……</a:t>
            </a:r>
            <a:r>
              <a:rPr lang="zh-CN" altLang="en-US" sz="3200" b="1" u="sng" dirty="0" smtClean="0"/>
              <a:t>而是</a:t>
            </a:r>
            <a:r>
              <a:rPr lang="en-US" altLang="zh-CN" sz="3200" b="1" u="sng" dirty="0" smtClean="0"/>
              <a:t>……</a:t>
            </a:r>
            <a:r>
              <a:rPr lang="zh-CN" altLang="en-US" sz="3200" b="1" dirty="0" smtClean="0"/>
              <a:t>，</a:t>
            </a:r>
            <a:r>
              <a:rPr lang="zh-CN" altLang="en-US" sz="3200" b="1" u="sng" dirty="0" smtClean="0"/>
              <a:t>是</a:t>
            </a:r>
            <a:r>
              <a:rPr lang="en-US" altLang="zh-CN" sz="3200" b="1" u="sng" dirty="0" smtClean="0"/>
              <a:t>……</a:t>
            </a:r>
            <a:r>
              <a:rPr lang="zh-CN" altLang="en-US" sz="3200" b="1" u="sng" dirty="0" smtClean="0"/>
              <a:t>不是</a:t>
            </a:r>
            <a:r>
              <a:rPr lang="en-US" altLang="zh-CN" sz="3200" b="1" u="sng" dirty="0" smtClean="0"/>
              <a:t>……</a:t>
            </a:r>
            <a:r>
              <a:rPr lang="zh-CN" altLang="en-US" sz="3200" b="1" u="sng" dirty="0" smtClean="0"/>
              <a:t>，要</a:t>
            </a:r>
            <a:r>
              <a:rPr lang="en-US" altLang="zh-CN" sz="3200" b="1" u="sng" dirty="0" smtClean="0"/>
              <a:t>……</a:t>
            </a:r>
            <a:r>
              <a:rPr lang="zh-CN" altLang="en-US" sz="3200" b="1" u="sng" dirty="0" smtClean="0"/>
              <a:t>不要</a:t>
            </a:r>
            <a:r>
              <a:rPr lang="en-US" altLang="zh-CN" sz="3200" b="1" u="sng" dirty="0" smtClean="0"/>
              <a:t>…… </a:t>
            </a:r>
            <a:r>
              <a:rPr lang="zh-CN" altLang="en-US" sz="3200" b="1" u="sng" dirty="0" smtClean="0"/>
              <a:t>。 </a:t>
            </a: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/>
              <a:t>例：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人和人之间最重要的差别不是职业，而是精神素质。</a:t>
            </a:r>
            <a:endParaRPr lang="en-US" altLang="zh-CN" sz="3200" b="1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rgbClr val="0033CC"/>
                </a:solidFill>
              </a:rPr>
              <a:t> 要做自己性格的主人，不要做自己性格的奴隶。</a:t>
            </a:r>
          </a:p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2</a:t>
            </a:r>
            <a:r>
              <a:rPr lang="zh-CN" altLang="en-US" sz="3200" b="1" dirty="0" smtClean="0"/>
              <a:t>）顺承关系：首先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然后，刚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就</a:t>
            </a:r>
            <a:r>
              <a:rPr lang="en-US" altLang="zh-CN" sz="3200" b="1" dirty="0" smtClean="0"/>
              <a:t>…… </a:t>
            </a:r>
            <a:r>
              <a:rPr lang="zh-CN" altLang="en-US" sz="3200" b="1" dirty="0" smtClean="0"/>
              <a:t>，才，于是，后来，终于。</a:t>
            </a:r>
          </a:p>
          <a:p>
            <a:pPr>
              <a:buNone/>
            </a:pPr>
            <a:r>
              <a:rPr lang="zh-CN" altLang="en-US" sz="3200" b="1" dirty="0" smtClean="0"/>
              <a:t>例：</a:t>
            </a:r>
            <a:r>
              <a:rPr lang="en-US" sz="3200" dirty="0" smtClean="0"/>
              <a:t>   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相逢是多么美好的开始，然后相识，相赏，相知，相爱，相伴，相扶，一直到老。</a:t>
            </a:r>
          </a:p>
          <a:p>
            <a:pPr>
              <a:buNone/>
            </a:pPr>
            <a:endParaRPr lang="zh-CN" alt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428604"/>
            <a:ext cx="8543956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600" b="1" dirty="0" smtClean="0"/>
              <a:t>（</a:t>
            </a:r>
            <a:r>
              <a:rPr lang="en-US" sz="3600" b="1" dirty="0" smtClean="0"/>
              <a:t>3</a:t>
            </a:r>
            <a:r>
              <a:rPr lang="zh-CN" altLang="en-US" sz="3600" b="1" dirty="0" smtClean="0"/>
              <a:t>）选择关系：或者</a:t>
            </a:r>
            <a:r>
              <a:rPr lang="en-US" altLang="zh-CN" sz="3600" b="1" dirty="0" smtClean="0"/>
              <a:t>……</a:t>
            </a:r>
            <a:r>
              <a:rPr lang="zh-CN" altLang="en-US" sz="3600" b="1" dirty="0" smtClean="0"/>
              <a:t>或者</a:t>
            </a:r>
            <a:r>
              <a:rPr lang="en-US" altLang="zh-CN" sz="3600" b="1" dirty="0" smtClean="0"/>
              <a:t>…… </a:t>
            </a:r>
            <a:r>
              <a:rPr lang="zh-CN" altLang="en-US" sz="3600" b="1" dirty="0" smtClean="0"/>
              <a:t>，</a:t>
            </a:r>
            <a:r>
              <a:rPr lang="zh-CN" altLang="en-US" sz="3600" b="1" u="sng" dirty="0" smtClean="0"/>
              <a:t>不是</a:t>
            </a:r>
            <a:r>
              <a:rPr lang="en-US" altLang="zh-CN" sz="3600" b="1" u="sng" dirty="0" smtClean="0"/>
              <a:t>……</a:t>
            </a:r>
            <a:r>
              <a:rPr lang="zh-CN" altLang="en-US" sz="3600" b="1" u="sng" dirty="0" smtClean="0"/>
              <a:t>就是</a:t>
            </a:r>
            <a:r>
              <a:rPr lang="en-US" altLang="zh-CN" sz="3600" b="1" u="sng" dirty="0" smtClean="0"/>
              <a:t>……</a:t>
            </a:r>
            <a:r>
              <a:rPr lang="zh-CN" altLang="en-US" sz="3600" b="1" dirty="0" smtClean="0"/>
              <a:t> ，与其</a:t>
            </a:r>
            <a:r>
              <a:rPr lang="en-US" altLang="zh-CN" sz="3600" b="1" dirty="0" smtClean="0"/>
              <a:t>……</a:t>
            </a:r>
            <a:r>
              <a:rPr lang="zh-CN" altLang="en-US" sz="3600" b="1" dirty="0" smtClean="0"/>
              <a:t>不如 。</a:t>
            </a:r>
          </a:p>
          <a:p>
            <a:pPr>
              <a:buNone/>
            </a:pPr>
            <a:r>
              <a:rPr lang="zh-CN" altLang="en-US" sz="3600" b="1" dirty="0" smtClean="0"/>
              <a:t>例</a:t>
            </a:r>
            <a:r>
              <a:rPr lang="zh-CN" altLang="en-US" sz="3600" b="1" dirty="0" smtClean="0">
                <a:solidFill>
                  <a:srgbClr val="0033CC"/>
                </a:solidFill>
              </a:rPr>
              <a:t>：那种看不见人生缺憾的人，或者是幼稚的，或者是麻木的，或者是自欺的。</a:t>
            </a:r>
            <a:endParaRPr lang="en-US" altLang="zh-CN" sz="3600" b="1" dirty="0" smtClean="0">
              <a:solidFill>
                <a:srgbClr val="0033CC"/>
              </a:solidFill>
            </a:endParaRPr>
          </a:p>
          <a:p>
            <a:pPr>
              <a:buNone/>
            </a:pPr>
            <a:endParaRPr lang="zh-CN" altLang="en-US" sz="3600" b="1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zh-CN" altLang="en-US" sz="3600" b="1" dirty="0" smtClean="0"/>
              <a:t>（</a:t>
            </a:r>
            <a:r>
              <a:rPr lang="en-US" sz="3600" b="1" dirty="0" smtClean="0"/>
              <a:t>4</a:t>
            </a:r>
            <a:r>
              <a:rPr lang="zh-CN" altLang="en-US" sz="3600" b="1" dirty="0" smtClean="0"/>
              <a:t>）递进关系：不但</a:t>
            </a:r>
            <a:r>
              <a:rPr lang="en-US" altLang="zh-CN" sz="3600" b="1" dirty="0" smtClean="0"/>
              <a:t>……</a:t>
            </a:r>
            <a:r>
              <a:rPr lang="zh-CN" altLang="en-US" sz="3600" b="1" dirty="0" smtClean="0"/>
              <a:t>而且</a:t>
            </a:r>
            <a:r>
              <a:rPr lang="en-US" altLang="zh-CN" sz="3600" b="1" dirty="0" smtClean="0"/>
              <a:t>…… </a:t>
            </a:r>
            <a:r>
              <a:rPr lang="zh-CN" altLang="en-US" sz="3600" b="1" dirty="0" smtClean="0"/>
              <a:t>，不但</a:t>
            </a:r>
            <a:r>
              <a:rPr lang="en-US" altLang="zh-CN" sz="3600" b="1" dirty="0" smtClean="0"/>
              <a:t>……</a:t>
            </a:r>
            <a:r>
              <a:rPr lang="zh-CN" altLang="en-US" sz="3600" b="1" dirty="0" smtClean="0"/>
              <a:t>反而</a:t>
            </a:r>
            <a:r>
              <a:rPr lang="en-US" altLang="zh-CN" sz="3600" b="1" dirty="0" smtClean="0"/>
              <a:t>…… </a:t>
            </a:r>
            <a:r>
              <a:rPr lang="zh-CN" altLang="en-US" sz="3600" b="1" dirty="0" smtClean="0"/>
              <a:t>，尚且</a:t>
            </a:r>
            <a:r>
              <a:rPr lang="en-US" altLang="zh-CN" sz="3600" b="1" dirty="0" smtClean="0"/>
              <a:t>……</a:t>
            </a:r>
            <a:r>
              <a:rPr lang="zh-CN" altLang="en-US" sz="3600" b="1" dirty="0" smtClean="0"/>
              <a:t>更不必说</a:t>
            </a:r>
            <a:r>
              <a:rPr lang="en-US" altLang="zh-CN" sz="3600" b="1" dirty="0" smtClean="0"/>
              <a:t>…… </a:t>
            </a:r>
            <a:r>
              <a:rPr lang="zh-CN" altLang="en-US" sz="3600" b="1" dirty="0" smtClean="0"/>
              <a:t>。</a:t>
            </a:r>
          </a:p>
          <a:p>
            <a:pPr>
              <a:buNone/>
            </a:pPr>
            <a:r>
              <a:rPr lang="zh-CN" altLang="en-US" sz="3600" b="1" dirty="0" smtClean="0"/>
              <a:t>例：</a:t>
            </a:r>
            <a:r>
              <a:rPr lang="zh-CN" altLang="en-US" sz="3600" b="1" dirty="0" smtClean="0">
                <a:solidFill>
                  <a:srgbClr val="0033CC"/>
                </a:solidFill>
              </a:rPr>
              <a:t>悲剧不仅表现冲突与毁灭，而且表现抗争与拼搏，这是悲剧具有审美价值的最根本的原因。</a:t>
            </a:r>
          </a:p>
          <a:p>
            <a:endParaRPr lang="zh-CN" altLang="en-US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71480"/>
            <a:ext cx="8572560" cy="5753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5</a:t>
            </a:r>
            <a:r>
              <a:rPr lang="zh-CN" altLang="en-US" sz="3200" b="1" dirty="0" smtClean="0"/>
              <a:t>）转折关系：虽然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但是</a:t>
            </a:r>
            <a:r>
              <a:rPr lang="en-US" altLang="zh-CN" sz="3200" b="1" dirty="0" smtClean="0"/>
              <a:t>…… </a:t>
            </a:r>
            <a:r>
              <a:rPr lang="zh-CN" altLang="en-US" sz="3200" b="1" dirty="0" smtClean="0"/>
              <a:t>，可是，只是。</a:t>
            </a:r>
          </a:p>
          <a:p>
            <a:pPr>
              <a:buNone/>
            </a:pPr>
            <a:r>
              <a:rPr lang="zh-CN" altLang="en-US" sz="3200" b="1" dirty="0" smtClean="0"/>
              <a:t>例：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虽然学好语文有很多要素，但最核心最根本的方式就是阅读。</a:t>
            </a:r>
          </a:p>
          <a:p>
            <a:pPr>
              <a:buNone/>
            </a:pPr>
            <a:r>
              <a:rPr lang="en-US" sz="3200" b="1" dirty="0" smtClean="0"/>
              <a:t> </a:t>
            </a:r>
            <a:r>
              <a:rPr lang="zh-CN" altLang="en-US" sz="3200" b="1" dirty="0" smtClean="0"/>
              <a:t>（</a:t>
            </a:r>
            <a:r>
              <a:rPr lang="en-US" sz="3200" b="1" dirty="0" smtClean="0"/>
              <a:t>6</a:t>
            </a:r>
            <a:r>
              <a:rPr lang="zh-CN" altLang="en-US" sz="3200" b="1" dirty="0" smtClean="0"/>
              <a:t>）条件关系：只要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就</a:t>
            </a:r>
            <a:r>
              <a:rPr lang="en-US" altLang="zh-CN" sz="3200" b="1" dirty="0" smtClean="0"/>
              <a:t>…… </a:t>
            </a:r>
            <a:r>
              <a:rPr lang="zh-CN" altLang="en-US" sz="3200" b="1" dirty="0" smtClean="0"/>
              <a:t>，只有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才</a:t>
            </a:r>
            <a:r>
              <a:rPr lang="en-US" altLang="zh-CN" sz="3200" b="1" dirty="0" smtClean="0"/>
              <a:t>…… </a:t>
            </a:r>
            <a:r>
              <a:rPr lang="zh-CN" altLang="en-US" sz="3200" b="1" dirty="0" smtClean="0"/>
              <a:t>， 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否则，无论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都</a:t>
            </a:r>
            <a:r>
              <a:rPr lang="en-US" altLang="zh-CN" sz="3200" b="1" dirty="0" smtClean="0"/>
              <a:t>…… </a:t>
            </a:r>
            <a:r>
              <a:rPr lang="zh-CN" altLang="en-US" sz="3200" b="1" dirty="0" smtClean="0"/>
              <a:t>。 </a:t>
            </a:r>
          </a:p>
          <a:p>
            <a:pPr>
              <a:buNone/>
            </a:pPr>
            <a:r>
              <a:rPr lang="zh-CN" altLang="en-US" sz="3200" b="1" dirty="0" smtClean="0"/>
              <a:t>例：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你只有平时就勤于思考宇宙、社会、人生的大道理，又敏于感受日常生活中的细小事物，你在写作上才会有一副从小见大的好眼力。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8579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7</a:t>
            </a:r>
            <a:r>
              <a:rPr lang="zh-CN" altLang="en-US" sz="3200" b="1" dirty="0" smtClean="0"/>
              <a:t>）假设关系：如果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那么</a:t>
            </a:r>
            <a:r>
              <a:rPr lang="en-US" altLang="zh-CN" sz="3200" b="1" dirty="0" smtClean="0"/>
              <a:t>…… </a:t>
            </a:r>
            <a:r>
              <a:rPr lang="zh-CN" altLang="en-US" sz="3200" b="1" dirty="0" smtClean="0"/>
              <a:t>，即使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也</a:t>
            </a:r>
            <a:r>
              <a:rPr lang="en-US" altLang="zh-CN" sz="3200" b="1" dirty="0" smtClean="0"/>
              <a:t>…… </a:t>
            </a:r>
            <a:r>
              <a:rPr lang="zh-CN" altLang="en-US" sz="3200" b="1" dirty="0" smtClean="0"/>
              <a:t>。 </a:t>
            </a:r>
          </a:p>
          <a:p>
            <a:pPr>
              <a:buNone/>
            </a:pPr>
            <a:r>
              <a:rPr lang="zh-CN" altLang="en-US" sz="3200" b="1" dirty="0" smtClean="0"/>
              <a:t>例：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如果你的心灵足够丰富，即使身处最单调的环境，你也能自得其乐。</a:t>
            </a:r>
          </a:p>
          <a:p>
            <a:pPr>
              <a:buNone/>
            </a:pPr>
            <a:r>
              <a:rPr lang="zh-CN" altLang="en-US" sz="3200" b="1" dirty="0" smtClean="0"/>
              <a:t>（</a:t>
            </a:r>
            <a:r>
              <a:rPr lang="en-US" sz="3200" b="1" dirty="0" smtClean="0"/>
              <a:t>8</a:t>
            </a:r>
            <a:r>
              <a:rPr lang="zh-CN" altLang="en-US" sz="3200" b="1" dirty="0" smtClean="0"/>
              <a:t>）因果关系：因为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所以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，既然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那么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，因此，以致。</a:t>
            </a:r>
          </a:p>
          <a:p>
            <a:pPr>
              <a:buNone/>
            </a:pPr>
            <a:r>
              <a:rPr lang="zh-CN" altLang="en-US" sz="3200" b="1" dirty="0" smtClean="0"/>
              <a:t>例：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因为人生有价值的东西、美好事物的毁灭是令人伤悲的，所以现实中的悲剧不能作为直接的审美对象来欣赏。</a:t>
            </a:r>
            <a:endParaRPr lang="en-US" altLang="zh-CN" sz="3200" b="1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3200" b="1" dirty="0" smtClean="0"/>
              <a:t> </a:t>
            </a:r>
            <a:r>
              <a:rPr lang="zh-CN" altLang="en-US" sz="3200" b="1" dirty="0" smtClean="0"/>
              <a:t>（</a:t>
            </a:r>
            <a:r>
              <a:rPr lang="en-US" sz="3200" b="1" dirty="0" smtClean="0"/>
              <a:t>9</a:t>
            </a:r>
            <a:r>
              <a:rPr lang="zh-CN" altLang="en-US" sz="3200" b="1" dirty="0" smtClean="0"/>
              <a:t>）目的关系：以便，为了，以免，免得。</a:t>
            </a:r>
            <a:endParaRPr lang="en-US" altLang="zh-CN" sz="3200" b="1" dirty="0" smtClean="0"/>
          </a:p>
          <a:p>
            <a:pPr>
              <a:buNone/>
            </a:pPr>
            <a:r>
              <a:rPr lang="zh-CN" altLang="en-US" sz="3200" b="1" dirty="0" smtClean="0"/>
              <a:t>例：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为了天更蓝，为了水更绿，为了山更清，请不要污染环境，保护我们的地球。</a:t>
            </a:r>
            <a:br>
              <a:rPr lang="zh-CN" altLang="en-US" sz="3200" b="1" dirty="0" smtClean="0">
                <a:solidFill>
                  <a:srgbClr val="0033CC"/>
                </a:solidFill>
              </a:rPr>
            </a:b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lang="zh-CN" altLang="en-US" sz="3200" b="1" dirty="0" smtClean="0"/>
          </a:p>
          <a:p>
            <a:endParaRPr lang="zh-CN" altLang="en-US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643966" cy="58245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b="1" dirty="0" smtClean="0"/>
              <a:t>（二）判断病句的方法：</a:t>
            </a:r>
          </a:p>
          <a:p>
            <a:pPr>
              <a:buNone/>
            </a:pPr>
            <a:r>
              <a:rPr lang="en-US" sz="3200" b="1" dirty="0" smtClean="0"/>
              <a:t>1</a:t>
            </a:r>
            <a:r>
              <a:rPr lang="zh-CN" altLang="en-US" sz="3200" b="1" dirty="0" smtClean="0"/>
              <a:t>、各成分间是否搭配（</a:t>
            </a:r>
            <a:r>
              <a:rPr lang="en-US" sz="3200" b="1" dirty="0" smtClean="0"/>
              <a:t>7</a:t>
            </a:r>
            <a:r>
              <a:rPr lang="zh-CN" altLang="en-US" sz="3200" b="1" dirty="0" smtClean="0"/>
              <a:t>种搭配不当）</a:t>
            </a:r>
          </a:p>
          <a:p>
            <a:pPr>
              <a:buNone/>
            </a:pPr>
            <a:r>
              <a:rPr lang="zh-CN" altLang="en-US" sz="3200" b="1" dirty="0" smtClean="0"/>
              <a:t>定主搭配不当；主谓搭配不当；主宾搭配不当。</a:t>
            </a:r>
          </a:p>
          <a:p>
            <a:pPr>
              <a:buNone/>
            </a:pPr>
            <a:r>
              <a:rPr lang="zh-CN" altLang="en-US" sz="3200" b="1" dirty="0" smtClean="0"/>
              <a:t>状谓搭配不当；谓补搭配不当；谓宾搭配不当。</a:t>
            </a:r>
          </a:p>
          <a:p>
            <a:pPr>
              <a:buNone/>
            </a:pPr>
            <a:r>
              <a:rPr lang="zh-CN" altLang="en-US" sz="3200" b="1" dirty="0" smtClean="0"/>
              <a:t>定宾搭配不当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>
              <a:buNone/>
            </a:pPr>
            <a:endParaRPr lang="zh-CN" altLang="en-US" sz="3200" b="1" dirty="0" smtClean="0"/>
          </a:p>
          <a:p>
            <a:pPr>
              <a:buNone/>
            </a:pPr>
            <a:r>
              <a:rPr lang="zh-CN" altLang="en-US" sz="3200" b="1" dirty="0" smtClean="0">
                <a:solidFill>
                  <a:srgbClr val="0033CC"/>
                </a:solidFill>
              </a:rPr>
              <a:t>例： 中等教育是开发人的能力的最好时期。（主宾搭配不当）</a:t>
            </a:r>
          </a:p>
          <a:p>
            <a:pPr>
              <a:buNone/>
            </a:pPr>
            <a:endParaRPr lang="zh-CN" altLang="en-US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/>
              <a:t>2</a:t>
            </a:r>
            <a:r>
              <a:rPr lang="zh-CN" altLang="en-US" sz="3200" b="1" dirty="0" smtClean="0"/>
              <a:t>、成分是否残缺（主语、谓语、宾语）</a:t>
            </a:r>
          </a:p>
          <a:p>
            <a:pPr>
              <a:buNone/>
            </a:pPr>
            <a:r>
              <a:rPr lang="zh-CN" altLang="en-US" sz="3200" b="1" dirty="0" smtClean="0">
                <a:solidFill>
                  <a:srgbClr val="0033CC"/>
                </a:solidFill>
              </a:rPr>
              <a:t>例</a:t>
            </a:r>
            <a:r>
              <a:rPr lang="en-US" sz="3200" b="1" dirty="0" smtClean="0">
                <a:solidFill>
                  <a:srgbClr val="0033CC"/>
                </a:solidFill>
              </a:rPr>
              <a:t>1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：从这一件平凡的小事中，却说明了一个大问题。（缺主语）</a:t>
            </a:r>
          </a:p>
          <a:p>
            <a:pPr>
              <a:buNone/>
            </a:pPr>
            <a:r>
              <a:rPr lang="zh-CN" altLang="en-US" sz="3200" b="1" dirty="0" smtClean="0">
                <a:solidFill>
                  <a:srgbClr val="0033CC"/>
                </a:solidFill>
              </a:rPr>
              <a:t>例</a:t>
            </a:r>
            <a:r>
              <a:rPr lang="en-US" sz="3200" b="1" dirty="0" smtClean="0">
                <a:solidFill>
                  <a:srgbClr val="0033CC"/>
                </a:solidFill>
              </a:rPr>
              <a:t>2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：我们经过一冬的苦干，河道终于疏通了。 （缺谓语）</a:t>
            </a:r>
          </a:p>
          <a:p>
            <a:pPr>
              <a:buNone/>
            </a:pPr>
            <a:r>
              <a:rPr lang="zh-CN" altLang="en-US" sz="3200" b="1" dirty="0" smtClean="0">
                <a:solidFill>
                  <a:srgbClr val="0033CC"/>
                </a:solidFill>
              </a:rPr>
              <a:t>例</a:t>
            </a:r>
            <a:r>
              <a:rPr lang="en-US" sz="3200" b="1" dirty="0" smtClean="0">
                <a:solidFill>
                  <a:srgbClr val="0033CC"/>
                </a:solidFill>
              </a:rPr>
              <a:t>3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：</a:t>
            </a:r>
            <a:r>
              <a:rPr lang="en-US" sz="3200" b="1" dirty="0" smtClean="0">
                <a:solidFill>
                  <a:srgbClr val="0033CC"/>
                </a:solidFill>
              </a:rPr>
              <a:t>: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认识、了解沙尘暴，是为了从科学的角度</a:t>
            </a:r>
            <a:r>
              <a:rPr lang="zh-CN" altLang="en-US" sz="3200" b="1" u="sng" dirty="0" smtClean="0">
                <a:solidFill>
                  <a:srgbClr val="0033CC"/>
                </a:solidFill>
              </a:rPr>
              <a:t>达到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对沙尘暴进行预防，减少沙尘暴造成的损失。</a:t>
            </a:r>
            <a:r>
              <a:rPr lang="en-US" sz="3200" b="1" dirty="0" smtClean="0">
                <a:solidFill>
                  <a:srgbClr val="0033CC"/>
                </a:solidFill>
              </a:rPr>
              <a:t>(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“达到”的宾语中心语残缺，在“损失”后加“的目的</a:t>
            </a:r>
            <a:r>
              <a:rPr lang="en-US" sz="3200" b="1" dirty="0" smtClean="0">
                <a:solidFill>
                  <a:srgbClr val="0033CC"/>
                </a:solidFill>
              </a:rPr>
              <a:t>) </a:t>
            </a:r>
            <a:endParaRPr lang="zh-CN" altLang="en-US" sz="3200" b="1" dirty="0" smtClean="0">
              <a:solidFill>
                <a:srgbClr val="0033CC"/>
              </a:solidFill>
            </a:endParaRPr>
          </a:p>
          <a:p>
            <a:pPr>
              <a:buNone/>
            </a:pPr>
            <a:endParaRPr lang="zh-CN" altLang="en-US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</TotalTime>
  <Words>2632</Words>
  <Application>Microsoft Office PowerPoint</Application>
  <PresentationFormat>全屏显示(4:3)</PresentationFormat>
  <Paragraphs>198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流畅</vt:lpstr>
      <vt:lpstr>判断病句的方法</vt:lpstr>
      <vt:lpstr>幻灯片 2</vt:lpstr>
      <vt:lpstr>一、看是单句还是复句。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文言词语、书面语： 可能是重复赘余</vt:lpstr>
      <vt:lpstr>附：常见冗言赘语列举  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判断病句的方法</dc:title>
  <cp:lastModifiedBy>WIN</cp:lastModifiedBy>
  <cp:revision>24</cp:revision>
  <dcterms:modified xsi:type="dcterms:W3CDTF">2015-12-07T09:29:15Z</dcterms:modified>
</cp:coreProperties>
</file>