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87" r:id="rId5"/>
    <p:sldId id="298" r:id="rId6"/>
    <p:sldId id="299" r:id="rId7"/>
    <p:sldId id="300" r:id="rId8"/>
    <p:sldId id="301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57" r:id="rId17"/>
    <p:sldId id="258" r:id="rId18"/>
    <p:sldId id="259" r:id="rId19"/>
    <p:sldId id="260" r:id="rId20"/>
    <p:sldId id="278" r:id="rId21"/>
    <p:sldId id="302" r:id="rId22"/>
    <p:sldId id="262" r:id="rId23"/>
    <p:sldId id="277" r:id="rId24"/>
    <p:sldId id="263" r:id="rId25"/>
    <p:sldId id="264" r:id="rId26"/>
    <p:sldId id="265" r:id="rId27"/>
    <p:sldId id="266" r:id="rId28"/>
    <p:sldId id="267" r:id="rId29"/>
    <p:sldId id="304" r:id="rId30"/>
    <p:sldId id="268" r:id="rId31"/>
    <p:sldId id="306" r:id="rId32"/>
    <p:sldId id="269" r:id="rId33"/>
    <p:sldId id="307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81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0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2015-1-23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1259632" y="1268760"/>
            <a:ext cx="6624736" cy="1656184"/>
          </a:xfrm>
          <a:noFill/>
        </p:spPr>
        <p:txBody>
          <a:bodyPr/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7200" b="1" dirty="0" smtClean="0">
                <a:solidFill>
                  <a:srgbClr val="FF0000"/>
                </a:solidFill>
                <a:ea typeface="隶书" pitchFamily="49" charset="-122"/>
              </a:rPr>
              <a:t>      扩展语句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395536" y="3140968"/>
            <a:ext cx="8352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000099"/>
                </a:solidFill>
              </a:rPr>
              <a:t>        扩展语句是指根据题目提供的语言情境，对指定的语言单位</a:t>
            </a:r>
            <a:r>
              <a:rPr lang="en-US" sz="4000" b="1" dirty="0" smtClean="0">
                <a:solidFill>
                  <a:srgbClr val="000099"/>
                </a:solidFill>
              </a:rPr>
              <a:t>(</a:t>
            </a:r>
            <a:r>
              <a:rPr lang="zh-CN" altLang="en-US" sz="4000" b="1" dirty="0" smtClean="0">
                <a:solidFill>
                  <a:srgbClr val="000099"/>
                </a:solidFill>
              </a:rPr>
              <a:t>词语或句子</a:t>
            </a:r>
            <a:r>
              <a:rPr lang="en-US" sz="4000" b="1" dirty="0" smtClean="0">
                <a:solidFill>
                  <a:srgbClr val="000099"/>
                </a:solidFill>
              </a:rPr>
              <a:t>)</a:t>
            </a:r>
            <a:r>
              <a:rPr lang="zh-CN" altLang="en-US" sz="4000" b="1" dirty="0" smtClean="0">
                <a:solidFill>
                  <a:srgbClr val="000099"/>
                </a:solidFill>
              </a:rPr>
              <a:t>进行扩展，使其表达更生动形象。</a:t>
            </a:r>
            <a:endParaRPr lang="zh-CN" altLang="en-US" sz="4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79512" y="620688"/>
            <a:ext cx="88204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3600" b="1" dirty="0">
                <a:solidFill>
                  <a:schemeClr val="tx1"/>
                </a:solidFill>
                <a:latin typeface="宋体" charset="-122"/>
                <a:ea typeface="宋体" charset="-122"/>
                <a:cs typeface="Times New Roman" pitchFamily="18" charset="0"/>
              </a:rPr>
              <a:t>1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）以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“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如果世界是一本书，旅游就是阅读，你可以从中收获许多东西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”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为首句，续写一个语段。</a:t>
            </a:r>
          </a:p>
          <a:p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　　要求：①所写内容是对首句意思的扩展。②所写句子必须是排比句。</a:t>
            </a:r>
          </a:p>
          <a:p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                     </a:t>
            </a:r>
            <a:endParaRPr lang="zh-CN" altLang="en-US" sz="3600" b="1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9512" y="4265712"/>
            <a:ext cx="8640960" cy="2592288"/>
          </a:xfrm>
          <a:noFill/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[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charset="-122"/>
              </a:rPr>
              <a:t>登山，你可以读到深厚雄奇；观海，你可以读到博大精深；游林，你可以读到物竞天择；访古，你可以读到沧桑演进。</a:t>
            </a:r>
            <a:endParaRPr lang="en-US" altLang="zh-CN" sz="3600" b="1" dirty="0" smtClean="0">
              <a:solidFill>
                <a:srgbClr val="FF0000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  <p:bldP spid="481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81000" y="838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zh-CN" altLang="zh-CN" sz="2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23528" y="692696"/>
            <a:ext cx="822764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宋体" charset="-122"/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）分析下列画线的诗文，将它扩写成一段议论性文字，不少于</a:t>
            </a:r>
            <a:r>
              <a:rPr lang="en-US" altLang="zh-CN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70</a:t>
            </a:r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字</a:t>
            </a:r>
          </a:p>
          <a:p>
            <a:r>
              <a:rPr lang="zh-CN" altLang="en-US" sz="3200" b="1" u="sng" dirty="0">
                <a:solidFill>
                  <a:schemeClr val="tx1"/>
                </a:solidFill>
                <a:latin typeface="宋体" charset="-122"/>
                <a:ea typeface="宋体" charset="-122"/>
              </a:rPr>
              <a:t> 雏凤清于老凤声</a:t>
            </a:r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。（李商隐</a:t>
            </a:r>
            <a:r>
              <a:rPr lang="en-US" altLang="zh-CN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《</a:t>
            </a:r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二绝句</a:t>
            </a:r>
            <a:r>
              <a:rPr lang="en-US" altLang="zh-CN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》</a:t>
            </a:r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之一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）</a:t>
            </a:r>
            <a:endParaRPr lang="en-US" altLang="zh-CN" sz="3200" b="1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51520" y="2564904"/>
            <a:ext cx="864096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 [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初长成的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“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雏凤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”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，其叫声比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“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老凤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”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要清亮、悦耳。这种质的进步，自然是来自于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“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雏凤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”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的青春与朝气，更主要的还在于它的继承和学习。自然界这种新陈代谢的规律，启示我们要以发展的眼光看问题，要努力学习敢于超越。</a:t>
            </a:r>
          </a:p>
          <a:p>
            <a:pPr algn="l"/>
            <a:endParaRPr lang="en-US" altLang="zh-CN" sz="3600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  <p:bldP spid="460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81000" y="838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zh-CN" altLang="zh-CN" sz="2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323528" y="476672"/>
            <a:ext cx="849694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宋体" charset="-122"/>
                <a:ea typeface="宋体" charset="-122"/>
                <a:cs typeface="Times New Roman" pitchFamily="18" charset="0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）根据下面提供的材料，进行联想，以</a:t>
            </a:r>
            <a:r>
              <a:rPr lang="zh-CN" altLang="en-US" sz="3200" b="1" dirty="0">
                <a:solidFill>
                  <a:schemeClr val="tx1"/>
                </a:solidFill>
                <a:ea typeface="宋体" charset="-122"/>
              </a:rPr>
              <a:t>“</a:t>
            </a:r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他们死去了，他们的爱情还活着</a:t>
            </a:r>
            <a:r>
              <a:rPr lang="zh-CN" altLang="en-US" sz="3200" b="1" dirty="0">
                <a:solidFill>
                  <a:schemeClr val="tx1"/>
                </a:solidFill>
                <a:ea typeface="宋体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为中心，写一段不少于</a:t>
            </a:r>
            <a:r>
              <a:rPr lang="en-US" altLang="zh-CN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50</a:t>
            </a:r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个字的话。</a:t>
            </a:r>
          </a:p>
          <a:p>
            <a:r>
              <a:rPr lang="zh-CN" altLang="en-US" sz="32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梁山伯</a:t>
            </a:r>
            <a:r>
              <a:rPr lang="zh-CN" altLang="en-US" sz="32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和祝英台  罗密欧和朱丽叶</a:t>
            </a:r>
          </a:p>
          <a:p>
            <a:pPr algn="l"/>
            <a:endParaRPr lang="en-US" altLang="zh-CN" sz="3200" b="1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179512" y="2708921"/>
            <a:ext cx="8534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 [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梁山伯和祝英台化蝶而飞了，他们的爱情因此永恒，在小提琴千百年来翻腾的倾诉中演绎不朽和完美；罗密欧和朱丽叶在梦中安睡了，他们的爱情因此永恒，在舞者伸展的手臂和旋转的足尖上演绎经典和梦想。他们让你知道了美丽的永恒和经典。他们死了，他们的爱情却活着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。</a:t>
            </a:r>
            <a:endParaRPr lang="en-US" altLang="zh-CN" sz="3600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utoUpdateAnimBg="0"/>
      <p:bldP spid="1351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464496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(2007·</a:t>
            </a:r>
            <a:r>
              <a:rPr lang="zh-CN" altLang="en-US" sz="4000" b="1" dirty="0" smtClean="0"/>
              <a:t>重庆</a:t>
            </a:r>
            <a:r>
              <a:rPr lang="en-US" sz="4000" b="1" dirty="0" smtClean="0"/>
              <a:t>)</a:t>
            </a:r>
            <a:r>
              <a:rPr lang="zh-CN" altLang="en-US" sz="4000" b="1" dirty="0" smtClean="0"/>
              <a:t>有人说：</a:t>
            </a:r>
            <a:r>
              <a:rPr lang="en-US" sz="4000" b="1" dirty="0" smtClean="0"/>
              <a:t>“</a:t>
            </a:r>
            <a:r>
              <a:rPr lang="zh-CN" altLang="en-US" sz="4000" b="1" dirty="0" smtClean="0"/>
              <a:t>有时候拥有善良比拥有真理更重要。</a:t>
            </a:r>
            <a:r>
              <a:rPr lang="en-US" sz="4000" b="1" dirty="0" smtClean="0"/>
              <a:t>”</a:t>
            </a:r>
            <a:r>
              <a:rPr lang="zh-CN" altLang="en-US" sz="4000" b="1" dirty="0" smtClean="0"/>
              <a:t>请根据这句话的意思，续写一段文字。要求：续写的话与引文衔接自然，语言通顺。字数在</a:t>
            </a:r>
            <a:r>
              <a:rPr lang="en-US" sz="4000" b="1" dirty="0" smtClean="0"/>
              <a:t>70</a:t>
            </a:r>
            <a:r>
              <a:rPr lang="zh-CN" altLang="en-US" sz="4000" b="1" dirty="0" smtClean="0"/>
              <a:t>至</a:t>
            </a:r>
            <a:r>
              <a:rPr lang="en-US" sz="4000" b="1" dirty="0" smtClean="0"/>
              <a:t>90</a:t>
            </a:r>
            <a:r>
              <a:rPr lang="zh-CN" altLang="en-US" sz="4000" b="1" dirty="0" smtClean="0"/>
              <a:t>之间。</a:t>
            </a:r>
          </a:p>
          <a:p>
            <a:r>
              <a:rPr lang="zh-CN" altLang="en-US" sz="4000" b="1" dirty="0" smtClean="0"/>
              <a:t>答：</a:t>
            </a:r>
            <a:r>
              <a:rPr lang="en-US" sz="4000" b="1" dirty="0" smtClean="0"/>
              <a:t>__________________________</a:t>
            </a:r>
            <a:endParaRPr lang="zh-CN" altLang="en-US" sz="4000" b="1" dirty="0" smtClean="0"/>
          </a:p>
          <a:p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38912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有时候拥有善良比拥有真理更重要。</a:t>
            </a:r>
            <a:r>
              <a:rPr lang="en-US" sz="4000" b="1" dirty="0" smtClean="0"/>
              <a:t>)</a:t>
            </a:r>
            <a:r>
              <a:rPr lang="zh-CN" altLang="en-US" sz="4000" b="1" dirty="0" smtClean="0"/>
              <a:t>有时候，一个人所需要 的不是空洞的说教，而只是一双可以相执的手；有时候，一个人需要的不是无力的劝慰，而只是一个能靠在上面痛哭的肩头；有时候，时间并不能抹去一切，只有爱才能抹平伤口。</a:t>
            </a:r>
          </a:p>
          <a:p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51520" y="1340768"/>
            <a:ext cx="8382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</a:rPr>
              <a:t>扩展语句三大原则</a:t>
            </a:r>
            <a:endParaRPr lang="zh-CN" altLang="en-US" sz="3600" b="1" dirty="0">
              <a:solidFill>
                <a:schemeClr val="tx1"/>
              </a:solidFill>
              <a:latin typeface="宋体" charset="-122"/>
              <a:ea typeface="宋体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chemeClr val="tx1"/>
                </a:solidFill>
                <a:latin typeface="宋体" charset="-122"/>
                <a:ea typeface="宋体" charset="-122"/>
                <a:cs typeface="Times New Roman" pitchFamily="18" charset="0"/>
              </a:rPr>
              <a:t>1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  <a:cs typeface="Times New Roman" pitchFamily="18" charset="0"/>
              </a:rPr>
              <a:t>、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  </a:t>
            </a:r>
            <a:r>
              <a:rPr lang="zh-CN" altLang="en-US" sz="3600" b="1" dirty="0"/>
              <a:t>不变原则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：不删减原句字词，不变动原句语序，不随意改变原句句型（有要求的除外）</a:t>
            </a:r>
          </a:p>
          <a:p>
            <a:r>
              <a:rPr lang="en-US" altLang="zh-CN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、</a:t>
            </a:r>
            <a:r>
              <a:rPr lang="zh-CN" altLang="en-US" sz="3600" b="1" dirty="0">
                <a:ea typeface="宋体" charset="-122"/>
              </a:rPr>
              <a:t>  </a:t>
            </a:r>
            <a:r>
              <a:rPr lang="zh-CN" altLang="en-US" sz="3600" b="1" dirty="0"/>
              <a:t>合理原则</a:t>
            </a:r>
            <a:r>
              <a:rPr lang="zh-CN" altLang="en-US" sz="36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：合乎题目要求、合乎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事理，合乎语境，合乎原</a:t>
            </a:r>
            <a:r>
              <a:rPr lang="zh-CN" altLang="en-US" sz="36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句风格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、意境等。</a:t>
            </a:r>
          </a:p>
          <a:p>
            <a:r>
              <a:rPr lang="en-US" altLang="zh-CN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、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  </a:t>
            </a:r>
            <a:r>
              <a:rPr lang="zh-CN" altLang="en-US" sz="3600" b="1" dirty="0"/>
              <a:t>新颖原则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：在原句基础上更充分、具体、形象、透彻，要运用多样的修辞进行大胆地创造</a:t>
            </a:r>
            <a:r>
              <a:rPr lang="zh-CN" altLang="en-US" sz="36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。</a:t>
            </a:r>
            <a:endParaRPr lang="en-US" altLang="zh-CN" sz="3600" b="1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987824" y="476672"/>
            <a:ext cx="2520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4800" dirty="0" smtClean="0">
                <a:solidFill>
                  <a:srgbClr val="FF0000"/>
                </a:solidFill>
                <a:ea typeface="隶书" pitchFamily="49" charset="-122"/>
              </a:rPr>
              <a:t>总    结</a:t>
            </a:r>
            <a:endParaRPr lang="zh-CN" altLang="en-US" sz="4800" dirty="0">
              <a:solidFill>
                <a:srgbClr val="FF0000"/>
              </a:solidFill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323528" y="1412776"/>
            <a:ext cx="828680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宋体" charset="-122"/>
              </a:rPr>
              <a:t>一</a:t>
            </a:r>
            <a:r>
              <a:rPr lang="zh-CN" altLang="en-US" sz="3600" b="1" dirty="0" smtClean="0">
                <a:solidFill>
                  <a:srgbClr val="C00000"/>
                </a:solidFill>
                <a:latin typeface="宋体" charset="-122"/>
              </a:rPr>
              <a:t>、什么是缩</a:t>
            </a:r>
            <a:r>
              <a:rPr lang="zh-CN" altLang="en-US" sz="3600" b="1" dirty="0">
                <a:solidFill>
                  <a:srgbClr val="C00000"/>
                </a:solidFill>
                <a:latin typeface="宋体" charset="-122"/>
              </a:rPr>
              <a:t>写 </a:t>
            </a:r>
            <a:endParaRPr lang="en-US" altLang="zh-CN" sz="3600" b="1" dirty="0">
              <a:solidFill>
                <a:srgbClr val="C00000"/>
              </a:solidFill>
              <a:latin typeface="宋体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宋体" charset="-122"/>
            </a:endParaRPr>
          </a:p>
          <a:p>
            <a:r>
              <a:rPr lang="zh-CN" altLang="en-US" sz="3600" b="1" dirty="0">
                <a:latin typeface="宋体" charset="-122"/>
              </a:rPr>
              <a:t>　  缩写即压缩语段。要求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把握文段主题</a:t>
            </a:r>
            <a:r>
              <a:rPr lang="zh-CN" altLang="en-US" sz="3600" b="1" dirty="0">
                <a:latin typeface="宋体" charset="-122"/>
              </a:rPr>
              <a:t>，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区别核心信息和次要信息</a:t>
            </a:r>
            <a:r>
              <a:rPr lang="zh-CN" altLang="en-US" sz="3600" b="1" dirty="0">
                <a:latin typeface="宋体" charset="-122"/>
              </a:rPr>
              <a:t>，将较长材料压缩为精短信息。即，把一段话中的主要内容用极简约的文字准确地概括出来。</a:t>
            </a:r>
            <a:endParaRPr lang="zh-CN" altLang="en-US" sz="3600" dirty="0">
              <a:latin typeface="宋体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611560" y="908720"/>
            <a:ext cx="757242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latin typeface="宋体" charset="-122"/>
              </a:rPr>
              <a:t>二、考试形式：</a:t>
            </a:r>
            <a:endParaRPr lang="en-US" altLang="zh-CN" sz="4800" b="1" dirty="0">
              <a:solidFill>
                <a:srgbClr val="C00000"/>
              </a:solidFill>
              <a:latin typeface="宋体" charset="-122"/>
            </a:endParaRPr>
          </a:p>
          <a:p>
            <a:endParaRPr lang="zh-CN" altLang="en-US" sz="4800" b="1" dirty="0">
              <a:solidFill>
                <a:srgbClr val="C00000"/>
              </a:solidFill>
              <a:latin typeface="宋体" charset="-122"/>
            </a:endParaRPr>
          </a:p>
          <a:p>
            <a:r>
              <a:rPr lang="en-US" altLang="zh-CN" sz="4800" b="1" dirty="0" smtClean="0">
                <a:solidFill>
                  <a:srgbClr val="000099"/>
                </a:solidFill>
                <a:latin typeface="宋体" charset="-122"/>
              </a:rPr>
              <a:t>1</a:t>
            </a:r>
            <a:r>
              <a:rPr lang="zh-CN" altLang="en-US" sz="4800" b="1" dirty="0" smtClean="0">
                <a:solidFill>
                  <a:srgbClr val="000099"/>
                </a:solidFill>
                <a:latin typeface="宋体" charset="-122"/>
              </a:rPr>
              <a:t>、拟一句话新闻</a:t>
            </a:r>
            <a:endParaRPr lang="en-US" altLang="zh-CN" sz="4800" b="1" dirty="0" smtClean="0">
              <a:solidFill>
                <a:srgbClr val="000099"/>
              </a:solidFill>
              <a:latin typeface="宋体" charset="-122"/>
            </a:endParaRPr>
          </a:p>
          <a:p>
            <a:r>
              <a:rPr lang="en-US" altLang="zh-CN" sz="4800" b="1" dirty="0" smtClean="0">
                <a:solidFill>
                  <a:srgbClr val="000099"/>
                </a:solidFill>
                <a:latin typeface="宋体" charset="-122"/>
              </a:rPr>
              <a:t>2</a:t>
            </a:r>
            <a:r>
              <a:rPr lang="zh-CN" altLang="en-US" sz="4800" b="1" dirty="0" smtClean="0">
                <a:solidFill>
                  <a:srgbClr val="000099"/>
                </a:solidFill>
                <a:latin typeface="宋体" charset="-122"/>
              </a:rPr>
              <a:t>、拟</a:t>
            </a:r>
            <a:r>
              <a:rPr lang="zh-CN" altLang="en-US" sz="4800" b="1" dirty="0">
                <a:solidFill>
                  <a:srgbClr val="000099"/>
                </a:solidFill>
                <a:latin typeface="宋体" charset="-122"/>
              </a:rPr>
              <a:t>文章标</a:t>
            </a:r>
            <a:r>
              <a:rPr lang="zh-CN" altLang="en-US" sz="4800" b="1" dirty="0" smtClean="0">
                <a:solidFill>
                  <a:srgbClr val="000099"/>
                </a:solidFill>
                <a:latin typeface="宋体" charset="-122"/>
              </a:rPr>
              <a:t>题</a:t>
            </a:r>
            <a:endParaRPr lang="en-US" altLang="zh-CN" sz="4800" b="1" dirty="0" smtClean="0">
              <a:solidFill>
                <a:srgbClr val="000099"/>
              </a:solidFill>
              <a:latin typeface="宋体" charset="-122"/>
            </a:endParaRPr>
          </a:p>
          <a:p>
            <a:r>
              <a:rPr lang="en-US" altLang="zh-CN" sz="4800" b="1" dirty="0" smtClean="0">
                <a:solidFill>
                  <a:srgbClr val="000099"/>
                </a:solidFill>
                <a:latin typeface="宋体" charset="-122"/>
              </a:rPr>
              <a:t>3</a:t>
            </a:r>
            <a:r>
              <a:rPr lang="zh-CN" altLang="en-US" sz="4800" b="1" dirty="0" smtClean="0">
                <a:solidFill>
                  <a:srgbClr val="000099"/>
                </a:solidFill>
                <a:latin typeface="宋体" charset="-122"/>
              </a:rPr>
              <a:t>、提取关键词</a:t>
            </a:r>
            <a:endParaRPr lang="en-US" altLang="zh-CN" sz="4800" b="1" dirty="0" smtClean="0">
              <a:solidFill>
                <a:srgbClr val="000099"/>
              </a:solidFill>
              <a:latin typeface="宋体" charset="-122"/>
            </a:endParaRPr>
          </a:p>
          <a:p>
            <a:r>
              <a:rPr lang="en-US" altLang="zh-CN" sz="4800" b="1" dirty="0" smtClean="0">
                <a:solidFill>
                  <a:srgbClr val="000099"/>
                </a:solidFill>
                <a:latin typeface="宋体" charset="-122"/>
              </a:rPr>
              <a:t>4</a:t>
            </a:r>
            <a:r>
              <a:rPr lang="zh-CN" altLang="en-US" sz="4800" b="1" dirty="0" smtClean="0">
                <a:solidFill>
                  <a:srgbClr val="000099"/>
                </a:solidFill>
                <a:latin typeface="宋体" charset="-122"/>
              </a:rPr>
              <a:t>、定向压缩语段</a:t>
            </a:r>
            <a:endParaRPr lang="en-US" altLang="zh-CN" sz="4800" b="1" dirty="0" smtClean="0">
              <a:solidFill>
                <a:srgbClr val="000099"/>
              </a:solidFill>
              <a:latin typeface="宋体" charset="-122"/>
            </a:endParaRPr>
          </a:p>
          <a:p>
            <a:r>
              <a:rPr lang="en-US" altLang="zh-CN" sz="4800" b="1" dirty="0" smtClean="0">
                <a:solidFill>
                  <a:srgbClr val="000099"/>
                </a:solidFill>
                <a:latin typeface="宋体" charset="-122"/>
              </a:rPr>
              <a:t>5</a:t>
            </a:r>
            <a:r>
              <a:rPr lang="zh-CN" altLang="en-US" sz="4800" b="1" dirty="0" smtClean="0">
                <a:solidFill>
                  <a:srgbClr val="000099"/>
                </a:solidFill>
                <a:latin typeface="宋体" charset="-122"/>
              </a:rPr>
              <a:t>、提炼寓意</a:t>
            </a:r>
            <a:endParaRPr lang="zh-CN" altLang="en-US" sz="4800" dirty="0">
              <a:solidFill>
                <a:srgbClr val="000099"/>
              </a:solidFill>
              <a:latin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285720" y="857232"/>
            <a:ext cx="8429655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三、压缩语段的基本方法：</a:t>
            </a:r>
            <a:endParaRPr lang="en-US" altLang="zh-CN" sz="3600" b="1" dirty="0">
              <a:solidFill>
                <a:srgbClr val="C00000"/>
              </a:solidFill>
              <a:latin typeface="Franklin Gothic Book" pitchFamily="34" charset="0"/>
              <a:ea typeface="华文楷体" pitchFamily="2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）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议论性的文段，可采取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抓中心句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（即观点句或总结句）或者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概括要点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的方法，抓住了中心句或者准确概括出要点，也就抓住了文段的主要信息。</a:t>
            </a:r>
            <a:endParaRPr lang="en-US" altLang="zh-CN" sz="3200" b="1" dirty="0">
              <a:latin typeface="Franklin Gothic Book" pitchFamily="34" charset="0"/>
              <a:ea typeface="华文楷体" pitchFamily="2" charset="-122"/>
            </a:endParaRPr>
          </a:p>
          <a:p>
            <a:endParaRPr lang="zh-CN" altLang="en-US" sz="3200" b="1" dirty="0"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2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）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记叙性的文段，包括新闻，可以通过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抓记叙要素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（时间、地点、人物、事件、起因、经过、结果）来抓信息。抓住了这些要素，也就抓住了文段的主要内容。</a:t>
            </a:r>
          </a:p>
          <a:p>
            <a:endParaRPr lang="zh-CN" altLang="en-US" sz="3200" dirty="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51520" y="908720"/>
            <a:ext cx="857256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四、最常考题型</a:t>
            </a:r>
            <a:endParaRPr lang="en-US" altLang="zh-CN" sz="3600" b="1" dirty="0">
              <a:solidFill>
                <a:srgbClr val="C00000"/>
              </a:solidFill>
              <a:latin typeface="Franklin Gothic Book" pitchFamily="34" charset="0"/>
              <a:ea typeface="华文楷体" pitchFamily="2" charset="-122"/>
            </a:endParaRPr>
          </a:p>
          <a:p>
            <a:endParaRPr lang="en-US" altLang="zh-CN" sz="3600" b="1" dirty="0">
              <a:solidFill>
                <a:srgbClr val="C00000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（一</a:t>
            </a:r>
            <a:r>
              <a:rPr lang="zh-CN" altLang="en-US" sz="3600" b="1" dirty="0" smtClean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）一句话新闻和</a:t>
            </a:r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新闻标题的拟写</a:t>
            </a:r>
            <a:endParaRPr lang="en-US" altLang="zh-CN" sz="3600" b="1" dirty="0">
              <a:solidFill>
                <a:srgbClr val="C00000"/>
              </a:solidFill>
              <a:latin typeface="Franklin Gothic Book" pitchFamily="34" charset="0"/>
              <a:ea typeface="华文楷体" pitchFamily="2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en-US" altLang="zh-CN" sz="3600" b="1" dirty="0" smtClean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1</a:t>
            </a:r>
            <a:r>
              <a:rPr lang="zh-CN" altLang="en-US" sz="3600" b="1" dirty="0" smtClean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、一句话新闻的</a:t>
            </a:r>
            <a:r>
              <a:rPr lang="zh-CN" altLang="en-US" sz="36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拟写要求：</a:t>
            </a:r>
            <a:endParaRPr lang="en-US" altLang="zh-CN" sz="3600" b="1" dirty="0">
              <a:solidFill>
                <a:srgbClr val="000099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en-US" sz="36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 </a:t>
            </a:r>
            <a:endParaRPr lang="zh-CN" altLang="en-US" sz="3600" b="1" dirty="0">
              <a:solidFill>
                <a:srgbClr val="000099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3600" b="1" dirty="0" smtClean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一句话新闻：用</a:t>
            </a:r>
            <a:r>
              <a:rPr lang="zh-CN" altLang="en-US" sz="36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最简洁的字数最大限度地完成最主要的事实报道。概括一句话新闻，</a:t>
            </a:r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如果有导语，就在导语中概括就可以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3883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FF0000"/>
                </a:solidFill>
              </a:rPr>
              <a:t>一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、要领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4000" b="1" dirty="0" smtClean="0">
                <a:solidFill>
                  <a:srgbClr val="FF0000"/>
                </a:solidFill>
              </a:rPr>
              <a:t>明确要求，</a:t>
            </a:r>
            <a:r>
              <a:rPr lang="zh-CN" altLang="en-US" sz="4000" b="1" dirty="0">
                <a:solidFill>
                  <a:srgbClr val="FF0000"/>
                </a:solidFill>
              </a:rPr>
              <a:t>确定主题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。找准所要扩展的重点，确定扩展的主题</a:t>
            </a:r>
            <a:r>
              <a:rPr lang="zh-CN" altLang="en-US" sz="4000" b="1" dirty="0">
                <a:solidFill>
                  <a:srgbClr val="FF0000"/>
                </a:solidFill>
                <a:ea typeface="宋体" charset="-122"/>
              </a:rPr>
              <a:t> 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23850" y="2708920"/>
            <a:ext cx="88201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/>
              <a:t>1.(2012·</a:t>
            </a:r>
            <a:r>
              <a:rPr lang="zh-CN" altLang="en-US" sz="3600" b="1" dirty="0" smtClean="0"/>
              <a:t>浙江</a:t>
            </a:r>
            <a:r>
              <a:rPr lang="en-US" sz="3600" b="1" dirty="0" smtClean="0"/>
              <a:t>)</a:t>
            </a:r>
            <a:r>
              <a:rPr lang="zh-CN" altLang="en-US" sz="3600" b="1" dirty="0" smtClean="0"/>
              <a:t>使用下面的词语写一段描写性文字，要求运用比喻、拟人的修辞方法。</a:t>
            </a:r>
            <a:r>
              <a:rPr lang="en-US" sz="3600" b="1" dirty="0" smtClean="0"/>
              <a:t>(</a:t>
            </a:r>
            <a:r>
              <a:rPr lang="zh-CN" altLang="en-US" sz="3600" b="1" dirty="0" smtClean="0"/>
              <a:t>不超过</a:t>
            </a:r>
            <a:r>
              <a:rPr lang="en-US" sz="3600" b="1" dirty="0" smtClean="0"/>
              <a:t>60</a:t>
            </a:r>
            <a:r>
              <a:rPr lang="zh-CN" altLang="en-US" sz="3600" b="1" dirty="0" smtClean="0"/>
              <a:t>字</a:t>
            </a:r>
            <a:r>
              <a:rPr lang="en-US" sz="3600" b="1" dirty="0" smtClean="0"/>
              <a:t>)</a:t>
            </a:r>
            <a:endParaRPr lang="zh-CN" altLang="en-US" sz="3600" dirty="0" smtClean="0"/>
          </a:p>
          <a:p>
            <a:r>
              <a:rPr lang="zh-CN" altLang="en-US" sz="3600" b="1" dirty="0" smtClean="0"/>
              <a:t>银杏树　　初冬　　疾风骤雨　　凋零 </a:t>
            </a:r>
            <a:endParaRPr lang="zh-CN" altLang="en-US" sz="3600" dirty="0" smtClean="0"/>
          </a:p>
          <a:p>
            <a:r>
              <a:rPr lang="zh-CN" altLang="en-US" sz="3600" b="1" dirty="0" smtClean="0"/>
              <a:t>答：</a:t>
            </a:r>
            <a:r>
              <a:rPr lang="en-US" sz="3600" b="1" dirty="0" smtClean="0"/>
              <a:t>_________________________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  <p:bldP spid="471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0" y="332656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1.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根据下现这段文字提供的信息，</a:t>
            </a:r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拟一条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一句话</a:t>
            </a:r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新闻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。（限</a:t>
            </a:r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36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字以内）</a:t>
            </a:r>
          </a:p>
          <a:p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　　在建的津门津塔将成为天津新的地标式建筑。津门的设计理念源于法国著名建筑拉德芳斯门，两座顶部相连的高楼构成巨大的‘门’字型，象征着天津建设北方经济中心和世界港口大都市的包容与开放，津塔高</a:t>
            </a:r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336.9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米，地上</a:t>
            </a:r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75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层，地下</a:t>
            </a:r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4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层，其外形设计则采用中国传统的折纸风帆造型，是现代建筑科技与中国文化元素的有机融合。这组建筑将于</a:t>
            </a:r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2010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年内建成并投入使用。”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【</a:t>
            </a:r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参考答案</a:t>
            </a:r>
            <a:r>
              <a:rPr lang="en-US" altLang="zh-CN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】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：融合中西文化元素的天津新地标津门塔将于</a:t>
            </a:r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2010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年内建成使用。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323528" y="836712"/>
            <a:ext cx="857253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2</a:t>
            </a:r>
            <a:r>
              <a:rPr lang="zh-CN" altLang="en-US" sz="4000" b="1" dirty="0" smtClean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、新</a:t>
            </a:r>
            <a:r>
              <a:rPr lang="zh-CN" altLang="en-US" sz="40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闻标题的拟写要求</a:t>
            </a:r>
            <a:r>
              <a:rPr lang="zh-CN" altLang="en-US" sz="4000" b="1" dirty="0" smtClean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：</a:t>
            </a:r>
            <a:endParaRPr lang="en-US" altLang="zh-CN" sz="4000" b="1" dirty="0" smtClean="0">
              <a:solidFill>
                <a:srgbClr val="000099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en-US" sz="4000" b="1" dirty="0" smtClean="0">
                <a:latin typeface="Franklin Gothic Book" pitchFamily="34" charset="0"/>
                <a:ea typeface="华文楷体" pitchFamily="2" charset="-122"/>
              </a:rPr>
              <a:t> </a:t>
            </a:r>
            <a:endParaRPr lang="zh-CN" altLang="en-US" sz="4000" b="1" dirty="0"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4000" b="1" dirty="0">
                <a:latin typeface="Franklin Gothic Book" pitchFamily="34" charset="0"/>
                <a:ea typeface="华文楷体" pitchFamily="2" charset="-122"/>
              </a:rPr>
              <a:t>（</a:t>
            </a:r>
            <a:r>
              <a:rPr lang="en-US" altLang="zh-CN" sz="4000" b="1" dirty="0">
                <a:latin typeface="Franklin Gothic Book" pitchFamily="34" charset="0"/>
                <a:ea typeface="华文楷体" pitchFamily="2" charset="-122"/>
              </a:rPr>
              <a:t>1</a:t>
            </a:r>
            <a:r>
              <a:rPr lang="zh-CN" altLang="en-US" sz="4000" b="1" dirty="0">
                <a:latin typeface="Franklin Gothic Book" pitchFamily="34" charset="0"/>
                <a:ea typeface="华文楷体" pitchFamily="2" charset="-122"/>
              </a:rPr>
              <a:t>）</a:t>
            </a:r>
            <a:r>
              <a:rPr lang="zh-CN" altLang="en-US" sz="40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题文一致 </a:t>
            </a:r>
            <a:r>
              <a:rPr lang="zh-CN" altLang="en-US" sz="4000" b="1" dirty="0">
                <a:latin typeface="Franklin Gothic Book" pitchFamily="34" charset="0"/>
                <a:ea typeface="华文楷体" pitchFamily="2" charset="-122"/>
              </a:rPr>
              <a:t>：标题所揭示的事实要与新闻主要内容一致</a:t>
            </a:r>
            <a:r>
              <a:rPr lang="en-US" sz="4000" b="1" dirty="0">
                <a:latin typeface="Franklin Gothic Book" pitchFamily="34" charset="0"/>
                <a:ea typeface="华文楷体" pitchFamily="2" charset="-122"/>
              </a:rPr>
              <a:t> </a:t>
            </a:r>
            <a:endParaRPr lang="zh-CN" altLang="en-US" sz="4000" b="1" dirty="0"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4000" b="1" dirty="0">
                <a:latin typeface="Franklin Gothic Book" pitchFamily="34" charset="0"/>
                <a:ea typeface="华文楷体" pitchFamily="2" charset="-122"/>
              </a:rPr>
              <a:t>（</a:t>
            </a:r>
            <a:r>
              <a:rPr lang="en-US" altLang="zh-CN" sz="4000" b="1" dirty="0">
                <a:latin typeface="Franklin Gothic Book" pitchFamily="34" charset="0"/>
                <a:ea typeface="华文楷体" pitchFamily="2" charset="-122"/>
              </a:rPr>
              <a:t>2</a:t>
            </a:r>
            <a:r>
              <a:rPr lang="zh-CN" altLang="en-US" sz="4000" b="1" dirty="0">
                <a:latin typeface="Franklin Gothic Book" pitchFamily="34" charset="0"/>
                <a:ea typeface="华文楷体" pitchFamily="2" charset="-122"/>
              </a:rPr>
              <a:t>）</a:t>
            </a:r>
            <a:r>
              <a:rPr lang="zh-CN" altLang="en-US" sz="40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新鲜引人</a:t>
            </a:r>
            <a:r>
              <a:rPr lang="zh-CN" altLang="en-US" sz="4000" b="1" dirty="0">
                <a:latin typeface="Franklin Gothic Book" pitchFamily="34" charset="0"/>
                <a:ea typeface="华文楷体" pitchFamily="2" charset="-122"/>
              </a:rPr>
              <a:t>：揭示事实中最新鲜、最有价值意义、最吸引人处，一语破的。</a:t>
            </a:r>
            <a:r>
              <a:rPr lang="en-US" sz="4000" b="1" dirty="0">
                <a:latin typeface="Franklin Gothic Book" pitchFamily="34" charset="0"/>
                <a:ea typeface="华文楷体" pitchFamily="2" charset="-122"/>
              </a:rPr>
              <a:t> </a:t>
            </a:r>
            <a:endParaRPr lang="zh-CN" altLang="en-US" sz="4000" b="1" dirty="0"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4000" b="1" dirty="0">
                <a:latin typeface="Franklin Gothic Book" pitchFamily="34" charset="0"/>
                <a:ea typeface="华文楷体" pitchFamily="2" charset="-122"/>
              </a:rPr>
              <a:t>（</a:t>
            </a:r>
            <a:r>
              <a:rPr lang="en-US" altLang="zh-CN" sz="4000" b="1" dirty="0">
                <a:latin typeface="Franklin Gothic Book" pitchFamily="34" charset="0"/>
                <a:ea typeface="华文楷体" pitchFamily="2" charset="-122"/>
              </a:rPr>
              <a:t>3</a:t>
            </a:r>
            <a:r>
              <a:rPr lang="zh-CN" altLang="en-US" sz="4000" b="1" dirty="0">
                <a:latin typeface="Franklin Gothic Book" pitchFamily="34" charset="0"/>
                <a:ea typeface="华文楷体" pitchFamily="2" charset="-122"/>
              </a:rPr>
              <a:t>）</a:t>
            </a:r>
            <a:r>
              <a:rPr lang="zh-CN" altLang="en-US" sz="40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简洁明快</a:t>
            </a:r>
            <a:r>
              <a:rPr lang="zh-CN" altLang="en-US" sz="4000" b="1" dirty="0">
                <a:latin typeface="Franklin Gothic Book" pitchFamily="34" charset="0"/>
                <a:ea typeface="华文楷体" pitchFamily="2" charset="-122"/>
              </a:rPr>
              <a:t>：保留核心内容，省去次要信息，锤炼字句，简洁明快。</a:t>
            </a:r>
            <a:r>
              <a:rPr lang="en-US" sz="4000" b="1" dirty="0">
                <a:latin typeface="Franklin Gothic Book" pitchFamily="34" charset="0"/>
                <a:ea typeface="华文楷体" pitchFamily="2" charset="-122"/>
              </a:rPr>
              <a:t> </a:t>
            </a:r>
            <a:endParaRPr lang="zh-CN" altLang="en-US" sz="4000" b="1" dirty="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50206" cy="5286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3600" b="1" dirty="0" smtClean="0">
                <a:latin typeface="Franklin Gothic Book" pitchFamily="34" charset="0"/>
                <a:ea typeface="华文楷体" pitchFamily="2" charset="-122"/>
              </a:rPr>
              <a:t>（</a:t>
            </a:r>
            <a:r>
              <a:rPr lang="en-US" altLang="zh-CN" sz="3600" b="1" dirty="0" smtClean="0">
                <a:latin typeface="Franklin Gothic Book" pitchFamily="34" charset="0"/>
                <a:ea typeface="华文楷体" pitchFamily="2" charset="-122"/>
              </a:rPr>
              <a:t>4</a:t>
            </a:r>
            <a:r>
              <a:rPr lang="zh-CN" altLang="en-US" sz="3600" b="1" dirty="0" smtClean="0">
                <a:latin typeface="Franklin Gothic Book" pitchFamily="34" charset="0"/>
                <a:ea typeface="华文楷体" pitchFamily="2" charset="-122"/>
              </a:rPr>
              <a:t>）</a:t>
            </a:r>
            <a:r>
              <a:rPr lang="zh-CN" altLang="en-US" sz="3600" b="1" dirty="0" smtClean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表现态度</a:t>
            </a:r>
            <a:r>
              <a:rPr lang="zh-CN" altLang="en-US" sz="3600" b="1" dirty="0" smtClean="0">
                <a:latin typeface="Franklin Gothic Book" pitchFamily="34" charset="0"/>
                <a:ea typeface="华文楷体" pitchFamily="2" charset="-122"/>
              </a:rPr>
              <a:t>： 标题一般有是非、爱憎倾向。新闻中所报道的事实，有的令人气愤，有的令人欣喜，有的令人同情，有的令人悲哀，拟写新闻标题不能无动于衷。</a:t>
            </a:r>
            <a:endParaRPr lang="en-US" altLang="zh-CN" sz="3600" b="1" dirty="0" smtClean="0">
              <a:latin typeface="Franklin Gothic Book" pitchFamily="34" charset="0"/>
              <a:ea typeface="华文楷体" pitchFamily="2" charset="-122"/>
            </a:endParaRPr>
          </a:p>
          <a:p>
            <a:pPr>
              <a:buNone/>
            </a:pPr>
            <a:endParaRPr lang="zh-CN" altLang="en-US" sz="3600" b="1" dirty="0" smtClean="0">
              <a:latin typeface="Franklin Gothic Book" pitchFamily="34" charset="0"/>
              <a:ea typeface="华文楷体" pitchFamily="2" charset="-122"/>
            </a:endParaRPr>
          </a:p>
          <a:p>
            <a:pPr>
              <a:buNone/>
            </a:pPr>
            <a:r>
              <a:rPr lang="zh-CN" altLang="en-US" sz="3600" b="1" dirty="0" smtClean="0">
                <a:latin typeface="Franklin Gothic Book" pitchFamily="34" charset="0"/>
                <a:ea typeface="华文楷体" pitchFamily="2" charset="-122"/>
              </a:rPr>
              <a:t>（</a:t>
            </a:r>
            <a:r>
              <a:rPr lang="en-US" altLang="zh-CN" sz="3600" b="1" dirty="0" smtClean="0">
                <a:latin typeface="Franklin Gothic Book" pitchFamily="34" charset="0"/>
                <a:ea typeface="华文楷体" pitchFamily="2" charset="-122"/>
              </a:rPr>
              <a:t>5</a:t>
            </a:r>
            <a:r>
              <a:rPr lang="zh-CN" altLang="en-US" sz="3600" b="1" dirty="0" smtClean="0">
                <a:latin typeface="Franklin Gothic Book" pitchFamily="34" charset="0"/>
                <a:ea typeface="华文楷体" pitchFamily="2" charset="-122"/>
              </a:rPr>
              <a:t>）</a:t>
            </a:r>
            <a:r>
              <a:rPr lang="zh-CN" altLang="en-US" sz="3600" b="1" dirty="0" smtClean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生动活泼</a:t>
            </a:r>
            <a:r>
              <a:rPr lang="zh-CN" altLang="en-US" sz="3600" b="1" dirty="0" smtClean="0">
                <a:latin typeface="Franklin Gothic Book" pitchFamily="34" charset="0"/>
                <a:ea typeface="华文楷体" pitchFamily="2" charset="-122"/>
              </a:rPr>
              <a:t>： 有表现力，除了告知事实，还要注意选词并采用适当的修辞手法，做到言尽而意无穷，生动形象，吸引读者。</a:t>
            </a:r>
            <a:r>
              <a:rPr lang="en-US" altLang="zh-CN" sz="3600" b="1" dirty="0" smtClean="0">
                <a:latin typeface="Franklin Gothic Book" pitchFamily="34" charset="0"/>
                <a:ea typeface="华文楷体" pitchFamily="2" charset="-122"/>
              </a:rPr>
              <a:t> </a:t>
            </a:r>
            <a:endParaRPr lang="zh-CN" altLang="en-US" sz="3600" b="1" dirty="0" smtClean="0">
              <a:latin typeface="Franklin Gothic Book" pitchFamily="34" charset="0"/>
              <a:ea typeface="华文楷体" pitchFamily="2" charset="-122"/>
            </a:endParaRPr>
          </a:p>
          <a:p>
            <a:endParaRPr lang="zh-CN" altLang="en-US" sz="3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251520" y="764704"/>
            <a:ext cx="8501062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2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、为下面的报道</a:t>
            </a:r>
            <a:r>
              <a:rPr lang="zh-CN" altLang="en-US" sz="28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拟一条标题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。（不超过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12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个字</a:t>
            </a:r>
            <a:r>
              <a:rPr lang="zh-CN" altLang="en-US" sz="2800" b="1" dirty="0" smtClean="0">
                <a:latin typeface="Franklin Gothic Book" pitchFamily="34" charset="0"/>
                <a:ea typeface="华文楷体" pitchFamily="2" charset="-122"/>
              </a:rPr>
              <a:t>）</a:t>
            </a:r>
            <a:endParaRPr lang="en-US" altLang="zh-CN" sz="2800" b="1" dirty="0" smtClean="0">
              <a:latin typeface="Franklin Gothic Book" pitchFamily="34" charset="0"/>
              <a:ea typeface="华文楷体" pitchFamily="2" charset="-122"/>
            </a:endParaRPr>
          </a:p>
          <a:p>
            <a:endParaRPr lang="zh-CN" altLang="en-US" sz="2800" b="1" dirty="0">
              <a:latin typeface="Franklin Gothic Book" pitchFamily="34" charset="0"/>
              <a:ea typeface="华文楷体" pitchFamily="2" charset="-122"/>
            </a:endParaRPr>
          </a:p>
          <a:p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         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近日，新会市博物馆展出了一件特殊的文物“木美人”。这是画在一副木质门板上的油画，画的是两个与真人一般大小、身着汉式服饰的西洋美女。研究者初步认为，这幅“木美人”是我国最早的油画作品，其艺术性不逊于意大利著名油画家达芬奇的杰作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《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蒙娜丽莎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》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。据传，这副“木美人”门板，是明朝时一位新会籍人士从福建带回来的。木门所属的屋子因失火而烧毁，画有美人的门板是屋子里惟一没有被烧毁的东西，距今至少有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500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多年历史。这幅画究竟是何人何时所作？为何画中女子身着汉人服装，面部却有明显的西洋人特征？这些问题至今还不清楚。</a:t>
            </a:r>
            <a:endParaRPr lang="zh-CN" altLang="en-US" sz="2800" dirty="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214282" y="857232"/>
            <a:ext cx="871543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【</a:t>
            </a:r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解析</a:t>
            </a:r>
            <a:r>
              <a:rPr lang="en-US" altLang="zh-CN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】</a:t>
            </a:r>
          </a:p>
          <a:p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        为报道拟一条标题，实际上是要求概括出报道内容的核心。这则报道介绍了油画“木美人”及其由来，评述其艺术价值，核心是文末提出的两个问题“至今还不清楚”。依据这样的分析便可拟出这样的答案。</a:t>
            </a:r>
            <a:endParaRPr lang="en-US" altLang="zh-CN" sz="3600" b="1" dirty="0">
              <a:latin typeface="Franklin Gothic Book" pitchFamily="34" charset="0"/>
              <a:ea typeface="华文楷体" pitchFamily="2" charset="-122"/>
            </a:endParaRPr>
          </a:p>
          <a:p>
            <a:endParaRPr lang="en-US" altLang="zh-CN" sz="3600" b="1" dirty="0">
              <a:latin typeface="Franklin Gothic Book" pitchFamily="34" charset="0"/>
              <a:ea typeface="华文楷体" pitchFamily="2" charset="-122"/>
            </a:endParaRPr>
          </a:p>
          <a:p>
            <a:r>
              <a:rPr lang="en-US" altLang="zh-CN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【</a:t>
            </a:r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参考答案</a:t>
            </a:r>
            <a:r>
              <a:rPr lang="en-US" altLang="zh-CN" sz="3600" b="1" dirty="0" smtClean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】</a:t>
            </a:r>
          </a:p>
          <a:p>
            <a:r>
              <a:rPr lang="zh-CN" altLang="en-US" sz="3600" b="1" dirty="0" smtClean="0">
                <a:latin typeface="Franklin Gothic Book" pitchFamily="34" charset="0"/>
                <a:ea typeface="华文楷体" pitchFamily="2" charset="-122"/>
              </a:rPr>
              <a:t>中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国的</a:t>
            </a:r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《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蒙娜丽莎</a:t>
            </a:r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》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（或“木美人”之谜）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428596" y="1000108"/>
            <a:ext cx="850112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3</a:t>
            </a:r>
            <a:r>
              <a:rPr lang="zh-CN" altLang="en-US" sz="3200" b="1" dirty="0" smtClean="0">
                <a:latin typeface="Franklin Gothic Book" pitchFamily="34" charset="0"/>
                <a:ea typeface="华文楷体" pitchFamily="2" charset="-122"/>
              </a:rPr>
              <a:t>）</a:t>
            </a:r>
            <a:r>
              <a:rPr lang="zh-CN" altLang="en-US" sz="3200" b="1" dirty="0" smtClean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区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别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：</a:t>
            </a:r>
            <a:endParaRPr lang="en-US" altLang="zh-CN" sz="3200" b="1" dirty="0">
              <a:latin typeface="Franklin Gothic Book" pitchFamily="34" charset="0"/>
              <a:ea typeface="华文楷体" pitchFamily="2" charset="-122"/>
            </a:endParaRPr>
          </a:p>
          <a:p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        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新闻标题不一定要将新闻事件的主要要素全部概括出来，只要将最主要的事实、新鲜有价值的信息表现出来就可以了，它是一则消息的主要内容，</a:t>
            </a:r>
            <a:r>
              <a:rPr lang="zh-CN" altLang="en-US" sz="32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更体现一则消息的价值意义，吸引读者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。</a:t>
            </a:r>
          </a:p>
          <a:p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        一句话新闻重在一句话中运用最准确、凝炼的语言，把新闻中必须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报道的内容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和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意义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概括出来，一般采取“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何人何时何地做</a:t>
            </a:r>
            <a:r>
              <a:rPr lang="zh-CN" altLang="en-US" sz="3200" b="1" dirty="0" smtClean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何事”</a:t>
            </a:r>
            <a:r>
              <a:rPr lang="zh-CN" altLang="en-US" sz="3200" b="1" dirty="0" smtClean="0">
                <a:latin typeface="Franklin Gothic Book" pitchFamily="34" charset="0"/>
                <a:ea typeface="华文楷体" pitchFamily="2" charset="-122"/>
              </a:rPr>
              <a:t>的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形式，根据题目提供的材料情况体现新闻要素。 </a:t>
            </a:r>
          </a:p>
          <a:p>
            <a:endParaRPr lang="zh-CN" altLang="en-US" sz="3200" b="1" dirty="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285720" y="928670"/>
            <a:ext cx="853475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1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、下面是某报社待发排的一则新闻的主要内容稿，请按总编室要求给这则新闻拟写主标题和副标题。（要求：主标题应凸现新闻稿的主要信息，不超过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10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个字。副标题应具有解说主标题的作用，不超过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25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个字。</a:t>
            </a:r>
            <a:r>
              <a:rPr lang="zh-CN" altLang="en-US" sz="3200" b="1" dirty="0" smtClean="0">
                <a:latin typeface="Franklin Gothic Book" pitchFamily="34" charset="0"/>
                <a:ea typeface="华文楷体" pitchFamily="2" charset="-122"/>
              </a:rPr>
              <a:t>）</a:t>
            </a:r>
            <a:endParaRPr lang="en-US" altLang="zh-CN" sz="3200" b="1" dirty="0" smtClean="0">
              <a:latin typeface="Franklin Gothic Book" pitchFamily="34" charset="0"/>
              <a:ea typeface="华文楷体" pitchFamily="2" charset="-122"/>
            </a:endParaRPr>
          </a:p>
          <a:p>
            <a:endParaRPr lang="zh-CN" altLang="en-US" sz="3200" b="1" dirty="0"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        本报讯（记者 赵宁）昨天北京山区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40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个乡镇卫生院各配备了一辆设备齐全的急救车，从而实现了本市山区急救转运网络全面覆盖。今年北京市政府已经把“为山区、半山区农村卫生院配备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40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辆救护车”列在拟办的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56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件实事中</a:t>
            </a:r>
            <a:r>
              <a:rPr lang="zh-CN" altLang="en-US" sz="3200" b="1" dirty="0" smtClean="0">
                <a:latin typeface="Franklin Gothic Book" pitchFamily="34" charset="0"/>
                <a:ea typeface="华文楷体" pitchFamily="2" charset="-122"/>
              </a:rPr>
              <a:t>。</a:t>
            </a:r>
            <a:endParaRPr lang="zh-CN" altLang="en-US" sz="3200" b="1" dirty="0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214282" y="214290"/>
            <a:ext cx="2714625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跟踪训练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539552" y="2636912"/>
            <a:ext cx="828680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        在昨天的发车仪式上记者看到，急救车上抢救设备齐全，有呼吸机、心电图仪、除颤仪、吸痰器、氧气瓶及供氧仪。据介绍，北京山区的农民突发疾病时可拨打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120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呼救，急救车就能以最快的速度赶到呼救现场。据悉，此前远郊山区乡镇的急救车上只有简陋的担架，不具备抢救转运的功能。</a:t>
            </a:r>
            <a:endParaRPr lang="en-US" altLang="zh-CN" sz="3200" b="1" dirty="0">
              <a:latin typeface="Franklin Gothic Book" pitchFamily="34" charset="0"/>
              <a:ea typeface="华文楷体" pitchFamily="2" charset="-122"/>
            </a:endParaRPr>
          </a:p>
          <a:p>
            <a:r>
              <a:rPr lang="en-US" altLang="zh-CN" sz="3200" b="1" dirty="0" smtClean="0">
                <a:latin typeface="Franklin Gothic Book" pitchFamily="34" charset="0"/>
                <a:ea typeface="华文楷体" pitchFamily="2" charset="-122"/>
              </a:rPr>
              <a:t>    </a:t>
            </a:r>
            <a:endParaRPr lang="zh-CN" altLang="en-US" sz="3200" dirty="0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548680"/>
            <a:ext cx="84249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Franklin Gothic Book" pitchFamily="34" charset="0"/>
                <a:ea typeface="华文楷体" pitchFamily="2" charset="-122"/>
              </a:rPr>
              <a:t>曾在十届政协二次会议上提出“郊区急救车急需配备”建议的北京市急救中心心脑血管内科主任雷燕妮委员认为，这件实事办得好，它将大大提高我市远郊区县的急救水平。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51520" y="2924944"/>
            <a:ext cx="85725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主标题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：</a:t>
            </a:r>
            <a:r>
              <a:rPr lang="en-US" altLang="zh-CN" sz="36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40</a:t>
            </a:r>
            <a:r>
              <a:rPr lang="zh-CN" altLang="en-US" sz="36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辆急救车进山待命</a:t>
            </a:r>
          </a:p>
          <a:p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副标题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：</a:t>
            </a:r>
            <a:r>
              <a:rPr lang="zh-CN" altLang="en-US" sz="36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北京山区农民突发疾病拨打</a:t>
            </a:r>
            <a:r>
              <a:rPr lang="en-US" altLang="zh-CN" sz="36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120</a:t>
            </a:r>
            <a:r>
              <a:rPr lang="zh-CN" altLang="en-US" sz="36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呼救将得到最快速救治。</a:t>
            </a:r>
          </a:p>
        </p:txBody>
      </p:sp>
      <p:sp>
        <p:nvSpPr>
          <p:cNvPr id="21508" name="矩形 5"/>
          <p:cNvSpPr>
            <a:spLocks noChangeArrowheads="1"/>
          </p:cNvSpPr>
          <p:nvPr/>
        </p:nvSpPr>
        <p:spPr bwMode="auto">
          <a:xfrm>
            <a:off x="323528" y="1124744"/>
            <a:ext cx="3929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【</a:t>
            </a:r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参考答案</a:t>
            </a:r>
            <a:r>
              <a:rPr lang="en-US" altLang="zh-CN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】</a:t>
            </a:r>
            <a:endParaRPr lang="zh-CN" altLang="en-US" sz="3600" dirty="0">
              <a:solidFill>
                <a:srgbClr val="C00000"/>
              </a:solidFill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38912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(</a:t>
            </a:r>
            <a:r>
              <a:rPr lang="zh-CN" altLang="en-US" sz="4800" b="1" dirty="0" smtClean="0"/>
              <a:t>示例</a:t>
            </a:r>
            <a:r>
              <a:rPr lang="en-US" sz="4800" b="1" dirty="0" smtClean="0"/>
              <a:t>)</a:t>
            </a:r>
            <a:r>
              <a:rPr lang="zh-CN" altLang="en-US" sz="4800" b="1" dirty="0" smtClean="0"/>
              <a:t>曾经在春夏时节欢唱、摇曳的银杏树在初冬疾风骤雨的侵袭下，枝叶凋零，如同干瘪的老妇人。</a:t>
            </a:r>
          </a:p>
          <a:p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0" y="928670"/>
            <a:ext cx="878681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2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、将下面的消息，改写为“一句话新闻”（不超过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25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个字）</a:t>
            </a:r>
            <a:r>
              <a:rPr lang="en-US" sz="2800" b="1" dirty="0">
                <a:latin typeface="Franklin Gothic Book" pitchFamily="34" charset="0"/>
                <a:ea typeface="华文楷体" pitchFamily="2" charset="-122"/>
              </a:rPr>
              <a:t>  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并拟订一条标题（不超过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12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个字 ）。</a:t>
            </a:r>
          </a:p>
          <a:p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        昨天北京大学进行了自主招生考试。有考生告诉记者：“题目活，题型新。比如语文第一题用拼音默写宋词，挺新鲜的，从没有这么考过。还有对对联，给‘九天揽月华夏英豪弛宇宙’对出下联，挺有意思。”除去笔试外，考生还需要参加由北大教授组成的专家组面试在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15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分钟面试时间内自我陈述并抽签答问，以考查考生的综合素质。</a:t>
            </a:r>
            <a:endParaRPr lang="zh-CN" altLang="en-US" dirty="0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285720" y="5000636"/>
            <a:ext cx="86439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一句话新闻：</a:t>
            </a:r>
            <a:r>
              <a:rPr lang="zh-CN" altLang="en-US" sz="36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昨日北大进行自招考试，笔试新颖，面试考查综合素质。</a:t>
            </a:r>
          </a:p>
          <a:p>
            <a:r>
              <a:rPr lang="zh-CN" altLang="en-US" sz="36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标题：</a:t>
            </a:r>
            <a:r>
              <a:rPr lang="zh-CN" altLang="en-US" sz="36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北大自主招生考试出新招</a:t>
            </a:r>
          </a:p>
        </p:txBody>
      </p:sp>
      <p:sp>
        <p:nvSpPr>
          <p:cNvPr id="22532" name="矩形 6"/>
          <p:cNvSpPr>
            <a:spLocks noChangeArrowheads="1"/>
          </p:cNvSpPr>
          <p:nvPr/>
        </p:nvSpPr>
        <p:spPr bwMode="auto">
          <a:xfrm>
            <a:off x="3428992" y="4429132"/>
            <a:ext cx="233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参考答案</a:t>
            </a:r>
            <a:r>
              <a:rPr lang="en-US" altLang="zh-CN" sz="28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】</a:t>
            </a:r>
            <a:endParaRPr lang="zh-CN" altLang="en-US" sz="2800" dirty="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571472" y="785794"/>
            <a:ext cx="80724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（二） 压</a:t>
            </a:r>
            <a:r>
              <a:rPr lang="zh-CN" altLang="en-US" sz="36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缩语段</a:t>
            </a:r>
            <a:r>
              <a:rPr lang="en-US" altLang="zh-CN" sz="36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——</a:t>
            </a:r>
            <a:r>
              <a:rPr lang="zh-CN" altLang="en-US" sz="36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下定义</a:t>
            </a: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251520" y="1556792"/>
            <a:ext cx="86439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根据下面一段文字，概括说明什么是“洼地效应”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(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不超过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30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个字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)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。（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4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分）</a:t>
            </a:r>
            <a:r>
              <a:rPr lang="en-US" sz="3200" b="1" dirty="0">
                <a:latin typeface="Franklin Gothic Book" pitchFamily="34" charset="0"/>
                <a:ea typeface="华文楷体" pitchFamily="2" charset="-122"/>
              </a:rPr>
              <a:t> </a:t>
            </a:r>
            <a:endParaRPr lang="zh-CN" altLang="en-US" sz="3200" b="1" dirty="0">
              <a:latin typeface="Franklin Gothic Book" pitchFamily="34" charset="0"/>
              <a:ea typeface="华文楷体" pitchFamily="2" charset="-122"/>
            </a:endParaRPr>
          </a:p>
          <a:p>
            <a:endParaRPr lang="en-US" altLang="zh-CN" sz="3200" b="1" dirty="0" smtClean="0"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3200" b="1" dirty="0" smtClean="0">
                <a:latin typeface="Franklin Gothic Book" pitchFamily="34" charset="0"/>
                <a:ea typeface="华文楷体" pitchFamily="2" charset="-122"/>
              </a:rPr>
              <a:t>区域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竞争的焦点更多的集中在综合环境的竞争上。这里的“环境”既包括政务环境、市场环境、法制环境、人文环境等“软环境”，也包括绿化覆盖率、空气质量、居住条件、基础设施水平等“硬环境”。谁的环境好，“洼池效应”就明显，吸引力就强，项目、资金、技术、人才等生产要素聚集就快，发展就快。</a:t>
            </a:r>
            <a:endParaRPr lang="zh-CN" altLang="en-US" sz="3200" dirty="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95536" y="2924944"/>
            <a:ext cx="81369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“洼池效应”</a:t>
            </a:r>
            <a:r>
              <a:rPr lang="zh-CN" altLang="en-US" sz="3600" b="1" dirty="0" smtClean="0">
                <a:latin typeface="Franklin Gothic Book" pitchFamily="34" charset="0"/>
                <a:ea typeface="华文楷体" pitchFamily="2" charset="-122"/>
              </a:rPr>
              <a:t>指环境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优势加速生产要素向该区域集聚从而促进发展的现象。</a:t>
            </a:r>
            <a:endParaRPr lang="zh-CN" altLang="en-US" sz="3600" dirty="0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23557" name="矩形 7"/>
          <p:cNvSpPr>
            <a:spLocks noChangeArrowheads="1"/>
          </p:cNvSpPr>
          <p:nvPr/>
        </p:nvSpPr>
        <p:spPr bwMode="auto">
          <a:xfrm>
            <a:off x="323528" y="1196752"/>
            <a:ext cx="2954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【</a:t>
            </a:r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参考答案</a:t>
            </a:r>
            <a:r>
              <a:rPr lang="en-US" altLang="zh-CN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2" cy="489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3600" b="1" dirty="0" smtClean="0">
                <a:solidFill>
                  <a:srgbClr val="000099"/>
                </a:solidFill>
              </a:rPr>
              <a:t>1</a:t>
            </a:r>
            <a:r>
              <a:rPr lang="zh-CN" altLang="en-US" sz="3600" b="1" dirty="0" smtClean="0">
                <a:solidFill>
                  <a:srgbClr val="000099"/>
                </a:solidFill>
              </a:rPr>
              <a:t>、形式：被定义概念是</a:t>
            </a:r>
            <a:r>
              <a:rPr lang="en-US" altLang="zh-CN" sz="3600" b="1" dirty="0" smtClean="0">
                <a:solidFill>
                  <a:srgbClr val="000099"/>
                </a:solidFill>
              </a:rPr>
              <a:t>(</a:t>
            </a:r>
            <a:r>
              <a:rPr lang="zh-CN" altLang="en-US" sz="3600" b="1" dirty="0" smtClean="0">
                <a:solidFill>
                  <a:srgbClr val="000099"/>
                </a:solidFill>
              </a:rPr>
              <a:t>表述对象特征的长定语</a:t>
            </a:r>
            <a:r>
              <a:rPr lang="en-US" altLang="zh-CN" sz="3600" b="1" dirty="0" smtClean="0">
                <a:solidFill>
                  <a:srgbClr val="000099"/>
                </a:solidFill>
              </a:rPr>
              <a:t>)</a:t>
            </a:r>
            <a:r>
              <a:rPr lang="zh-CN" altLang="en-US" sz="3600" b="1" dirty="0" smtClean="0">
                <a:solidFill>
                  <a:srgbClr val="000099"/>
                </a:solidFill>
              </a:rPr>
              <a:t>邻近属大概念</a:t>
            </a:r>
            <a:endParaRPr lang="en-US" altLang="zh-CN" sz="3600" b="1" dirty="0" smtClean="0">
              <a:solidFill>
                <a:srgbClr val="000099"/>
              </a:solidFill>
            </a:endParaRPr>
          </a:p>
          <a:p>
            <a:pPr>
              <a:buNone/>
            </a:pPr>
            <a:endParaRPr lang="en-US" altLang="zh-CN" sz="3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、定语顺序：</a:t>
            </a:r>
            <a:r>
              <a:rPr lang="zh-CN" altLang="en-US" sz="3600" b="1" dirty="0" smtClean="0">
                <a:latin typeface="Franklin Gothic Book" pitchFamily="34" charset="0"/>
                <a:ea typeface="华文楷体" pitchFamily="2" charset="-122"/>
              </a:rPr>
              <a:t>领属性定语﹢时</a:t>
            </a:r>
            <a:r>
              <a:rPr lang="en-US" altLang="zh-CN" sz="3600" b="1" dirty="0" smtClean="0">
                <a:latin typeface="Franklin Gothic Book" pitchFamily="34" charset="0"/>
                <a:ea typeface="华文楷体" pitchFamily="2" charset="-122"/>
              </a:rPr>
              <a:t>\</a:t>
            </a:r>
            <a:r>
              <a:rPr lang="zh-CN" altLang="en-US" sz="3600" b="1" dirty="0" smtClean="0">
                <a:latin typeface="Franklin Gothic Book" pitchFamily="34" charset="0"/>
                <a:ea typeface="华文楷体" pitchFamily="2" charset="-122"/>
              </a:rPr>
              <a:t>地定语﹢数量定语﹢限制性定语（动词或动词性短语）﹢性状情态定语（形容词）﹢性质定语（名词）﹢中心词  </a:t>
            </a:r>
            <a:endParaRPr lang="en-US" altLang="zh-CN" sz="3600" b="1" dirty="0" smtClean="0">
              <a:latin typeface="Franklin Gothic Book" pitchFamily="34" charset="0"/>
              <a:ea typeface="华文楷体" pitchFamily="2" charset="-122"/>
            </a:endParaRPr>
          </a:p>
          <a:p>
            <a:pPr>
              <a:buNone/>
            </a:pPr>
            <a:endParaRPr lang="zh-CN" altLang="en-US" sz="3600" b="1" dirty="0">
              <a:solidFill>
                <a:srgbClr val="0033CC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692696"/>
            <a:ext cx="4042792" cy="794352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rgbClr val="000099"/>
                </a:solidFill>
              </a:rPr>
              <a:t>下定义的表述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214282" y="785794"/>
            <a:ext cx="8643938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（三）提</a:t>
            </a:r>
            <a:r>
              <a:rPr lang="zh-CN" altLang="en-US" sz="36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取关键词 </a:t>
            </a:r>
            <a:endParaRPr lang="en-US" altLang="zh-CN" sz="3600" b="1" dirty="0" smtClean="0">
              <a:solidFill>
                <a:srgbClr val="FF0000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Franklin Gothic Book" pitchFamily="34" charset="0"/>
                <a:ea typeface="华文楷体" pitchFamily="2" charset="-122"/>
              </a:rPr>
              <a:t>        </a:t>
            </a:r>
            <a:r>
              <a:rPr lang="zh-CN" altLang="en-US" sz="2800" b="1" dirty="0" smtClean="0">
                <a:latin typeface="Franklin Gothic Book" pitchFamily="34" charset="0"/>
                <a:ea typeface="华文楷体" pitchFamily="2" charset="-122"/>
              </a:rPr>
              <a:t>关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键词指的是一篇文章或一段文字中</a:t>
            </a:r>
            <a:r>
              <a:rPr lang="zh-CN" altLang="en-US" sz="28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最紧要的词语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,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它是适应计算机信息检索的需要而诞生的论文书写规范之一。 提取关键词就是要善于提取“核心信息”，</a:t>
            </a:r>
            <a:r>
              <a:rPr lang="zh-CN" altLang="en-US" sz="2800" b="1" dirty="0">
                <a:solidFill>
                  <a:srgbClr val="FF0000"/>
                </a:solidFill>
                <a:latin typeface="Franklin Gothic Book" pitchFamily="34" charset="0"/>
                <a:ea typeface="华文楷体" pitchFamily="2" charset="-122"/>
              </a:rPr>
              <a:t>摘取恰当的词语来表达中心内容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。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214282" y="3286124"/>
            <a:ext cx="8501063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技法</a:t>
            </a:r>
            <a:r>
              <a:rPr lang="en-US" sz="28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：核心话题法：</a:t>
            </a:r>
            <a:endParaRPr lang="en-US" altLang="zh-CN" sz="2800" b="1" dirty="0">
              <a:solidFill>
                <a:srgbClr val="000099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        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抓取语段核心话题词语 。任何文体性质的语段都得围绕某个核心话题展开，以记叙为主的语段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——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叙述的对象（人、事）， 以议论为主的语段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——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中心论点或中心论题， 以说明为主的语段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——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说明对象， 以描写为主的语段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——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描写对象（景、物）， 以抒情为主的语段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——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情感倾向的词，承载语段核心话题的词语。</a:t>
            </a:r>
            <a:endParaRPr lang="zh-CN" altLang="en-US" dirty="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214282" y="571480"/>
            <a:ext cx="892971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技法</a:t>
            </a:r>
            <a:r>
              <a:rPr lang="en-US" altLang="zh-CN" sz="32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2</a:t>
            </a:r>
            <a:r>
              <a:rPr lang="zh-CN" altLang="en-US" sz="32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：关键语句法：</a:t>
            </a:r>
            <a:endParaRPr lang="en-US" altLang="zh-CN" sz="3200" b="1" dirty="0">
              <a:solidFill>
                <a:srgbClr val="000099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      </a:t>
            </a:r>
            <a:r>
              <a:rPr lang="zh-CN" altLang="en-US" sz="3200" b="1" dirty="0" smtClean="0">
                <a:latin typeface="Franklin Gothic Book" pitchFamily="34" charset="0"/>
                <a:ea typeface="华文楷体" pitchFamily="2" charset="-122"/>
              </a:rPr>
              <a:t> 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筛选语段中的关键句。有的语段中会有针对核心话题的核心陈述句，有的语段中有或总领或总结的概括性中心句，抓住这类关键语句就易于筛选出关键词。</a:t>
            </a:r>
            <a:endParaRPr lang="en-US" altLang="zh-CN" sz="3200" b="1" dirty="0">
              <a:latin typeface="Franklin Gothic Book" pitchFamily="34" charset="0"/>
              <a:ea typeface="华文楷体" pitchFamily="2" charset="-122"/>
            </a:endParaRPr>
          </a:p>
          <a:p>
            <a:endParaRPr lang="zh-CN" altLang="en-US" sz="3200" b="1" dirty="0">
              <a:latin typeface="Franklin Gothic Book" pitchFamily="34" charset="0"/>
              <a:ea typeface="华文楷体" pitchFamily="2" charset="-122"/>
            </a:endParaRPr>
          </a:p>
          <a:p>
            <a:r>
              <a:rPr lang="zh-CN" altLang="en-US" sz="32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技法</a:t>
            </a:r>
            <a:r>
              <a:rPr lang="en-US" altLang="zh-CN" sz="32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3</a:t>
            </a:r>
            <a:r>
              <a:rPr lang="zh-CN" altLang="en-US" sz="3200" b="1" dirty="0">
                <a:solidFill>
                  <a:srgbClr val="000099"/>
                </a:solidFill>
                <a:latin typeface="Franklin Gothic Book" pitchFamily="34" charset="0"/>
                <a:ea typeface="华文楷体" pitchFamily="2" charset="-122"/>
              </a:rPr>
              <a:t>：结构层次法：</a:t>
            </a:r>
            <a:endParaRPr lang="en-US" altLang="zh-CN" sz="3200" b="1" dirty="0">
              <a:solidFill>
                <a:srgbClr val="000099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        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任何语段都表现为一定的思路层次。并列式语段关键词常散布在各层次中， 递进式语段关键词常出现在最后层次中， 转折式语段关键词常出现在转折句中， 总分式语段关键词常出现在总说句中。</a:t>
            </a:r>
            <a:endParaRPr lang="zh-CN" altLang="en-US" sz="3200" dirty="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214282" y="928670"/>
            <a:ext cx="842968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几点提醒：</a:t>
            </a:r>
            <a:endParaRPr lang="en-US" altLang="zh-CN" sz="3600" b="1" dirty="0">
              <a:solidFill>
                <a:srgbClr val="C00000"/>
              </a:solidFill>
              <a:latin typeface="Franklin Gothic Book" pitchFamily="34" charset="0"/>
              <a:ea typeface="华文楷体" pitchFamily="2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1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、关键词一般是名词、动词、形容词，不会是虚词； </a:t>
            </a:r>
          </a:p>
          <a:p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2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、关键词既可以是双音节词，也可以是四字短语或多音节短语； </a:t>
            </a:r>
          </a:p>
          <a:p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3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、关键词一定是语段中出现的原词； </a:t>
            </a:r>
          </a:p>
          <a:p>
            <a:r>
              <a:rPr lang="en-US" altLang="zh-CN" sz="3600" b="1" dirty="0">
                <a:latin typeface="Franklin Gothic Book" pitchFamily="34" charset="0"/>
                <a:ea typeface="华文楷体" pitchFamily="2" charset="-122"/>
              </a:rPr>
              <a:t>4</a:t>
            </a:r>
            <a:r>
              <a:rPr lang="zh-CN" altLang="en-US" sz="3600" b="1" dirty="0">
                <a:latin typeface="Franklin Gothic Book" pitchFamily="34" charset="0"/>
                <a:ea typeface="华文楷体" pitchFamily="2" charset="-122"/>
              </a:rPr>
              <a:t>、书写时注意词语的顺序，因为不少题暗含顺序的要求，最好按原文顺序书写。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214313" y="1143000"/>
            <a:ext cx="8715375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1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、阅读下面一段文字，找出“碳链式反应”过程的三个关键性词语。</a:t>
            </a:r>
          </a:p>
          <a:p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         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科学家在喀斯特地貌的研究中，发现了一个复杂的碳链式反应。当水流从空气中“大口吮吸”二氧化碳并侵蚀石灰岩时，持续不断的吸碳过程就开始了。接着，在岩石表面自由流淌的酸性水流携带着大量碳酸氢根，随着自然界的水循环辗转奔向江河湖海。此时，浮游植物体内的“食物加工厂”在急切地“找米下锅”，它们惊喜地发现，只要分泌一种叫做“碳酸酐酶”的催化剂，对水中的碳酸氢根“略施魔法”，等待加工的“米”</a:t>
            </a:r>
            <a:r>
              <a:rPr lang="en-US" altLang="zh-CN" sz="2800" b="1" dirty="0">
                <a:latin typeface="Franklin Gothic Book" pitchFamily="34" charset="0"/>
                <a:ea typeface="华文楷体" pitchFamily="2" charset="-122"/>
              </a:rPr>
              <a:t>——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二氧化碳，就唾手可得。最终，光合作用将大量随波逐流的碳转</a:t>
            </a:r>
            <a:r>
              <a:rPr lang="zh-CN" altLang="en-US" sz="2800" b="1" dirty="0" smtClean="0">
                <a:latin typeface="Franklin Gothic Book" pitchFamily="34" charset="0"/>
                <a:ea typeface="华文楷体" pitchFamily="2" charset="-122"/>
              </a:rPr>
              <a:t>化成有</a:t>
            </a:r>
            <a:r>
              <a:rPr lang="zh-CN" altLang="en-US" sz="2800" b="1" dirty="0">
                <a:latin typeface="Franklin Gothic Book" pitchFamily="34" charset="0"/>
                <a:ea typeface="华文楷体" pitchFamily="2" charset="-122"/>
              </a:rPr>
              <a:t>机碳，封存于水生生物体内。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285720" y="1142984"/>
            <a:ext cx="8715436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解析</a:t>
            </a:r>
            <a:r>
              <a:rPr lang="en-US" altLang="zh-CN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】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解题步骤：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1.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读题，明确陈述的对象或主要事件或议论的中心观点，文段的主要表述对象。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2.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分层次，明确与主概念相对应的谓语动词或总结性的词语。题中要求“找出‘碳链式反应’过程的三个关键性词语”，“接着”、“最终”提示我们这一过程可分三层次，三个层次的核心动词便是“吸碳”、“施魔法”、“光合作用”。</a:t>
            </a:r>
            <a:endParaRPr lang="en-US" altLang="zh-CN" sz="3200" b="1" dirty="0">
              <a:latin typeface="Franklin Gothic Book" pitchFamily="34" charset="0"/>
              <a:ea typeface="华文楷体" pitchFamily="2" charset="-122"/>
            </a:endParaRPr>
          </a:p>
          <a:p>
            <a:endParaRPr lang="en-US" altLang="zh-CN" sz="3200" b="1" dirty="0">
              <a:solidFill>
                <a:srgbClr val="C00000"/>
              </a:solidFill>
              <a:latin typeface="Franklin Gothic Book" pitchFamily="34" charset="0"/>
              <a:ea typeface="华文楷体" pitchFamily="2" charset="-122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参考答案</a:t>
            </a:r>
            <a:r>
              <a:rPr lang="en-US" altLang="zh-CN" sz="3200" b="1" dirty="0">
                <a:solidFill>
                  <a:srgbClr val="C00000"/>
                </a:solidFill>
                <a:latin typeface="Franklin Gothic Book" pitchFamily="34" charset="0"/>
                <a:ea typeface="华文楷体" pitchFamily="2" charset="-122"/>
              </a:rPr>
              <a:t>】 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(1)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吸碳；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(2)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“略施魔法”；</a:t>
            </a:r>
            <a:r>
              <a:rPr lang="en-US" altLang="zh-CN" sz="3200" b="1" dirty="0">
                <a:latin typeface="Franklin Gothic Book" pitchFamily="34" charset="0"/>
                <a:ea typeface="华文楷体" pitchFamily="2" charset="-122"/>
              </a:rPr>
              <a:t>(3)</a:t>
            </a:r>
            <a:r>
              <a:rPr lang="zh-CN" altLang="en-US" sz="3200" b="1" dirty="0">
                <a:latin typeface="Franklin Gothic Book" pitchFamily="34" charset="0"/>
                <a:ea typeface="华文楷体" pitchFamily="2" charset="-122"/>
              </a:rPr>
              <a:t>光合作用。</a:t>
            </a:r>
            <a:endParaRPr lang="zh-CN" altLang="en-US" sz="3200" dirty="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214282" y="1000108"/>
            <a:ext cx="828675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47650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下面的文字说明了利用“溶瘤病毒”消除肿瘤的过程，请概括这个过程的三个阶段。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每一点不超过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个字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800" b="1" dirty="0"/>
          </a:p>
          <a:p>
            <a:pPr indent="247650" eaLnBrk="0" hangingPunct="0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    据有关专家介绍：如果将一种经过基因工程加工的</a:t>
            </a:r>
            <a:r>
              <a:rPr lang="zh-CN" altLang="en-US" sz="2800" b="1" dirty="0"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溶瘤病毒</a:t>
            </a:r>
            <a:r>
              <a:rPr lang="zh-CN" altLang="en-US" sz="2800" b="1" dirty="0"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注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射入肿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瘤部位，病毒就会成千上万地高速复制，最终撑破肿瘤细胞，肿瘤也就溶解了。但也因此使部分肿瘤细胞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进入血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液，随着循环系统进入其他部位，从而导致肿瘤的转移。此时，如果对病人肿瘤部位加热，人体会大量产生一种叫热休克蛋白的特殊物质。而热休克蛋白可以训练人体免疫系统识别肿瘤细胞，进而在全身</a:t>
            </a:r>
            <a:r>
              <a:rPr lang="zh-CN" altLang="en-US" sz="2800" b="1" dirty="0"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追杀</a:t>
            </a:r>
            <a:r>
              <a:rPr lang="zh-CN" altLang="en-US" sz="2800" b="1" dirty="0"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肿瘤的残部。经过这样一个过程，就能达到消除肿瘤的目的。</a:t>
            </a:r>
            <a:endParaRPr lang="en-US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69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（四）定向概括，设角度压缩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07504" y="620688"/>
            <a:ext cx="889248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二、方法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endParaRPr lang="zh-CN" altLang="en-US" sz="3600" b="1" dirty="0">
              <a:solidFill>
                <a:srgbClr val="FF0000"/>
              </a:solidFill>
            </a:endParaRPr>
          </a:p>
          <a:p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描述性扩展</a:t>
            </a:r>
            <a:r>
              <a:rPr lang="zh-CN" altLang="en-US" sz="3600" b="1" dirty="0">
                <a:solidFill>
                  <a:srgbClr val="FF0000"/>
                </a:solidFill>
              </a:rPr>
              <a:t>：添加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枝叶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法、运用修辞法</a:t>
            </a:r>
            <a:endParaRPr lang="en-US" altLang="zh-CN" sz="3600" b="1" dirty="0" smtClean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endParaRPr lang="zh-CN" altLang="en-US" sz="3600" b="1" dirty="0">
              <a:solidFill>
                <a:srgbClr val="FF0000"/>
              </a:solidFill>
              <a:latin typeface="宋体" charset="-122"/>
              <a:ea typeface="宋体" charset="-122"/>
              <a:cs typeface="Times New Roman" pitchFamily="18" charset="0"/>
            </a:endParaRPr>
          </a:p>
          <a:p>
            <a:r>
              <a:rPr lang="zh-CN" altLang="en-US" sz="3600" b="1" dirty="0">
                <a:solidFill>
                  <a:schemeClr val="tx1"/>
                </a:solidFill>
              </a:rPr>
              <a:t>（</a:t>
            </a:r>
            <a:r>
              <a:rPr lang="en-US" altLang="zh-CN" sz="3600" b="1" dirty="0">
                <a:solidFill>
                  <a:schemeClr val="tx1"/>
                </a:solidFill>
              </a:rPr>
              <a:t>1</a:t>
            </a:r>
            <a:r>
              <a:rPr lang="zh-CN" altLang="en-US" sz="3600" b="1" dirty="0">
                <a:solidFill>
                  <a:schemeClr val="tx1"/>
                </a:solidFill>
              </a:rPr>
              <a:t>）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 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补充</a:t>
            </a:r>
            <a:r>
              <a:rPr lang="zh-CN" altLang="en-US" sz="3600" b="1" dirty="0">
                <a:solidFill>
                  <a:schemeClr val="tx1"/>
                </a:solidFill>
              </a:rPr>
              <a:t>描写性的内容，使之情景交融。</a:t>
            </a:r>
            <a:endParaRPr lang="zh-CN" altLang="en-US" sz="3600" b="1" dirty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）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 </a:t>
            </a:r>
            <a:r>
              <a:rPr lang="zh-CN" altLang="en-US" sz="3600" b="1" dirty="0">
                <a:solidFill>
                  <a:schemeClr val="tx1"/>
                </a:solidFill>
              </a:rPr>
              <a:t>强化细节性特征，从形象上丰富原文内容。</a:t>
            </a:r>
            <a:endParaRPr lang="zh-CN" altLang="en-US" sz="3600" b="1" dirty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r>
              <a:rPr lang="zh-CN" altLang="en-US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36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）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运用</a:t>
            </a:r>
            <a:r>
              <a:rPr lang="zh-CN" altLang="en-US" sz="3600" b="1" dirty="0">
                <a:solidFill>
                  <a:schemeClr val="tx1"/>
                </a:solidFill>
              </a:rPr>
              <a:t>修辞</a:t>
            </a:r>
            <a:r>
              <a:rPr lang="en-US" altLang="zh-CN" sz="3600" b="1" dirty="0">
                <a:solidFill>
                  <a:schemeClr val="tx1"/>
                </a:solidFill>
                <a:latin typeface="宋体" charset="-122"/>
              </a:rPr>
              <a:t>,</a:t>
            </a:r>
            <a:r>
              <a:rPr lang="zh-CN" altLang="en-US" sz="3600" b="1" dirty="0">
                <a:solidFill>
                  <a:schemeClr val="tx1"/>
                </a:solidFill>
              </a:rPr>
              <a:t>使之更形象生动</a:t>
            </a:r>
            <a:r>
              <a:rPr lang="en-US" altLang="zh-CN" sz="3600" b="1" dirty="0">
                <a:solidFill>
                  <a:schemeClr val="tx1"/>
                </a:solidFill>
                <a:latin typeface="宋体" charset="-122"/>
              </a:rPr>
              <a:t>,</a:t>
            </a:r>
            <a:r>
              <a:rPr lang="zh-CN" altLang="en-US" sz="3600" b="1" dirty="0">
                <a:solidFill>
                  <a:schemeClr val="tx1"/>
                </a:solidFill>
              </a:rPr>
              <a:t>如排比、比喻、拟人等。</a:t>
            </a:r>
            <a:endParaRPr lang="zh-CN" altLang="en-US" sz="3600" b="1" dirty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algn="l"/>
            <a:endParaRPr lang="en-US" altLang="zh-CN" sz="3600" b="1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428596" y="1000108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47650" eaLnBrk="0" hangingPunct="0"/>
            <a:r>
              <a:rPr lang="en-US" altLang="zh-CN" sz="3200" b="1" dirty="0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参考答案</a:t>
            </a:r>
            <a:r>
              <a:rPr lang="en-US" altLang="zh-CN" sz="3200" b="1" dirty="0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】</a:t>
            </a:r>
          </a:p>
          <a:p>
            <a:pPr indent="247650" eaLnBrk="0" hangingPunct="0"/>
            <a:endParaRPr lang="en-US" altLang="zh-CN" sz="3200" b="1" dirty="0">
              <a:solidFill>
                <a:srgbClr val="C00000"/>
              </a:solidFill>
              <a:latin typeface="宋体" charset="-122"/>
              <a:cs typeface="Times New Roman" pitchFamily="18" charset="0"/>
            </a:endParaRPr>
          </a:p>
          <a:p>
            <a:pPr indent="247650" eaLnBrk="0" hangingPunct="0"/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第一阶段： 注射</a:t>
            </a:r>
            <a:r>
              <a:rPr lang="zh-CN" altLang="en-US" sz="3200" b="1" dirty="0">
                <a:ea typeface="楷体_GB2312" pitchFamily="49" charset="-122"/>
                <a:cs typeface="Times New Roman" pitchFamily="18" charset="0"/>
              </a:rPr>
              <a:t>“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溶瘤病毒</a:t>
            </a:r>
            <a:r>
              <a:rPr lang="zh-CN" altLang="en-US" sz="3200" b="1" dirty="0">
                <a:ea typeface="楷体_GB2312" pitchFamily="49" charset="-122"/>
                <a:cs typeface="Times New Roman" pitchFamily="18" charset="0"/>
              </a:rPr>
              <a:t>”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使肿瘤溶解；   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不超过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15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个字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indent="247650" eaLnBrk="0" hangingPunct="0"/>
            <a:endParaRPr lang="en-US" altLang="zh-CN" sz="3200" b="1" dirty="0"/>
          </a:p>
          <a:p>
            <a:pPr indent="247650" eaLnBrk="0" hangingPunct="0"/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第二阶段：  加热肿瘤部位产生</a:t>
            </a: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热休克蛋白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；  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不超过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个字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indent="247650" eaLnBrk="0" hangingPunct="0"/>
            <a:endParaRPr lang="en-US" altLang="zh-CN" sz="3200" b="1" dirty="0"/>
          </a:p>
          <a:p>
            <a:pPr indent="247650" eaLnBrk="0" hangingPunct="0"/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(3)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第三阶段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：  </a:t>
            </a:r>
            <a:r>
              <a:rPr lang="zh-CN" altLang="en-US" sz="3200" b="1" smtClean="0">
                <a:latin typeface="Times New Roman" pitchFamily="18" charset="0"/>
                <a:ea typeface="楷体_GB2312" pitchFamily="49" charset="-122"/>
              </a:rPr>
              <a:t>热休克蛋白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训练免疫系统消除肿瘤残部。（不超过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20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个字）</a:t>
            </a:r>
            <a:endParaRPr lang="zh-CN" altLang="en-US" sz="3200" dirty="0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（五）寓意提炼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85084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阅读下面的寓言，请写出寓意。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        </a:t>
            </a:r>
            <a:r>
              <a:rPr lang="zh-CN" altLang="en-US" sz="3200" b="1" dirty="0" smtClean="0"/>
              <a:t>庄周梦见自己变成蝴蝶，感到自由自在，于是他积极修炼，终于化成了蝴蝶。蝴蝶日日为食物奔波，还要防备天敌。蝴蝶很怀念曾经是庄周的日子。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4786322"/>
            <a:ext cx="664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99"/>
                </a:solidFill>
              </a:rPr>
              <a:t>寓意：没有得到的总比已经拥有的好，得到了又怀念失去的。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0" y="836613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843338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40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用三个比喻从不同侧面描写野花的情状，字数</a:t>
            </a:r>
            <a:r>
              <a:rPr kumimoji="1"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35</a:t>
            </a:r>
            <a:r>
              <a:rPr kumimoji="1"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个以内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4000" b="1" u="sng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1988840"/>
            <a:ext cx="831691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9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溪流的两岸，满是五彩缤纷的野花，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609600" y="33528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685800" y="4038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685800" y="4800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865188" y="2690813"/>
            <a:ext cx="673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像满天的星星那么繁密，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865188" y="3376613"/>
            <a:ext cx="673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像燃烧的焰火那么缤纷，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1322388" y="3971925"/>
            <a:ext cx="64182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像绵延的织锦那么华丽。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179512" y="5013176"/>
            <a:ext cx="8785225" cy="16684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3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要求：修辞性扩展要抓住事物的特征，恰当运用修辞格 ，使得描写对象生动具体。答题关键是想象充分，修辞恰当。</a:t>
            </a:r>
            <a:r>
              <a:rPr kumimoji="1" lang="zh-CN" altLang="en-US" sz="38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4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8" grpId="0" autoUpdateAnimBg="0"/>
      <p:bldP spid="834569" grpId="0" autoUpdateAnimBg="0"/>
      <p:bldP spid="834570" grpId="0" autoUpdateAnimBg="0"/>
      <p:bldP spid="83457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692696"/>
            <a:ext cx="8496944" cy="216058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07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江西卷）以</a:t>
            </a:r>
            <a:r>
              <a:rPr lang="zh-CN" altLang="en-US" sz="3600" b="1" dirty="0" smtClean="0">
                <a:ea typeface="黑体" pitchFamily="2" charset="-122"/>
              </a:rPr>
              <a:t>“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走进考场</a:t>
            </a:r>
            <a:r>
              <a:rPr lang="zh-CN" altLang="en-US" sz="3600" b="1" dirty="0" smtClean="0">
                <a:ea typeface="黑体" pitchFamily="2" charset="-122"/>
              </a:rPr>
              <a:t>”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为开头写一段话。要求：表意相对完整，语言连贯得体，至少使用两种修辞手法，其中一种必须是排比，不少于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个字。（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分）</a:t>
            </a:r>
          </a:p>
        </p:txBody>
      </p:sp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467544" y="3356992"/>
            <a:ext cx="8496300" cy="286232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参考答案</a:t>
            </a: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: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走进考场，我看到物品摆放整齐，玻璃擦拭洁净，考生信心十足。我也深深地吸了一口气，自信的火花在脑海闪现，暗暗告诫自己：沉着、认真才能扬起自己理想的风帆</a:t>
            </a:r>
            <a:r>
              <a:rPr lang="zh-CN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。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/>
      <p:bldP spid="7372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5175"/>
            <a:ext cx="8640960" cy="5616575"/>
          </a:xfrm>
          <a:noFill/>
          <a:ln w="12700"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600" b="1" dirty="0" smtClean="0">
                <a:latin typeface="黑体" pitchFamily="2" charset="-122"/>
                <a:ea typeface="黑体" pitchFamily="2" charset="-122"/>
              </a:rPr>
              <a:t>08</a:t>
            </a: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湖北卷）下面这首诗的每句话都可以想象成一个电影的镜头，前两个镜头的脚本已写出，请续写出后两个。要求①按照诗意来设计场景和人物的神态动作；②想象合理；③每个镜头脚本的字数不超过</a:t>
            </a:r>
            <a:r>
              <a:rPr lang="en-US" altLang="zh-CN" sz="2600" b="1" dirty="0" smtClean="0">
                <a:latin typeface="黑体" pitchFamily="2" charset="-122"/>
                <a:ea typeface="黑体" pitchFamily="2" charset="-122"/>
              </a:rPr>
              <a:t>40</a:t>
            </a: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字。（</a:t>
            </a:r>
            <a:r>
              <a:rPr lang="en-US" altLang="zh-CN" sz="2600" b="1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分）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                      采莲子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          （唐）皇甫松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船动湖光滟滟秋，贪看少年信船流。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无端隔水抛莲子，遥被人知半日羞。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b="1" dirty="0" smtClean="0"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场景</a:t>
            </a:r>
            <a:r>
              <a:rPr lang="en-US" altLang="zh-CN" sz="2600" b="1" dirty="0" smtClean="0"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湖边，采莲船上。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b="1" dirty="0" smtClean="0"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人物</a:t>
            </a:r>
            <a:r>
              <a:rPr lang="en-US" altLang="zh-CN" sz="2600" b="1" dirty="0" smtClean="0"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采莲女 小伙子 女伴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镜头一：秋日湖上，波光粼粼。一位美丽的姑娘驾着采莲船从荷花丛中划出。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765175"/>
            <a:ext cx="8532812" cy="2663825"/>
          </a:xfrm>
          <a:noFill/>
          <a:ln w="12700"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镜头二：忽见岸上有位英俊少年。姑娘悄然心动，痴痴地看着他，竟忘记了摇桨，任凭船儿飘荡。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  镜头三：</a:t>
            </a:r>
            <a:r>
              <a:rPr lang="zh-CN" altLang="en-US" b="1" u="sng" dirty="0" smtClean="0">
                <a:latin typeface="黑体" pitchFamily="2" charset="-122"/>
                <a:ea typeface="黑体" pitchFamily="2" charset="-122"/>
              </a:rPr>
              <a:t>                             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  镜头四： 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2124075" y="2636838"/>
            <a:ext cx="532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124075" y="3141663"/>
            <a:ext cx="532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33" name="Rectangle 9"/>
          <p:cNvSpPr>
            <a:spLocks noChangeArrowheads="1"/>
          </p:cNvSpPr>
          <p:nvPr/>
        </p:nvSpPr>
        <p:spPr bwMode="auto">
          <a:xfrm>
            <a:off x="539552" y="3501008"/>
            <a:ext cx="8280400" cy="30353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答案示例：</a:t>
            </a:r>
          </a:p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　　镜头三：姑娘抓起一把莲子，笑着朝少年抛去，正打在他身上，少年会心一笑。</a:t>
            </a:r>
          </a:p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　　镜头四：姑娘的举动被邻舟女伴看到，引起一阵嘻笑声。姑娘羞得满脸通红，低着头，半天都不好意思。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6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95536" y="1124744"/>
            <a:ext cx="8305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</a:rPr>
              <a:t>、议论性扩展</a:t>
            </a:r>
            <a:r>
              <a:rPr lang="zh-CN" altLang="en-US" sz="44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：</a:t>
            </a:r>
            <a:endParaRPr lang="en-US" altLang="zh-CN" sz="4400" b="1" dirty="0" smtClean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endParaRPr lang="zh-CN" altLang="en-US" sz="4400" b="1" dirty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r>
              <a:rPr lang="zh-CN" altLang="en-US" sz="4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</a:t>
            </a:r>
            <a:r>
              <a:rPr lang="zh-CN" altLang="en-US" sz="44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4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1</a:t>
            </a:r>
            <a:r>
              <a:rPr lang="zh-CN" altLang="en-US" sz="4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）举例扩展性。</a:t>
            </a:r>
          </a:p>
          <a:p>
            <a:r>
              <a:rPr lang="zh-CN" altLang="en-US" sz="4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（</a:t>
            </a:r>
            <a:r>
              <a:rPr lang="en-US" altLang="zh-CN" sz="4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4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）推理扩展法。</a:t>
            </a:r>
          </a:p>
          <a:p>
            <a:r>
              <a:rPr lang="zh-CN" altLang="en-US" sz="4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（</a:t>
            </a:r>
            <a:r>
              <a:rPr lang="en-US" altLang="zh-CN" sz="4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4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）总分扩展法。</a:t>
            </a:r>
            <a:endParaRPr lang="zh-CN" altLang="en-US" sz="4400" b="1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</TotalTime>
  <Words>3078</Words>
  <Application>Microsoft Office PowerPoint</Application>
  <PresentationFormat>全屏显示(4:3)</PresentationFormat>
  <Paragraphs>163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流畅</vt:lpstr>
      <vt:lpstr>幻灯片 1</vt:lpstr>
      <vt:lpstr>幻灯片 2</vt:lpstr>
      <vt:lpstr>幻灯片 3</vt:lpstr>
      <vt:lpstr>幻灯片 4</vt:lpstr>
      <vt:lpstr>溪流的两岸，满是五彩缤纷的野花，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下定义的表述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（五）寓意提炼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</cp:lastModifiedBy>
  <cp:revision>31</cp:revision>
  <dcterms:created xsi:type="dcterms:W3CDTF">2014-02-25T06:56:14Z</dcterms:created>
  <dcterms:modified xsi:type="dcterms:W3CDTF">2015-01-23T03:01:59Z</dcterms:modified>
</cp:coreProperties>
</file>