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2B25B2C-46BF-4A1D-B31B-CB49FDBC47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不义而富且贵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于我如浮云 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《</a:t>
            </a:r>
            <a:r>
              <a:rPr lang="zh-CN" altLang="en-US" b="1" dirty="0" smtClean="0">
                <a:solidFill>
                  <a:schemeClr val="tx1"/>
                </a:solidFill>
              </a:rPr>
              <a:t>论语</a:t>
            </a:r>
            <a:r>
              <a:rPr lang="en-US" altLang="zh-CN" b="1" dirty="0" smtClean="0">
                <a:solidFill>
                  <a:schemeClr val="tx1"/>
                </a:solidFill>
              </a:rPr>
              <a:t>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3【</a:t>
            </a:r>
            <a:r>
              <a:rPr lang="zh-CN" altLang="en-US" b="1" dirty="0"/>
              <a:t>原文</a:t>
            </a:r>
            <a:r>
              <a:rPr lang="en-US" altLang="zh-CN" b="1" dirty="0"/>
              <a:t>】  </a:t>
            </a:r>
            <a:r>
              <a:rPr lang="zh-CN" altLang="en-US" b="1" dirty="0"/>
              <a:t>子曰：“饭疏食</a:t>
            </a:r>
            <a:r>
              <a:rPr lang="en-US" altLang="zh-CN" b="1" dirty="0"/>
              <a:t>(1)</a:t>
            </a:r>
            <a:r>
              <a:rPr lang="zh-CN" altLang="en-US" b="1" dirty="0"/>
              <a:t>饮水，曲肱</a:t>
            </a:r>
            <a:r>
              <a:rPr lang="en-US" altLang="zh-CN" b="1" dirty="0"/>
              <a:t>(2)</a:t>
            </a:r>
            <a:r>
              <a:rPr lang="zh-CN" altLang="en-US" b="1" dirty="0"/>
              <a:t>而枕之，乐亦在其中矣。不义而富且贵，于我如浮云。” 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注释</a:t>
            </a:r>
            <a:r>
              <a:rPr lang="en-US" altLang="zh-CN" b="1" dirty="0"/>
              <a:t>】 (1)</a:t>
            </a:r>
            <a:r>
              <a:rPr lang="zh-CN" altLang="en-US" b="1" dirty="0"/>
              <a:t>饭疏食，饭，这里是“吃”的意思，作动词。疏食即粗粮。 </a:t>
            </a:r>
            <a:br>
              <a:rPr lang="zh-CN" altLang="en-US" b="1" dirty="0"/>
            </a:br>
            <a:r>
              <a:rPr lang="en-US" altLang="zh-CN" b="1" dirty="0"/>
              <a:t>(2)</a:t>
            </a:r>
            <a:r>
              <a:rPr lang="zh-CN" altLang="en-US" b="1" dirty="0"/>
              <a:t>曲肱：肱，音ｇ</a:t>
            </a:r>
            <a:r>
              <a:rPr lang="en-US" altLang="zh-CN" b="1" dirty="0"/>
              <a:t>ō</a:t>
            </a:r>
            <a:r>
              <a:rPr lang="zh-CN" altLang="en-US" b="1" dirty="0"/>
              <a:t>ｎｇ，胳膊，由肩至肘的部位。曲肱，即弯着胳膊。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 </a:t>
            </a:r>
            <a:r>
              <a:rPr lang="zh-CN" altLang="en-US" b="1" dirty="0"/>
              <a:t>孔子说：“吃粗粮，喝白水，弯着胳膊当枕头，乐趣也就在这中间了。用不正当的手段得来的富贵，对于我来讲就像是天上的浮云一样。”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评析</a:t>
            </a:r>
            <a:r>
              <a:rPr lang="en-US" altLang="zh-CN" b="1" dirty="0"/>
              <a:t>】 </a:t>
            </a:r>
            <a:r>
              <a:rPr lang="zh-CN" altLang="en-US" b="1" dirty="0"/>
              <a:t>孔子极力提倡“安贫乐道”，认为有理想、有志向的君子，不会总是为自己的吃穿住而奔波的，“饭疏食饮水，曲肱而枕之”，对于有理想的人来讲，可以说是乐在其中。同时，他还提出，不符合于道的富贵荣华，他是坚决不予接受的，对待这些东西，如天上的浮云一般。这种思想深深影响了古代的知识分子，也为一般老百姓所接受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Grp="1" noChangeArrowheads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4【</a:t>
            </a:r>
            <a:r>
              <a:rPr lang="zh-CN" altLang="en-US" b="1" dirty="0"/>
              <a:t>原文</a:t>
            </a:r>
            <a:r>
              <a:rPr lang="en-US" altLang="zh-CN" b="1" dirty="0"/>
              <a:t>】  </a:t>
            </a:r>
            <a:r>
              <a:rPr lang="zh-CN" altLang="en-US" b="1" dirty="0"/>
              <a:t>子曰：“富与贵，是人之所欲也，不以其道得之，不处也；贫与贱，是人之所恶也，不以其道得之，不去也。君子去仁，恶乎成名？君子无终食之间违仁，造次必于是，颠沛必于是。”  </a:t>
            </a:r>
          </a:p>
          <a:p>
            <a:r>
              <a:rPr lang="en-US" altLang="zh-CN" sz="2800" b="1" dirty="0"/>
              <a:t>【</a:t>
            </a:r>
            <a:r>
              <a:rPr lang="zh-CN" altLang="en-US" sz="2800" b="1" dirty="0"/>
              <a:t>译文</a:t>
            </a:r>
            <a:r>
              <a:rPr lang="en-US" altLang="zh-CN" sz="2800" b="1" dirty="0"/>
              <a:t>】 </a:t>
            </a:r>
            <a:r>
              <a:rPr lang="zh-CN" altLang="en-US" sz="2800" b="1" dirty="0"/>
              <a:t>孔子说：“富裕和显贵是人人都想要得到的，但不用正当的方法得到它，就不会去享受的；贫穷与低贱是人人都厌恶的，但不用正当的方法去摆脱它，就不会摆脱的。君子如果离开了仁德，又怎么能叫君子呢？君子没有一顿饭的时间背离仁德的，就是在最紧迫的时刻也必须按照仁德办事，就是在颠沛流离的时候，也一定会按仁德去办事的。”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评析</a:t>
            </a:r>
            <a:r>
              <a:rPr lang="en-US" altLang="zh-CN" b="1" dirty="0"/>
              <a:t>】 </a:t>
            </a:r>
            <a:r>
              <a:rPr lang="zh-CN" altLang="en-US" b="1" dirty="0"/>
              <a:t>这一段，反映了孔子的理欲观。以往的孔子研究中往往忽略了这一段内容，似乎孔子主张人们只要仁、义，不要利、欲。事实上并非如此。任何人都不会甘愿过贫穷困顿、流离失所的生活，都希望得到富贵安逸。但这必须通过正当的手段和途径去获取。否则宁守清贫而不去享受富贵。这种观念在今天仍有其不可低估的价值。这一章值得研究者们仔细推敲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5【</a:t>
            </a:r>
            <a:r>
              <a:rPr lang="zh-CN" altLang="en-US" b="1" dirty="0"/>
              <a:t>原文</a:t>
            </a:r>
            <a:r>
              <a:rPr lang="en-US" altLang="zh-CN" b="1" dirty="0"/>
              <a:t>】  </a:t>
            </a:r>
            <a:r>
              <a:rPr lang="zh-CN" altLang="en-US" b="1" dirty="0"/>
              <a:t>子路问成人</a:t>
            </a:r>
            <a:r>
              <a:rPr lang="en-US" altLang="zh-CN" b="1" dirty="0"/>
              <a:t>(1)</a:t>
            </a:r>
            <a:r>
              <a:rPr lang="zh-CN" altLang="en-US" b="1" dirty="0"/>
              <a:t>。子曰：“若臧武仲</a:t>
            </a:r>
            <a:r>
              <a:rPr lang="en-US" altLang="zh-CN" b="1" dirty="0"/>
              <a:t>(2)</a:t>
            </a:r>
            <a:r>
              <a:rPr lang="zh-CN" altLang="en-US" b="1" dirty="0"/>
              <a:t>之知，公绰之不欲，卞庄子</a:t>
            </a:r>
            <a:r>
              <a:rPr lang="en-US" altLang="zh-CN" b="1" dirty="0"/>
              <a:t>(3)</a:t>
            </a:r>
            <a:r>
              <a:rPr lang="zh-CN" altLang="en-US" b="1" dirty="0"/>
              <a:t>之勇，冉求之艺，文之以礼乐，亦可以为成人矣。”曰：“今之成人者何必然？见利思义，见危授命，久要</a:t>
            </a:r>
            <a:r>
              <a:rPr lang="en-US" altLang="zh-CN" b="1" dirty="0"/>
              <a:t>(4)</a:t>
            </a:r>
            <a:r>
              <a:rPr lang="zh-CN" altLang="en-US" b="1" dirty="0"/>
              <a:t>不忘平生之言，亦可以为成人矣。” 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注释</a:t>
            </a:r>
            <a:r>
              <a:rPr lang="en-US" altLang="zh-CN" b="1" dirty="0"/>
              <a:t>】 (1)</a:t>
            </a:r>
            <a:r>
              <a:rPr lang="zh-CN" altLang="en-US" b="1" dirty="0"/>
              <a:t>成人：人格完备的完人。 </a:t>
            </a:r>
            <a:br>
              <a:rPr lang="zh-CN" altLang="en-US" b="1" dirty="0"/>
            </a:br>
            <a:r>
              <a:rPr lang="en-US" altLang="zh-CN" b="1" dirty="0"/>
              <a:t>(2)</a:t>
            </a:r>
            <a:r>
              <a:rPr lang="zh-CN" altLang="en-US" b="1" dirty="0"/>
              <a:t>臧武仲：鲁国大夫臧孙纥。 </a:t>
            </a:r>
            <a:br>
              <a:rPr lang="zh-CN" altLang="en-US" b="1" dirty="0"/>
            </a:br>
            <a:r>
              <a:rPr lang="en-US" altLang="zh-CN" b="1" dirty="0"/>
              <a:t>(3)</a:t>
            </a:r>
            <a:r>
              <a:rPr lang="zh-CN" altLang="en-US" b="1" dirty="0"/>
              <a:t>卞庄子：鲁国卞邑大夫。 </a:t>
            </a:r>
            <a:br>
              <a:rPr lang="zh-CN" altLang="en-US" b="1" dirty="0"/>
            </a:br>
            <a:r>
              <a:rPr lang="en-US" altLang="zh-CN" b="1" dirty="0"/>
              <a:t>(4)</a:t>
            </a:r>
            <a:r>
              <a:rPr lang="zh-CN" altLang="en-US" b="1" dirty="0"/>
              <a:t>久要：长久处于穷困中。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 </a:t>
            </a:r>
            <a:r>
              <a:rPr lang="zh-CN" altLang="en-US" b="1" dirty="0"/>
              <a:t>子路问怎样做才是一个完美的人。孔子说：“如果具有臧武仲的智慧，孟公绰的克制，卞庄子的勇敢，冉求那样多才多艺，再用礼乐加以修饰，也就可以算是一个完人了。”孔子又说：“现在的完人何必一定要这样呢？见到财利想到义的要求，遇到危险能献出生命，长久处于穷困还不忘平日的诺言，这样也可以成为一位完美的人。”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评析</a:t>
            </a:r>
            <a:r>
              <a:rPr lang="en-US" altLang="zh-CN" b="1" dirty="0"/>
              <a:t>】 </a:t>
            </a:r>
            <a:r>
              <a:rPr lang="zh-CN" altLang="en-US" b="1" dirty="0"/>
              <a:t>本章谈人格完善的问题。孔子认为，具备完善人格的人，应当富有智慧、克制、勇敢、多才多艺和礼乐修饰。谈到这里，孔子还认为，有完善人格的人，应当做到在见利见危和久居贫困的时候，能够思义、授命、不忘平生之言，这样做就符合于义。尤其是本章提出“见利思义”的主张，即遇到有利可图的事情，要考虑是否符合义，不义则不为。这句话对后世产生了极大影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Grp="1" noChangeArrowheads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6【</a:t>
            </a:r>
            <a:r>
              <a:rPr lang="zh-CN" altLang="en-US" b="1" dirty="0"/>
              <a:t>原文</a:t>
            </a:r>
            <a:r>
              <a:rPr lang="en-US" altLang="zh-CN" b="1" dirty="0"/>
              <a:t>】  </a:t>
            </a:r>
            <a:r>
              <a:rPr lang="zh-CN" altLang="en-US" b="1" dirty="0"/>
              <a:t>孔子曰：“君子有九思：视思明，听思聪，色思温，貌思恭，言思忠，事思敬，疑思问，忿思难，见得思义。” 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 </a:t>
            </a:r>
            <a:r>
              <a:rPr lang="zh-CN" altLang="en-US" b="1" dirty="0"/>
              <a:t>孔子说：“君子有九种要思考的事：看的时候，要思考看清与否；听的时候，要思考是否听清楚；自己的脸色，要思考是否温和，容貌要思考是否谦恭；言谈的时候，要思考是否忠诚；办事要思考是否谨慎严肃；遇到疑问，要思考是否应该向别人询问；忿怒时，要思考是否有后患，获取财利时，要思考是否合乎义的准则。” 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评析</a:t>
            </a:r>
            <a:r>
              <a:rPr lang="en-US" altLang="zh-CN" b="1" dirty="0"/>
              <a:t>】 </a:t>
            </a:r>
            <a:r>
              <a:rPr lang="zh-CN" altLang="en-US" b="1" dirty="0"/>
              <a:t>本章通过孔子所谈的“君子有九思”，把人的言行举止的各个方面都考虑到了，他要求自己和学生们一言一行都要认真思考和自我反省，这里包括个人道德修养的各种规范，如温、良、恭、俭、让、忠、孝、仁、义、礼、智等等，所有这些，是孔子关于道德修养学说的组成部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7【</a:t>
            </a:r>
            <a:r>
              <a:rPr lang="zh-CN" altLang="en-US" b="1" dirty="0"/>
              <a:t>原文</a:t>
            </a:r>
            <a:r>
              <a:rPr lang="en-US" altLang="zh-CN" b="1" dirty="0"/>
              <a:t>】  </a:t>
            </a:r>
            <a:r>
              <a:rPr lang="zh-CN" altLang="en-US" b="1" dirty="0"/>
              <a:t>子曰：“君子之于天下也，无适</a:t>
            </a:r>
            <a:r>
              <a:rPr lang="en-US" altLang="zh-CN" b="1" dirty="0"/>
              <a:t>(1)</a:t>
            </a:r>
            <a:r>
              <a:rPr lang="zh-CN" altLang="en-US" b="1" dirty="0"/>
              <a:t>也，无莫</a:t>
            </a:r>
            <a:r>
              <a:rPr lang="en-US" altLang="zh-CN" b="1" dirty="0"/>
              <a:t>(2)</a:t>
            </a:r>
            <a:r>
              <a:rPr lang="zh-CN" altLang="en-US" b="1" dirty="0"/>
              <a:t>也，义</a:t>
            </a:r>
            <a:r>
              <a:rPr lang="en-US" altLang="zh-CN" b="1" dirty="0"/>
              <a:t>(3)</a:t>
            </a:r>
            <a:r>
              <a:rPr lang="zh-CN" altLang="en-US" b="1" dirty="0"/>
              <a:t>之与比</a:t>
            </a:r>
            <a:r>
              <a:rPr lang="en-US" altLang="zh-CN" b="1" dirty="0"/>
              <a:t>(4)</a:t>
            </a:r>
            <a:r>
              <a:rPr lang="zh-CN" altLang="en-US" b="1" dirty="0"/>
              <a:t>。” 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注释</a:t>
            </a:r>
            <a:r>
              <a:rPr lang="en-US" altLang="zh-CN" b="1" dirty="0"/>
              <a:t>】 (1)</a:t>
            </a:r>
            <a:r>
              <a:rPr lang="zh-CN" altLang="en-US" b="1" dirty="0"/>
              <a:t>适：音ｄ</a:t>
            </a:r>
            <a:r>
              <a:rPr lang="en-US" altLang="zh-CN" b="1" dirty="0"/>
              <a:t>í</a:t>
            </a:r>
            <a:r>
              <a:rPr lang="zh-CN" altLang="en-US" b="1" dirty="0"/>
              <a:t>，意为亲近、厚待。 </a:t>
            </a:r>
            <a:br>
              <a:rPr lang="zh-CN" altLang="en-US" b="1" dirty="0"/>
            </a:br>
            <a:r>
              <a:rPr lang="en-US" altLang="zh-CN" b="1" dirty="0"/>
              <a:t>(2)</a:t>
            </a:r>
            <a:r>
              <a:rPr lang="zh-CN" altLang="en-US" b="1" dirty="0"/>
              <a:t>莫：疏远、冷淡。 </a:t>
            </a:r>
            <a:br>
              <a:rPr lang="zh-CN" altLang="en-US" b="1" dirty="0"/>
            </a:br>
            <a:r>
              <a:rPr lang="en-US" altLang="zh-CN" b="1" dirty="0"/>
              <a:t>(3)</a:t>
            </a:r>
            <a:r>
              <a:rPr lang="zh-CN" altLang="en-US" b="1" dirty="0"/>
              <a:t>义：适宜、妥当。 </a:t>
            </a:r>
            <a:br>
              <a:rPr lang="zh-CN" altLang="en-US" b="1" dirty="0"/>
            </a:br>
            <a:r>
              <a:rPr lang="en-US" altLang="zh-CN" b="1" dirty="0"/>
              <a:t>(4)</a:t>
            </a:r>
            <a:r>
              <a:rPr lang="zh-CN" altLang="en-US" b="1" dirty="0"/>
              <a:t>比：亲近、相近、靠近。 </a:t>
            </a:r>
          </a:p>
          <a:p>
            <a:endParaRPr lang="zh-CN" altLang="en-US" b="1" dirty="0"/>
          </a:p>
          <a:p>
            <a:r>
              <a:rPr lang="en-US" altLang="zh-CN" b="1" dirty="0"/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 </a:t>
            </a:r>
            <a:r>
              <a:rPr lang="zh-CN" altLang="en-US" b="1" dirty="0"/>
              <a:t>孔子说：“君子对于天下的人和事，没有固定的厚薄亲疏，只是按照义去做。”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844" y="1600200"/>
            <a:ext cx="4352956" cy="4525963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有两种东西，我对它们的思考越是深沉和持久，它们在我心灵中唤起的惊奇和敬畏就会日新月异，不断增长，这就是我头上的星空和心中的道德定律。</a:t>
            </a:r>
          </a:p>
          <a:p>
            <a:pPr>
              <a:buFontTx/>
              <a:buNone/>
            </a:pP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sz="3200" b="1" dirty="0" smtClean="0">
                <a:latin typeface="Arial"/>
                <a:ea typeface="楷体_GB2312" pitchFamily="49" charset="-122"/>
              </a:rPr>
              <a:t>——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康德</a:t>
            </a: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endParaRPr lang="zh-CN" altLang="en-US" sz="3200" dirty="0"/>
          </a:p>
        </p:txBody>
      </p:sp>
      <p:pic>
        <p:nvPicPr>
          <p:cNvPr id="6" name="Picture 3" descr="康德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8024" y="1556792"/>
            <a:ext cx="3456384" cy="45624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评析</a:t>
            </a:r>
            <a:r>
              <a:rPr lang="en-US" altLang="zh-CN" b="1" dirty="0"/>
              <a:t>】 </a:t>
            </a:r>
            <a:r>
              <a:rPr lang="zh-CN" altLang="en-US" b="1" dirty="0"/>
              <a:t>这一章里孔子提出对君子要求的基本点之一：“义之与比。”有高尚人格的君子为人公正、友善，处世严肃灵活，不会厚此薄彼。本章谈论的仍是个人的道德修养问题。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8【</a:t>
            </a:r>
            <a:r>
              <a:rPr lang="zh-CN" altLang="en-US" b="1" dirty="0"/>
              <a:t>原文</a:t>
            </a:r>
            <a:r>
              <a:rPr lang="en-US" altLang="zh-CN" b="1" dirty="0"/>
              <a:t>】  </a:t>
            </a:r>
            <a:r>
              <a:rPr lang="zh-CN" altLang="en-US" b="1" dirty="0"/>
              <a:t>子路曰：“君子尚勇乎？”子曰：“君子义以为上。君子有勇而无义为乱，小人有勇而无义为盗。” 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 </a:t>
            </a:r>
            <a:r>
              <a:rPr lang="zh-CN" altLang="en-US" b="1" dirty="0"/>
              <a:t>子路说：“君子崇尚勇敢吗？”孔子答道：“君子以义作为最高尚的品德，君子有勇无义就会作乱，小人有勇无义就会偷盗。”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9【</a:t>
            </a:r>
            <a:r>
              <a:rPr lang="zh-CN" altLang="en-US" b="1" dirty="0"/>
              <a:t>原文</a:t>
            </a:r>
            <a:r>
              <a:rPr lang="en-US" altLang="zh-CN" b="1" dirty="0"/>
              <a:t>】 </a:t>
            </a:r>
            <a:r>
              <a:rPr lang="zh-CN" altLang="en-US" b="1" dirty="0"/>
              <a:t>子曰：“德之不修，学之不讲，闻义不能徙</a:t>
            </a:r>
            <a:r>
              <a:rPr lang="en-US" altLang="zh-CN" b="1" dirty="0"/>
              <a:t>(1)</a:t>
            </a:r>
            <a:r>
              <a:rPr lang="zh-CN" altLang="en-US" b="1" dirty="0"/>
              <a:t>，不善不能改，是吾忧也。”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注释</a:t>
            </a:r>
            <a:r>
              <a:rPr lang="en-US" altLang="zh-CN" b="1" dirty="0"/>
              <a:t>】 (1)</a:t>
            </a:r>
            <a:r>
              <a:rPr lang="zh-CN" altLang="en-US" b="1" dirty="0"/>
              <a:t>徙：音ｘ</a:t>
            </a:r>
            <a:r>
              <a:rPr lang="en-US" altLang="zh-CN" b="1" dirty="0"/>
              <a:t>ǐ</a:t>
            </a:r>
            <a:r>
              <a:rPr lang="zh-CN" altLang="en-US" b="1" dirty="0"/>
              <a:t>，迁移。此处指靠近义、做到义。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 </a:t>
            </a:r>
            <a:r>
              <a:rPr lang="zh-CN" altLang="en-US" b="1" dirty="0"/>
              <a:t>孔子说：“（许多人）对品德不去修养，学问不去讲求，听到义不能去做，有了不善的事不能改正，这些都是我所忧虑的事情。”  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评析</a:t>
            </a:r>
            <a:r>
              <a:rPr lang="en-US" altLang="zh-CN" b="1" dirty="0"/>
              <a:t>】 </a:t>
            </a:r>
            <a:r>
              <a:rPr lang="zh-CN" altLang="en-US" b="1" dirty="0"/>
              <a:t>春秋末年，天下大乱。孔子慨叹世人不能自见其过而自责，对此，他万分忧虑。他把道德修养、读书学习和知错即改三个方面的问题相提并论，在他看来，三者之间也有内在联系，因为进行道德修养和学习各种知识，最重要的就是要能够及时改正自己的过失或“不善”，只有这样，修养才可以完善，知识才可以丰富。</a:t>
            </a:r>
            <a:r>
              <a:rPr lang="zh-CN" altLang="en-US" dirty="0"/>
              <a:t>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10【</a:t>
            </a:r>
            <a:r>
              <a:rPr lang="zh-CN" altLang="en-US" b="1" dirty="0"/>
              <a:t>原文</a:t>
            </a:r>
            <a:r>
              <a:rPr lang="en-US" altLang="zh-CN" b="1" dirty="0"/>
              <a:t>】  </a:t>
            </a:r>
            <a:r>
              <a:rPr lang="zh-CN" altLang="en-US" b="1" dirty="0"/>
              <a:t>子曰：“非其鬼</a:t>
            </a:r>
            <a:r>
              <a:rPr lang="en-US" altLang="zh-CN" b="1" dirty="0"/>
              <a:t>(1)</a:t>
            </a:r>
            <a:r>
              <a:rPr lang="zh-CN" altLang="en-US" b="1" dirty="0"/>
              <a:t>而祭之；谄</a:t>
            </a:r>
            <a:r>
              <a:rPr lang="en-US" altLang="zh-CN" b="1" dirty="0"/>
              <a:t>(2)</a:t>
            </a:r>
            <a:r>
              <a:rPr lang="zh-CN" altLang="en-US" b="1" dirty="0"/>
              <a:t>也。见义</a:t>
            </a:r>
            <a:r>
              <a:rPr lang="en-US" altLang="zh-CN" b="1" dirty="0"/>
              <a:t>(3)</a:t>
            </a:r>
            <a:r>
              <a:rPr lang="zh-CN" altLang="en-US" b="1" dirty="0"/>
              <a:t>不为，无勇也。”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注释</a:t>
            </a:r>
            <a:r>
              <a:rPr lang="en-US" altLang="zh-CN" b="1" dirty="0"/>
              <a:t>】 (1)</a:t>
            </a:r>
            <a:r>
              <a:rPr lang="zh-CN" altLang="en-US" b="1" dirty="0"/>
              <a:t>鬼：有两种解释：一是指鬼神，二是指死去的祖先。这里泛指鬼神。 </a:t>
            </a:r>
            <a:br>
              <a:rPr lang="zh-CN" altLang="en-US" b="1" dirty="0"/>
            </a:br>
            <a:r>
              <a:rPr lang="en-US" altLang="zh-CN" b="1" dirty="0"/>
              <a:t>(2)</a:t>
            </a:r>
            <a:r>
              <a:rPr lang="zh-CN" altLang="en-US" b="1" dirty="0"/>
              <a:t>谄：音ｃｈ</a:t>
            </a:r>
            <a:r>
              <a:rPr lang="en-US" altLang="zh-CN" b="1" dirty="0"/>
              <a:t>ǎ</a:t>
            </a:r>
            <a:r>
              <a:rPr lang="zh-CN" altLang="en-US" b="1" dirty="0"/>
              <a:t>ｎ ，谄媚、阿谀。 </a:t>
            </a:r>
            <a:br>
              <a:rPr lang="zh-CN" altLang="en-US" b="1" dirty="0"/>
            </a:br>
            <a:r>
              <a:rPr lang="en-US" altLang="zh-CN" b="1" dirty="0"/>
              <a:t>(3)</a:t>
            </a:r>
            <a:r>
              <a:rPr lang="zh-CN" altLang="en-US" b="1" dirty="0"/>
              <a:t>义：人应该做的事就是义。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 </a:t>
            </a:r>
            <a:r>
              <a:rPr lang="zh-CN" altLang="en-US" b="1" dirty="0"/>
              <a:t>孔子说：“不是你应该祭的鬼神，你却去祭它，这就是谄媚。见到应该挺身而出的事情，却袖手旁观，就是怯懦。”</a:t>
            </a:r>
            <a:r>
              <a:rPr lang="zh-CN" altLang="en-US" dirty="0"/>
              <a:t>  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评析</a:t>
            </a:r>
            <a:r>
              <a:rPr lang="en-US" altLang="zh-CN" b="1" dirty="0"/>
              <a:t>】 </a:t>
            </a:r>
            <a:r>
              <a:rPr lang="zh-CN" altLang="en-US" b="1" dirty="0"/>
              <a:t>在本章中，孔子又提出“义”和“勇”的概念，这都是儒家有关塑造高尚人格的规范。</a:t>
            </a:r>
            <a:r>
              <a:rPr lang="en-US" altLang="zh-CN" b="1" dirty="0"/>
              <a:t>《</a:t>
            </a:r>
            <a:r>
              <a:rPr lang="zh-CN" altLang="en-US" b="1" dirty="0"/>
              <a:t>论语集解</a:t>
            </a:r>
            <a:r>
              <a:rPr lang="en-US" altLang="zh-CN" b="1" dirty="0"/>
              <a:t>》</a:t>
            </a:r>
            <a:r>
              <a:rPr lang="zh-CN" altLang="en-US" b="1" dirty="0"/>
              <a:t>注：义，所宜为。符合于仁、礼要求的，就是义。“勇”，就是果敢，勇敢。孔子把“勇”作为实行“仁”的条件之一，“勇”，必须符合“仁、义、礼、智”，才算是勇，否则就是“乱”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讨论：是生计重要还是道德重要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57620" y="1500174"/>
            <a:ext cx="5072066" cy="4525963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青年报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》2006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日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B13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版报道，邹云翔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2004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年被评为</a:t>
            </a:r>
            <a:r>
              <a:rPr lang="zh-CN" altLang="en-US" sz="3200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中华食雕九大赚钱名刀</a:t>
            </a:r>
            <a:r>
              <a:rPr lang="zh-CN" altLang="en-US" sz="3200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，并先后被评为</a:t>
            </a:r>
            <a:r>
              <a:rPr lang="zh-CN" altLang="en-US" sz="3200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中国烹饪雕刻大师</a:t>
            </a:r>
            <a:r>
              <a:rPr lang="zh-CN" altLang="en-US" sz="3200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中华厨神</a:t>
            </a:r>
            <a:r>
              <a:rPr lang="zh-CN" altLang="en-US" sz="3200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，可现在一个大厨师彻底被各大酒店拒之门外，原因是他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拒烹野味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200" dirty="0"/>
          </a:p>
        </p:txBody>
      </p:sp>
      <p:pic>
        <p:nvPicPr>
          <p:cNvPr id="5" name="Picture 4" descr="邹云翔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2969792" cy="45259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142852"/>
            <a:ext cx="9001156" cy="584043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ea typeface="楷体_GB2312" pitchFamily="49" charset="-122"/>
              </a:rPr>
              <a:t> </a:t>
            </a:r>
            <a:r>
              <a:rPr lang="zh-CN" altLang="en-US" b="1" dirty="0" smtClean="0">
                <a:ea typeface="楷体_GB2312" pitchFamily="49" charset="-122"/>
              </a:rPr>
              <a:t>一个厨师要与传统的习惯和人性的贪婪去较量，看上去有点“自不量力”，引来很多人的嘲笑，认为他太傻。</a:t>
            </a:r>
          </a:p>
          <a:p>
            <a:pPr>
              <a:lnSpc>
                <a:spcPct val="80000"/>
              </a:lnSpc>
              <a:buNone/>
            </a:pPr>
            <a:endParaRPr lang="zh-CN" altLang="en-US" b="1" dirty="0" smtClean="0"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C0000"/>
                </a:solidFill>
                <a:ea typeface="楷体_GB2312" pitchFamily="49" charset="-122"/>
              </a:rPr>
              <a:t>他也认识到：只有溶到社会中去才有更大的作为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CC0000"/>
                </a:solidFill>
                <a:ea typeface="楷体_GB2312" pitchFamily="49" charset="-122"/>
              </a:rPr>
              <a:t>办食雕学习班，教授烹饪理念、知识、技巧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CC0000"/>
                </a:solidFill>
                <a:ea typeface="楷体_GB2312" pitchFamily="49" charset="-122"/>
              </a:rPr>
              <a:t>组织弟子宣传以各种方式“拒烹野味”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CC0000"/>
                </a:solidFill>
                <a:ea typeface="楷体_GB2312" pitchFamily="49" charset="-122"/>
              </a:rPr>
              <a:t>号召其他饭店厨师加入“拒烹野味”活动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CC0000"/>
                </a:solidFill>
                <a:ea typeface="楷体_GB2312" pitchFamily="49" charset="-122"/>
              </a:rPr>
              <a:t>发起百万厨师参与全国“拒烹野味”签名活动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0000"/>
                </a:solidFill>
                <a:ea typeface="楷体_GB2312" pitchFamily="49" charset="-122"/>
              </a:rPr>
              <a:t>……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 smtClean="0">
              <a:solidFill>
                <a:srgbClr val="CC0000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ea typeface="楷体_GB2312" pitchFamily="49" charset="-122"/>
              </a:rPr>
              <a:t>    </a:t>
            </a:r>
            <a:r>
              <a:rPr lang="zh-CN" altLang="en-US" b="1" dirty="0" smtClean="0">
                <a:ea typeface="楷体_GB2312" pitchFamily="49" charset="-122"/>
              </a:rPr>
              <a:t>有一颗“拒烹野味”的公德心，人品可敬！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楷体_GB2312" pitchFamily="49" charset="-122"/>
              </a:rPr>
              <a:t>    毅然走上“拒烹野味”的道路，勇气可嘉！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楷体_GB2312" pitchFamily="49" charset="-122"/>
              </a:rPr>
              <a:t>    坚持初衷不改，行为积极有效，做法可赞！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儒商亦儒亦商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，即信守儒家思想的商人。孔子开创了儒学，其门下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七十子徒，赐最为饶益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史记</a:t>
            </a:r>
            <a:r>
              <a:rPr lang="en-US" altLang="zh-CN" b="1" dirty="0" smtClean="0">
                <a:latin typeface="Arial"/>
                <a:ea typeface="楷体_GB2312" pitchFamily="49" charset="-122"/>
              </a:rPr>
              <a:t>·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仲尼弟子列传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）。可见在中国历史上，既是学者同时又是富翁的，应当首推子贡。　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追求和谐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。在处理人与人之间的关系上，他的格言是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我不欲人之加诸我也，吾亦欲无加诸人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论语</a:t>
            </a:r>
            <a:r>
              <a:rPr lang="en-US" altLang="zh-CN" b="1" dirty="0" smtClean="0">
                <a:latin typeface="Arial"/>
                <a:ea typeface="楷体_GB2312" pitchFamily="49" charset="-122"/>
              </a:rPr>
              <a:t>·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公治长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己所不欲，勿施于人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论语</a:t>
            </a:r>
            <a:r>
              <a:rPr lang="en-US" altLang="zh-CN" b="1" dirty="0" smtClean="0">
                <a:latin typeface="Arial"/>
                <a:ea typeface="楷体_GB2312" pitchFamily="49" charset="-122"/>
              </a:rPr>
              <a:t>·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卫灵公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），做到互相尊重，平等相处。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noFill/>
          <a:ln w="57150" cmpd="thinThick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 smtClean="0">
                <a:ea typeface="黑体" pitchFamily="2" charset="-122"/>
              </a:rPr>
              <a:t>儒商楷模</a:t>
            </a:r>
            <a:endParaRPr lang="zh-CN" altLang="en-US" sz="40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142984"/>
            <a:ext cx="8715436" cy="51845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诚信为本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。在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论语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中多处记载着子贡与孔子探讨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信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的问题。他深知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信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乃立足之本，没有了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信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，一切都不可能存在，极力奉行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言必信、行必果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一言九鼎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，使他在经商中赢得了很好的信誉，立于不败之地。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崇仁立德。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他坚持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以德立人，崇实务本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。子贡和范蠡都因货殖发财而名扬于世，他们交往富者，同时也抚恤贫者。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义利兼顾。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敢为人先，把握商道规律，义中取利的正确义利观和适应市场的能力，达到了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义利双赢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的经商最高境界。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noFill/>
          <a:ln w="57150" cmpd="thinThick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zh-CN" altLang="en-US" sz="4000" dirty="0" smtClean="0">
                <a:ea typeface="黑体" pitchFamily="2" charset="-122"/>
              </a:rPr>
              <a:t>儒商楷模</a:t>
            </a:r>
            <a:endParaRPr lang="zh-CN" altLang="en-US" sz="40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71546"/>
            <a:ext cx="5429288" cy="4525963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660033"/>
                </a:solidFill>
                <a:ea typeface="楷体_GB2312" pitchFamily="49" charset="-122"/>
              </a:rPr>
              <a:t>不管时代潮流和社会风尚怎样，人总是可以凭着自己的高贵品质，超脱时代和社会，走自己的正确道路。现在，许多人都为冰箱、汽车、房子而奔波、追逐、竞争。但是，也有不少人不追求这些物质的东西，他们追求理想和真理，得到了内心的自由和安宁。</a:t>
            </a:r>
            <a:endParaRPr lang="zh-CN" altLang="en-US" sz="3200" dirty="0"/>
          </a:p>
        </p:txBody>
      </p:sp>
      <p:pic>
        <p:nvPicPr>
          <p:cNvPr id="5" name="Picture 3" descr="89798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214422"/>
            <a:ext cx="3024336" cy="450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285728"/>
            <a:ext cx="5357850" cy="5865515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五八年初次赚到很多钱，人生是否有钱便真的会快乐？那时候开始感到迷惘，觉得不一定。后来终于相通了，事业上应该多赚钱，有机会便用钱，这样一生赚钱才有意义。 但慢慢地，你想通了，以这样的勤力，肯去求知，肯常常去想创新的意念，悭俭自己，对人慷慨。交朋友，有义气、又肯帮人。</a:t>
            </a:r>
          </a:p>
        </p:txBody>
      </p:sp>
      <p:pic>
        <p:nvPicPr>
          <p:cNvPr id="5" name="内容占位符 4" descr="4e83cb6220f528e4e6113a5f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7022" y="1071546"/>
            <a:ext cx="3656978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285728"/>
            <a:ext cx="5357850" cy="5865515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自己做得到的，尽力去做。如果从这条路走，迟早一定有某一程度的成就，应该生活无忧。当生意更上一层楼的时候，绝不贪心，更不会贪得无厌。 绝不同意为了成功而不择手段，即使侥幸略有所得，亦必不能长久，如俗语说’刻薄成家，理无久享。 </a:t>
            </a:r>
          </a:p>
          <a:p>
            <a:pPr>
              <a:buNone/>
            </a:pPr>
            <a:r>
              <a:rPr lang="zh-CN" altLang="en-US" sz="3200" b="1" dirty="0" smtClean="0"/>
              <a:t>                                 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李嘉诚</a:t>
            </a:r>
          </a:p>
        </p:txBody>
      </p:sp>
      <p:pic>
        <p:nvPicPr>
          <p:cNvPr id="5" name="内容占位符 4" descr="4e83cb6220f528e4e6113a5f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7818" y="928670"/>
            <a:ext cx="3656978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825" y="260350"/>
            <a:ext cx="8642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3200" b="1" dirty="0"/>
              <a:t>【</a:t>
            </a:r>
            <a:r>
              <a:rPr lang="zh-CN" altLang="en-US" sz="3200" b="1" dirty="0"/>
              <a:t>原文</a:t>
            </a:r>
            <a:r>
              <a:rPr lang="en-US" altLang="zh-CN" sz="3200" b="1" dirty="0"/>
              <a:t>】  </a:t>
            </a:r>
            <a:r>
              <a:rPr lang="zh-CN" altLang="en-US" sz="3200" b="1" dirty="0"/>
              <a:t>子曰：“富</a:t>
            </a:r>
            <a:r>
              <a:rPr lang="en-US" altLang="zh-CN" sz="3200" b="1" dirty="0"/>
              <a:t>(1)</a:t>
            </a:r>
            <a:r>
              <a:rPr lang="zh-CN" altLang="en-US" sz="3200" b="1" dirty="0"/>
              <a:t>而可求</a:t>
            </a:r>
            <a:r>
              <a:rPr lang="en-US" altLang="zh-CN" sz="3200" b="1" dirty="0"/>
              <a:t>(2)</a:t>
            </a:r>
            <a:r>
              <a:rPr lang="zh-CN" altLang="en-US" sz="3200" b="1" dirty="0"/>
              <a:t>也；虽执鞭之士</a:t>
            </a:r>
            <a:r>
              <a:rPr lang="en-US" altLang="zh-CN" sz="3200" b="1" dirty="0"/>
              <a:t>(3)</a:t>
            </a:r>
            <a:r>
              <a:rPr lang="zh-CN" altLang="en-US" sz="3200" b="1" dirty="0"/>
              <a:t>，吾亦为之。如不可求，从吾所好。”</a:t>
            </a:r>
            <a:r>
              <a:rPr lang="zh-CN" altLang="en-US" sz="3200" dirty="0"/>
              <a:t> </a:t>
            </a:r>
            <a:r>
              <a:rPr lang="zh-CN" altLang="en-US" dirty="0"/>
              <a:t>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23850" y="1628775"/>
            <a:ext cx="7732713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/>
              <a:t>【</a:t>
            </a:r>
            <a:r>
              <a:rPr lang="zh-CN" altLang="en-US" sz="2800" b="1" dirty="0"/>
              <a:t>注释</a:t>
            </a:r>
            <a:r>
              <a:rPr lang="en-US" altLang="zh-CN" sz="2800" b="1" dirty="0"/>
              <a:t>】 (1)</a:t>
            </a:r>
            <a:r>
              <a:rPr lang="zh-CN" altLang="en-US" sz="2800" b="1" dirty="0"/>
              <a:t>富：指升官发财。 </a:t>
            </a:r>
            <a:br>
              <a:rPr lang="zh-CN" altLang="en-US" sz="2800" b="1" dirty="0"/>
            </a:br>
            <a:r>
              <a:rPr lang="en-US" altLang="zh-CN" sz="2800" b="1" dirty="0"/>
              <a:t>(2)</a:t>
            </a:r>
            <a:r>
              <a:rPr lang="zh-CN" altLang="en-US" sz="2800" b="1" dirty="0"/>
              <a:t>求：指合于道，可以去求。 </a:t>
            </a:r>
            <a:br>
              <a:rPr lang="zh-CN" altLang="en-US" sz="2800" b="1" dirty="0"/>
            </a:br>
            <a:r>
              <a:rPr lang="en-US" altLang="zh-CN" sz="2800" b="1" dirty="0"/>
              <a:t>(3)</a:t>
            </a:r>
            <a:r>
              <a:rPr lang="zh-CN" altLang="en-US" sz="2800" b="1" dirty="0"/>
              <a:t>执鞭之士：古代为天子、诸侯和官员出入时手</a:t>
            </a:r>
          </a:p>
          <a:p>
            <a:r>
              <a:rPr lang="zh-CN" altLang="en-US" sz="2800" b="1" dirty="0"/>
              <a:t>执皮鞭开路的人。意思指地位低下的职事。</a:t>
            </a:r>
            <a:r>
              <a:rPr lang="zh-CN" altLang="en-US" sz="3200" b="1" dirty="0"/>
              <a:t> </a:t>
            </a:r>
            <a:r>
              <a:rPr lang="zh-CN" altLang="en-US" sz="3200" dirty="0"/>
              <a:t> 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0" y="3644900"/>
            <a:ext cx="892263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译文</a:t>
            </a:r>
            <a:r>
              <a:rPr lang="en-US" altLang="zh-CN" sz="3200" dirty="0"/>
              <a:t>】</a:t>
            </a:r>
            <a:r>
              <a:rPr lang="en-US" altLang="zh-CN" sz="3200" b="1" dirty="0"/>
              <a:t> </a:t>
            </a:r>
            <a:r>
              <a:rPr lang="zh-CN" altLang="en-US" sz="3200" b="1" dirty="0"/>
              <a:t>孔子说：“如果富贵合乎于道就可以去</a:t>
            </a:r>
          </a:p>
          <a:p>
            <a:r>
              <a:rPr lang="zh-CN" altLang="en-US" sz="3200" b="1" dirty="0"/>
              <a:t>追求，虽然是给人执鞭的下等差事，我也愿意去</a:t>
            </a:r>
          </a:p>
          <a:p>
            <a:r>
              <a:rPr lang="zh-CN" altLang="en-US" sz="3200" b="1" dirty="0"/>
              <a:t>做。如果富贵不合于道就不必去追求，那就还是</a:t>
            </a:r>
          </a:p>
          <a:p>
            <a:r>
              <a:rPr lang="zh-CN" altLang="en-US" sz="3200" b="1" dirty="0"/>
              <a:t>按我的爱好去干事。”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sz="4000" b="1" dirty="0"/>
              <a:t>【</a:t>
            </a:r>
            <a:r>
              <a:rPr lang="zh-CN" altLang="en-US" sz="4000" b="1" dirty="0"/>
              <a:t>评析</a:t>
            </a:r>
            <a:r>
              <a:rPr lang="en-US" altLang="zh-CN" sz="4000" b="1" dirty="0"/>
              <a:t>】 </a:t>
            </a:r>
            <a:r>
              <a:rPr lang="zh-CN" altLang="en-US" sz="4000" b="1" dirty="0"/>
              <a:t>孔子在这里又提到富贵与道的关系问题。只要合乎于道，富贵就可以去追求；不合乎于道，富贵就不能去追求。那么，他就去做自己喜欢做的事情。从此处可以看到，孔子不反对做官，不反对发财，但必须符合于道，这是原则问题，孔子表明自己不会违背原则去追求富贵荣华。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1" name="Rectangle 9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r>
              <a:rPr lang="en-US" altLang="zh-CN" b="1" dirty="0"/>
              <a:t>2【</a:t>
            </a:r>
            <a:r>
              <a:rPr lang="zh-CN" altLang="en-US" b="1" dirty="0"/>
              <a:t>原文</a:t>
            </a:r>
            <a:r>
              <a:rPr lang="en-US" altLang="zh-CN" b="1" dirty="0"/>
              <a:t>】  </a:t>
            </a:r>
            <a:r>
              <a:rPr lang="zh-CN" altLang="en-US" b="1" dirty="0"/>
              <a:t>子问公叔文子</a:t>
            </a:r>
            <a:r>
              <a:rPr lang="en-US" altLang="zh-CN" b="1" dirty="0"/>
              <a:t>(1)</a:t>
            </a:r>
            <a:r>
              <a:rPr lang="zh-CN" altLang="en-US" b="1" dirty="0"/>
              <a:t>于公明贾</a:t>
            </a:r>
            <a:r>
              <a:rPr lang="en-US" altLang="zh-CN" b="1" dirty="0"/>
              <a:t>(2)</a:t>
            </a:r>
            <a:r>
              <a:rPr lang="zh-CN" altLang="en-US" b="1" dirty="0"/>
              <a:t>曰：“信乎，夫子</a:t>
            </a:r>
            <a:r>
              <a:rPr lang="en-US" altLang="zh-CN" b="1" dirty="0"/>
              <a:t>(3)</a:t>
            </a:r>
            <a:r>
              <a:rPr lang="zh-CN" altLang="en-US" b="1" dirty="0"/>
              <a:t>不言，不笑，不取乎？”公明贾对曰：“以</a:t>
            </a:r>
            <a:r>
              <a:rPr lang="en-US" altLang="zh-CN" b="1" dirty="0"/>
              <a:t>(4)</a:t>
            </a:r>
            <a:r>
              <a:rPr lang="zh-CN" altLang="en-US" b="1" dirty="0"/>
              <a:t>告者过也。夫子时然后言，人不厌其言；乐然后笑，人不厌其笑；义然后取，人不厌其取。”子曰：“其然？岂其然乎？” 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注释</a:t>
            </a:r>
            <a:r>
              <a:rPr lang="en-US" altLang="zh-CN" b="1" dirty="0"/>
              <a:t>】 (1)</a:t>
            </a:r>
            <a:r>
              <a:rPr lang="zh-CN" altLang="en-US" b="1" dirty="0"/>
              <a:t>公叔之子：卫国大夫公孙拔，卫献公之子。谥号“文”。 </a:t>
            </a:r>
            <a:br>
              <a:rPr lang="zh-CN" altLang="en-US" b="1" dirty="0"/>
            </a:br>
            <a:r>
              <a:rPr lang="en-US" altLang="zh-CN" b="1" dirty="0"/>
              <a:t>(2)</a:t>
            </a:r>
            <a:r>
              <a:rPr lang="zh-CN" altLang="en-US" b="1" dirty="0"/>
              <a:t>公明贾：姓公明字贾。卫国人。 </a:t>
            </a:r>
            <a:br>
              <a:rPr lang="zh-CN" altLang="en-US" b="1" dirty="0"/>
            </a:br>
            <a:r>
              <a:rPr lang="en-US" altLang="zh-CN" b="1" dirty="0"/>
              <a:t>(3)</a:t>
            </a:r>
            <a:r>
              <a:rPr lang="zh-CN" altLang="en-US" b="1" dirty="0"/>
              <a:t>夫子：文中指公叔文子。 </a:t>
            </a:r>
            <a:br>
              <a:rPr lang="zh-CN" altLang="en-US" b="1" dirty="0"/>
            </a:br>
            <a:r>
              <a:rPr lang="en-US" altLang="zh-CN" b="1" dirty="0"/>
              <a:t>(4)</a:t>
            </a:r>
            <a:r>
              <a:rPr lang="zh-CN" altLang="en-US" b="1" dirty="0"/>
              <a:t>以：此处是“这个”的意思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译文</a:t>
            </a:r>
            <a:r>
              <a:rPr lang="en-US" altLang="zh-CN" b="1" dirty="0"/>
              <a:t>】 </a:t>
            </a:r>
            <a:r>
              <a:rPr lang="zh-CN" altLang="en-US" b="1" dirty="0"/>
              <a:t>孔子向公明贾问到公叔文子，说：“先生他不说、不笑、不取钱财，是真的吗？”公明贾回答道：“这是告诉你话的那个人的过错。先生他到该说时才说，因此别人不厌恶他说话；快乐时才笑，因此别人不厌恶他笑；合于礼要求的财利他才取，因此别人不厌恶他取。”孔子说：“原来这样，难道真是这样吗？” </a:t>
            </a:r>
          </a:p>
          <a:p>
            <a:r>
              <a:rPr lang="en-US" altLang="zh-CN" b="1" dirty="0"/>
              <a:t>【</a:t>
            </a:r>
            <a:r>
              <a:rPr lang="zh-CN" altLang="en-US" b="1" dirty="0"/>
              <a:t>评析</a:t>
            </a:r>
            <a:r>
              <a:rPr lang="en-US" altLang="zh-CN" b="1" dirty="0"/>
              <a:t>】 </a:t>
            </a:r>
            <a:r>
              <a:rPr lang="zh-CN" altLang="en-US" b="1" dirty="0"/>
              <a:t>孔子在这里通过评价公叔文子，进一步阐释“义然后取”的思想，只要合乎于义、礼，公叔文子并非不说、不笑、不取钱财。这就是有高尚人格者之所为。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633</Words>
  <Application>Microsoft Office PowerPoint</Application>
  <PresentationFormat>全屏显示(4:3)</PresentationFormat>
  <Paragraphs>70</Paragraphs>
  <Slides>29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不义而富且贵,于我如浮云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讨论：是生计重要还是道德重要</vt:lpstr>
      <vt:lpstr>幻灯片 27</vt:lpstr>
      <vt:lpstr>儒商楷模</vt:lpstr>
      <vt:lpstr>儒商楷模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不义而富且贵,于我如浮云  </dc:title>
  <cp:lastModifiedBy>WIN</cp:lastModifiedBy>
  <cp:revision>8</cp:revision>
  <dcterms:modified xsi:type="dcterms:W3CDTF">2019-04-15T01:04:14Z</dcterms:modified>
</cp:coreProperties>
</file>