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33"/>
  </p:notesMasterIdLst>
  <p:sldIdLst>
    <p:sldId id="329" r:id="rId4"/>
    <p:sldId id="330" r:id="rId5"/>
    <p:sldId id="331" r:id="rId6"/>
    <p:sldId id="256" r:id="rId7"/>
    <p:sldId id="304" r:id="rId8"/>
    <p:sldId id="385" r:id="rId9"/>
    <p:sldId id="257" r:id="rId10"/>
    <p:sldId id="336" r:id="rId11"/>
    <p:sldId id="337" r:id="rId12"/>
    <p:sldId id="339" r:id="rId13"/>
    <p:sldId id="334" r:id="rId14"/>
    <p:sldId id="262" r:id="rId15"/>
    <p:sldId id="264" r:id="rId16"/>
    <p:sldId id="288" r:id="rId17"/>
    <p:sldId id="265" r:id="rId18"/>
    <p:sldId id="266" r:id="rId19"/>
    <p:sldId id="267" r:id="rId20"/>
    <p:sldId id="268" r:id="rId21"/>
    <p:sldId id="269" r:id="rId22"/>
    <p:sldId id="292" r:id="rId23"/>
    <p:sldId id="386" r:id="rId24"/>
    <p:sldId id="271" r:id="rId25"/>
    <p:sldId id="409" r:id="rId26"/>
    <p:sldId id="412" r:id="rId27"/>
    <p:sldId id="270" r:id="rId28"/>
    <p:sldId id="294" r:id="rId29"/>
    <p:sldId id="295" r:id="rId30"/>
    <p:sldId id="297" r:id="rId31"/>
    <p:sldId id="301" r:id="rId3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anose="02020500000000000000" pitchFamily="18" charset="-120"/>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anose="02020500000000000000" pitchFamily="18" charset="-12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anose="02020500000000000000" pitchFamily="18" charset="-12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anose="02020500000000000000" pitchFamily="18" charset="-12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anose="02020500000000000000" pitchFamily="18" charset="-120"/>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anose="02020500000000000000" pitchFamily="18" charset="-120"/>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anose="02020500000000000000" pitchFamily="18" charset="-120"/>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anose="02020500000000000000" pitchFamily="18" charset="-120"/>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FF00"/>
    <a:srgbClr val="CCCCFF"/>
    <a:srgbClr val="003300"/>
    <a:srgbClr val="990000"/>
    <a:srgbClr val="FFCC66"/>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9" d="100"/>
          <a:sy n="79" d="100"/>
        </p:scale>
        <p:origin x="82"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2018/12/10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632C951-D363-48C1-AD08-0A0C1134A4D6}"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TW"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spd="slow">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TW"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spd="slow">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04813"/>
            <a:ext cx="2057400" cy="57213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04813"/>
            <a:ext cx="6052930" cy="57213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TW"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spd="slow">
    <p:circl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TW"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spd="slow">
    <p:circl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TW"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spd="slow">
    <p:circl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TW"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spd="slow">
    <p:circl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TW"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spd="slow">
    <p:circl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TW"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spd="slow">
    <p:circl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TW"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spd="slow">
    <p:circl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TW"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spd="slow">
    <p:circl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TW"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spd="slow">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TW"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spd="slow">
    <p:circl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TW"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spd="slow">
    <p:circl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TW"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spd="slow">
    <p:circl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04813"/>
            <a:ext cx="2057400" cy="57213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04813"/>
            <a:ext cx="6052930" cy="57213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TW"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spd="slow">
    <p:circl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1E7F6614-83A0-495E-905C-E6DAE278944C}" type="slidenum">
              <a:rPr lang="zh-CN" altLang="zh-CN"/>
              <a:t>‹#›</a:t>
            </a:fld>
            <a:endParaRPr lang="zh-CN"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71BFECDB-7654-468F-863A-E2D4C27EC82F}" type="slidenum">
              <a:rPr lang="zh-CN" altLang="zh-CN"/>
              <a:t>‹#›</a:t>
            </a:fld>
            <a:endParaRPr lang="zh-CN"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FFD113D0-9660-44F8-85D8-85C8A3EBEE5C}" type="slidenum">
              <a:rPr lang="zh-CN" altLang="zh-CN"/>
              <a:t>‹#›</a:t>
            </a:fld>
            <a:endParaRPr lang="zh-CN"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9B72FEA3-11EA-4E5F-B979-5169C758A6A0}" type="slidenum">
              <a:rPr lang="zh-CN" altLang="zh-CN"/>
              <a:t>‹#›</a:t>
            </a:fld>
            <a:endParaRPr lang="zh-CN"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zh-CN" altLang="zh-CN"/>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A4C6664D-D1EA-4E5A-BAAA-B07B33888CAB}" type="slidenum">
              <a:rPr lang="zh-CN" altLang="zh-CN"/>
              <a:t>‹#›</a:t>
            </a:fld>
            <a:endParaRPr lang="zh-CN"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zh-CN" altLang="zh-CN"/>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00863998-1472-488A-A7DB-09AB6FAEDD6F}" type="slidenum">
              <a:rPr lang="zh-CN" altLang="zh-CN"/>
              <a:t>‹#›</a:t>
            </a:fld>
            <a:endParaRPr lang="zh-CN"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A72B2053-589C-4757-844F-4737777B1A60}" type="slidenum">
              <a:rPr lang="zh-CN" altLang="zh-CN"/>
              <a:t>‹#›</a:t>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TW"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spd="slow">
    <p:circl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90B65D58-5B74-483F-AA55-4A228F3B7FEA}" type="slidenum">
              <a:rPr lang="zh-CN" altLang="zh-CN"/>
              <a:t>‹#›</a:t>
            </a:fld>
            <a:endParaRPr lang="zh-CN"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FAB18F41-268C-499E-B292-5D45E615A80A}" type="slidenum">
              <a:rPr lang="zh-CN" altLang="zh-CN"/>
              <a:t>‹#›</a:t>
            </a:fld>
            <a:endParaRPr lang="zh-CN"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D1B4C184-6475-426D-9D34-6540B9DA6F92}" type="slidenum">
              <a:rPr lang="zh-CN" altLang="zh-CN"/>
              <a:t>‹#›</a:t>
            </a:fld>
            <a:endParaRPr lang="zh-CN"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6E9B631A-0E07-450B-A69E-D20A8775969E}" type="slidenum">
              <a:rPr lang="zh-CN" altLang="zh-CN"/>
              <a:t>‹#›</a:t>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TW"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spd="slow">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TW"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spd="slow">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TW"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spd="slow">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TW"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spd="slow">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TW"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spd="slow">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TW"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spd="slow">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68313" y="404813"/>
            <a:ext cx="8218487" cy="720725"/>
          </a:xfrm>
          <a:prstGeom prst="rect">
            <a:avLst/>
          </a:prstGeom>
          <a:noFill/>
          <a:ln w="9525">
            <a:noFill/>
          </a:ln>
        </p:spPr>
        <p:txBody>
          <a:bodyPr anchor="ctr"/>
          <a:lstStyle/>
          <a:p>
            <a:pPr lvl="0"/>
            <a:r>
              <a:rPr lang="zh-CN" altLang="en-US" dirty="0"/>
              <a:t>单击此处编辑母版标题样式</a:t>
            </a:r>
            <a:endParaRPr lang="en-US" altLang="zh-CN" dirty="0"/>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200">
                <a:solidFill>
                  <a:schemeClr val="bg1"/>
                </a:solidFill>
              </a:defRPr>
            </a:lvl1pPr>
          </a:lstStyle>
          <a:p>
            <a:pPr lvl="0"/>
            <a:endParaRPr lang="zh-TW" altLang="en-US" dirty="0">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200">
                <a:solidFill>
                  <a:schemeClr val="bg1"/>
                </a:solidFill>
              </a:defRPr>
            </a:lvl1pPr>
          </a:lstStyle>
          <a:p>
            <a:pPr lvl="0"/>
            <a:endParaRPr lang="zh-CN" altLang="en-US" dirty="0">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200">
                <a:solidFill>
                  <a:schemeClr val="bg1"/>
                </a:solidFill>
              </a:defRPr>
            </a:lvl1p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ircle/>
  </p:transition>
  <p:hf sldNum="0" hdr="0" ftr="0" dt="0"/>
  <p:txStyles>
    <p:titleStyle>
      <a:lvl1pPr marL="0" lvl="0" indent="0" algn="ctr" defTabSz="914400" rtl="0" eaLnBrk="1" fontAlgn="base" latinLnBrk="0" hangingPunct="1">
        <a:lnSpc>
          <a:spcPct val="100000"/>
        </a:lnSpc>
        <a:spcBef>
          <a:spcPct val="0"/>
        </a:spcBef>
        <a:spcAft>
          <a:spcPct val="0"/>
        </a:spcAft>
        <a:buNone/>
        <a:defRPr sz="3200" b="0" i="0" u="none" kern="1200" baseline="0">
          <a:solidFill>
            <a:schemeClr val="bg1"/>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anose="02020500000000000000" pitchFamily="18" charset="-12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anose="02020500000000000000" pitchFamily="18" charset="-12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anose="02020500000000000000" pitchFamily="18" charset="-12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anose="02020500000000000000" pitchFamily="18" charset="-120"/>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anose="02020500000000000000" pitchFamily="18" charset="-120"/>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anose="02020500000000000000" pitchFamily="18" charset="-120"/>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anose="02020500000000000000" pitchFamily="18" charset="-120"/>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anose="02020500000000000000" pitchFamily="18" charset="-120"/>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68313" y="404813"/>
            <a:ext cx="8218487" cy="720725"/>
          </a:xfrm>
          <a:prstGeom prst="rect">
            <a:avLst/>
          </a:prstGeom>
          <a:noFill/>
          <a:ln w="9525">
            <a:noFill/>
          </a:ln>
        </p:spPr>
        <p:txBody>
          <a:bodyPr anchor="ctr"/>
          <a:lstStyle/>
          <a:p>
            <a:pPr lvl="0"/>
            <a:r>
              <a:rPr lang="zh-CN" altLang="en-US" dirty="0"/>
              <a:t>单击此处编辑母版标题样式</a:t>
            </a:r>
            <a:endParaRPr lang="en-US" altLang="zh-CN" dirty="0"/>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200">
                <a:solidFill>
                  <a:schemeClr val="bg1"/>
                </a:solidFill>
              </a:defRPr>
            </a:lvl1pPr>
          </a:lstStyle>
          <a:p>
            <a:pPr lvl="0"/>
            <a:endParaRPr lang="zh-TW" altLang="en-US" dirty="0">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200">
                <a:solidFill>
                  <a:schemeClr val="bg1"/>
                </a:solidFill>
              </a:defRPr>
            </a:lvl1pPr>
          </a:lstStyle>
          <a:p>
            <a:pPr lvl="0"/>
            <a:endParaRPr lang="zh-CN" altLang="en-US" dirty="0">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200">
                <a:solidFill>
                  <a:schemeClr val="bg1"/>
                </a:solidFill>
              </a:defRPr>
            </a:lvl1p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circle/>
  </p:transition>
  <p:hf sldNum="0" hdr="0" ftr="0" dt="0"/>
  <p:txStyles>
    <p:titleStyle>
      <a:lvl1pPr marL="0" lvl="0" indent="0" algn="ctr" defTabSz="914400" rtl="0" eaLnBrk="1" fontAlgn="base" latinLnBrk="0" hangingPunct="1">
        <a:lnSpc>
          <a:spcPct val="100000"/>
        </a:lnSpc>
        <a:spcBef>
          <a:spcPct val="0"/>
        </a:spcBef>
        <a:spcAft>
          <a:spcPct val="0"/>
        </a:spcAft>
        <a:buNone/>
        <a:defRPr sz="3200" b="0" i="0" u="none" kern="1200" baseline="0">
          <a:solidFill>
            <a:schemeClr val="bg1"/>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anose="02020500000000000000" pitchFamily="18" charset="-12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anose="02020500000000000000" pitchFamily="18" charset="-12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anose="02020500000000000000" pitchFamily="18" charset="-12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anose="02020500000000000000" pitchFamily="18" charset="-120"/>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anose="02020500000000000000" pitchFamily="18" charset="-120"/>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anose="02020500000000000000" pitchFamily="18" charset="-120"/>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anose="02020500000000000000" pitchFamily="18" charset="-120"/>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anose="02020500000000000000" pitchFamily="18" charset="-120"/>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ln>
          <a:effectLst/>
        </p:spPr>
        <p:txBody>
          <a:bodyPr vert="horz" wrap="square" lIns="91440" tIns="45720" rIns="91440" bIns="45720" numCol="1" anchor="ctr" anchorCtr="0" compatLnSpc="1"/>
          <a:lstStyle/>
          <a:p>
            <a:pPr lvl="0"/>
            <a:r>
              <a:rPr lang="zh-CN"/>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endParaRPr lang="zh-CN"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endParaRPr lang="zh-CN"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fld id="{05C915E8-4429-448D-B320-CA01FED1E912}" type="slidenum">
              <a:rPr lang="zh-CN" altLang="zh-CN"/>
              <a:t>‹#›</a:t>
            </a:fld>
            <a:endParaRPr lang="zh-CN"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a4.att.hoodong.com/62/79/01300000027077120018794866048.jpg"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a2.att.hoodong.com/02/77/01300000027077120018778258131.jp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hyperlink" Target="http://baike.baidu.com/view/6198.htm" TargetMode="Externa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a1.att.hoodong.com/20/75/01300000027077120018758438205.jpg" TargetMode="Externa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p:nvSpPr>
        <p:spPr>
          <a:xfrm>
            <a:off x="146050" y="249555"/>
            <a:ext cx="8776335" cy="6000750"/>
          </a:xfrm>
          <a:prstGeom prst="rect">
            <a:avLst/>
          </a:prstGeom>
        </p:spPr>
        <p:txBody>
          <a:bodyPr wrap="square">
            <a:spAutoFit/>
          </a:bodyPr>
          <a:lstStyle/>
          <a:p>
            <a:r>
              <a:rPr lang="zh-CN" altLang="en-US" sz="2800" b="1" dirty="0">
                <a:latin typeface="宋体" panose="02010600030101010101" pitchFamily="2" charset="-122"/>
                <a:ea typeface="宋体" panose="02010600030101010101" pitchFamily="2" charset="-122"/>
              </a:rPr>
              <a:t>（</a:t>
            </a:r>
            <a:r>
              <a:rPr lang="en-US" altLang="zh-CN" sz="3200" b="1" dirty="0">
                <a:latin typeface="宋体" panose="02010600030101010101" pitchFamily="2" charset="-122"/>
                <a:ea typeface="宋体" panose="02010600030101010101" pitchFamily="2" charset="-122"/>
              </a:rPr>
              <a:t>2014</a:t>
            </a:r>
            <a:r>
              <a:rPr lang="zh-CN" altLang="en-US" sz="3200" b="1" dirty="0">
                <a:latin typeface="宋体" panose="02010600030101010101" pitchFamily="2" charset="-122"/>
                <a:ea typeface="宋体" panose="02010600030101010101" pitchFamily="2" charset="-122"/>
              </a:rPr>
              <a:t>）依次填入下列各句横线处的成语，最恰当的一组是</a:t>
            </a:r>
            <a:br>
              <a:rPr lang="zh-CN" altLang="en-US" sz="3200" b="1" dirty="0">
                <a:latin typeface="宋体" panose="02010600030101010101" pitchFamily="2" charset="-122"/>
                <a:ea typeface="宋体" panose="02010600030101010101" pitchFamily="2" charset="-122"/>
              </a:rPr>
            </a:br>
            <a:r>
              <a:rPr lang="zh-CN" altLang="en-US" sz="3200" b="1" dirty="0">
                <a:latin typeface="宋体" panose="02010600030101010101" pitchFamily="2" charset="-122"/>
                <a:ea typeface="宋体" panose="02010600030101010101" pitchFamily="2" charset="-122"/>
              </a:rPr>
              <a:t>①医疗质量是关系到病人生命安危的大事，救死扶伤是</a:t>
            </a:r>
            <a:r>
              <a:rPr lang="zh-CN" altLang="en-US" sz="3200" b="1" dirty="0">
                <a:solidFill>
                  <a:srgbClr val="FF0000"/>
                </a:solidFill>
                <a:latin typeface="宋体" panose="02010600030101010101" pitchFamily="2" charset="-122"/>
                <a:ea typeface="宋体" panose="02010600030101010101" pitchFamily="2" charset="-122"/>
              </a:rPr>
              <a:t>医务人员 </a:t>
            </a:r>
            <a:r>
              <a:rPr lang="en-US" altLang="zh-CN" sz="3200" b="1" dirty="0">
                <a:latin typeface="宋体" panose="02010600030101010101" pitchFamily="2" charset="-122"/>
                <a:ea typeface="宋体" panose="02010600030101010101" pitchFamily="2" charset="-122"/>
              </a:rPr>
              <a:t>_________ </a:t>
            </a:r>
            <a:r>
              <a:rPr lang="zh-CN" altLang="en-US" sz="3200" b="1" dirty="0">
                <a:latin typeface="宋体" panose="02010600030101010101" pitchFamily="2" charset="-122"/>
                <a:ea typeface="宋体" panose="02010600030101010101" pitchFamily="2" charset="-122"/>
              </a:rPr>
              <a:t>的天职。</a:t>
            </a:r>
            <a:br>
              <a:rPr lang="zh-CN" altLang="en-US" sz="3200" b="1" dirty="0">
                <a:latin typeface="宋体" panose="02010600030101010101" pitchFamily="2" charset="-122"/>
                <a:ea typeface="宋体" panose="02010600030101010101" pitchFamily="2" charset="-122"/>
              </a:rPr>
            </a:br>
            <a:r>
              <a:rPr lang="zh-CN" altLang="en-US" sz="3200" b="1" dirty="0">
                <a:latin typeface="宋体" panose="02010600030101010101" pitchFamily="2" charset="-122"/>
                <a:ea typeface="宋体" panose="02010600030101010101" pitchFamily="2" charset="-122"/>
              </a:rPr>
              <a:t>②中国传统的严父慈母型的家庭关系，常令父亲们 </a:t>
            </a:r>
            <a:r>
              <a:rPr lang="en-US" altLang="zh-CN" sz="3200" b="1" dirty="0">
                <a:latin typeface="宋体" panose="02010600030101010101" pitchFamily="2" charset="-122"/>
                <a:ea typeface="宋体" panose="02010600030101010101" pitchFamily="2" charset="-122"/>
              </a:rPr>
              <a:t>_________</a:t>
            </a:r>
            <a:r>
              <a:rPr lang="zh-CN" altLang="en-US" sz="3200" b="1" dirty="0">
                <a:latin typeface="宋体" panose="02010600030101010101" pitchFamily="2" charset="-122"/>
                <a:ea typeface="宋体" panose="02010600030101010101" pitchFamily="2" charset="-122"/>
              </a:rPr>
              <a:t>地承担起</a:t>
            </a:r>
            <a:r>
              <a:rPr lang="zh-CN" altLang="en-US" sz="3200" b="1" dirty="0">
                <a:solidFill>
                  <a:srgbClr val="FF0000"/>
                </a:solidFill>
                <a:latin typeface="宋体" panose="02010600030101010101" pitchFamily="2" charset="-122"/>
                <a:ea typeface="宋体" panose="02010600030101010101" pitchFamily="2" charset="-122"/>
              </a:rPr>
              <a:t>教育子女的义务</a:t>
            </a:r>
            <a:r>
              <a:rPr lang="zh-CN" altLang="en-US" sz="3200" b="1" dirty="0">
                <a:latin typeface="宋体" panose="02010600030101010101" pitchFamily="2" charset="-122"/>
                <a:ea typeface="宋体" panose="02010600030101010101" pitchFamily="2" charset="-122"/>
              </a:rPr>
              <a:t>。</a:t>
            </a:r>
            <a:endParaRPr lang="en-US" altLang="zh-CN" sz="3200" b="1" dirty="0">
              <a:latin typeface="宋体" panose="02010600030101010101" pitchFamily="2" charset="-122"/>
              <a:ea typeface="宋体" panose="02010600030101010101" pitchFamily="2" charset="-122"/>
            </a:endParaRPr>
          </a:p>
          <a:p>
            <a:r>
              <a:rPr lang="zh-CN" altLang="en-US" sz="3200" b="1" dirty="0">
                <a:latin typeface="宋体" panose="02010600030101010101" pitchFamily="2" charset="-122"/>
                <a:ea typeface="宋体" panose="02010600030101010101" pitchFamily="2" charset="-122"/>
              </a:rPr>
              <a:t>③在全国比赛中屡获金奖的我省杂技团，</a:t>
            </a:r>
            <a:r>
              <a:rPr lang="en-US" altLang="zh-CN" sz="3200" b="1" dirty="0">
                <a:latin typeface="宋体" panose="02010600030101010101" pitchFamily="2" charset="-122"/>
                <a:ea typeface="宋体" panose="02010600030101010101" pitchFamily="2" charset="-122"/>
              </a:rPr>
              <a:t>______ </a:t>
            </a:r>
            <a:r>
              <a:rPr lang="zh-CN" altLang="en-US" sz="3200" b="1" dirty="0">
                <a:latin typeface="宋体" panose="02010600030101010101" pitchFamily="2" charset="-122"/>
                <a:ea typeface="宋体" panose="02010600030101010101" pitchFamily="2" charset="-122"/>
              </a:rPr>
              <a:t>地承担了这次出国演出任务。</a:t>
            </a:r>
            <a:br>
              <a:rPr lang="zh-CN" altLang="en-US" sz="3200" b="1" dirty="0">
                <a:latin typeface="宋体" panose="02010600030101010101" pitchFamily="2" charset="-122"/>
                <a:ea typeface="宋体" panose="02010600030101010101" pitchFamily="2" charset="-122"/>
              </a:rPr>
            </a:br>
            <a:r>
              <a:rPr lang="zh-CN" altLang="en-US" sz="3200" b="1" dirty="0">
                <a:latin typeface="宋体" panose="02010600030101010101" pitchFamily="2" charset="-122"/>
                <a:ea typeface="宋体" panose="02010600030101010101" pitchFamily="2" charset="-122"/>
              </a:rPr>
              <a:t>  </a:t>
            </a:r>
            <a:r>
              <a:rPr lang="en-US" altLang="zh-CN" sz="3200" b="1" dirty="0">
                <a:latin typeface="宋体" panose="02010600030101010101" pitchFamily="2" charset="-122"/>
                <a:ea typeface="宋体" panose="02010600030101010101" pitchFamily="2" charset="-122"/>
              </a:rPr>
              <a:t>A</a:t>
            </a:r>
            <a:r>
              <a:rPr lang="zh-CN" altLang="en-US" sz="3200" b="1" dirty="0">
                <a:latin typeface="宋体" panose="02010600030101010101" pitchFamily="2" charset="-122"/>
                <a:ea typeface="宋体" panose="02010600030101010101" pitchFamily="2" charset="-122"/>
              </a:rPr>
              <a:t>．当仁不让    责无旁贷     义不容辞 </a:t>
            </a:r>
            <a:endParaRPr lang="en-US" altLang="zh-CN" sz="3200" b="1" dirty="0">
              <a:latin typeface="宋体" panose="02010600030101010101" pitchFamily="2" charset="-122"/>
              <a:ea typeface="宋体" panose="02010600030101010101" pitchFamily="2" charset="-122"/>
            </a:endParaRPr>
          </a:p>
          <a:p>
            <a:r>
              <a:rPr lang="en-US" altLang="zh-CN" sz="3200" b="1" dirty="0">
                <a:latin typeface="宋体" panose="02010600030101010101" pitchFamily="2" charset="-122"/>
                <a:ea typeface="宋体" panose="02010600030101010101" pitchFamily="2" charset="-122"/>
              </a:rPr>
              <a:t>  B</a:t>
            </a:r>
            <a:r>
              <a:rPr lang="zh-CN" altLang="en-US" sz="3200" b="1" dirty="0">
                <a:latin typeface="宋体" panose="02010600030101010101" pitchFamily="2" charset="-122"/>
                <a:ea typeface="宋体" panose="02010600030101010101" pitchFamily="2" charset="-122"/>
              </a:rPr>
              <a:t>．责无旁贷    义不容辞     当仁不让</a:t>
            </a:r>
            <a:br>
              <a:rPr lang="zh-CN" altLang="en-US" sz="3200" b="1" dirty="0">
                <a:latin typeface="宋体" panose="02010600030101010101" pitchFamily="2" charset="-122"/>
                <a:ea typeface="宋体" panose="02010600030101010101" pitchFamily="2" charset="-122"/>
              </a:rPr>
            </a:br>
            <a:r>
              <a:rPr lang="zh-CN" altLang="en-US" sz="3200" b="1" dirty="0">
                <a:latin typeface="宋体" panose="02010600030101010101" pitchFamily="2" charset="-122"/>
                <a:ea typeface="宋体" panose="02010600030101010101" pitchFamily="2" charset="-122"/>
              </a:rPr>
              <a:t>  </a:t>
            </a:r>
            <a:r>
              <a:rPr lang="en-US" altLang="zh-CN" sz="3200" b="1" dirty="0">
                <a:latin typeface="宋体" panose="02010600030101010101" pitchFamily="2" charset="-122"/>
                <a:ea typeface="宋体" panose="02010600030101010101" pitchFamily="2" charset="-122"/>
              </a:rPr>
              <a:t>C</a:t>
            </a:r>
            <a:r>
              <a:rPr lang="zh-CN" altLang="en-US" sz="3200" b="1" dirty="0">
                <a:latin typeface="宋体" panose="02010600030101010101" pitchFamily="2" charset="-122"/>
                <a:ea typeface="宋体" panose="02010600030101010101" pitchFamily="2" charset="-122"/>
              </a:rPr>
              <a:t>．义不容辞    责无旁贷     当仁不让 </a:t>
            </a:r>
            <a:endParaRPr lang="en-US" altLang="zh-CN" sz="3200" b="1" dirty="0">
              <a:latin typeface="宋体" panose="02010600030101010101" pitchFamily="2" charset="-122"/>
              <a:ea typeface="宋体" panose="02010600030101010101" pitchFamily="2" charset="-122"/>
            </a:endParaRPr>
          </a:p>
          <a:p>
            <a:r>
              <a:rPr lang="en-US" altLang="zh-CN" sz="3200" b="1" dirty="0">
                <a:latin typeface="宋体" panose="02010600030101010101" pitchFamily="2" charset="-122"/>
                <a:ea typeface="宋体" panose="02010600030101010101" pitchFamily="2" charset="-122"/>
              </a:rPr>
              <a:t>  D</a:t>
            </a:r>
            <a:r>
              <a:rPr lang="zh-CN" altLang="en-US" sz="3200" b="1" dirty="0">
                <a:latin typeface="宋体" panose="02010600030101010101" pitchFamily="2" charset="-122"/>
                <a:ea typeface="宋体" panose="02010600030101010101" pitchFamily="2" charset="-122"/>
              </a:rPr>
              <a:t>．义不容辞    当仁不让     责无旁贷</a:t>
            </a:r>
          </a:p>
        </p:txBody>
      </p:sp>
      <p:sp>
        <p:nvSpPr>
          <p:cNvPr id="3" name="文本框 2"/>
          <p:cNvSpPr txBox="1"/>
          <p:nvPr/>
        </p:nvSpPr>
        <p:spPr>
          <a:xfrm>
            <a:off x="553085" y="5121275"/>
            <a:ext cx="7747000" cy="583565"/>
          </a:xfrm>
          <a:prstGeom prst="rect">
            <a:avLst/>
          </a:prstGeom>
          <a:noFill/>
        </p:spPr>
        <p:txBody>
          <a:bodyPr wrap="none" rtlCol="0" anchor="t">
            <a:spAutoFit/>
          </a:bodyPr>
          <a:lstStyle/>
          <a:p>
            <a:r>
              <a:rPr lang="zh-CN" altLang="en-US" sz="3200" b="1" dirty="0">
                <a:solidFill>
                  <a:srgbClr val="0000FF"/>
                </a:solidFill>
                <a:latin typeface="黑体" panose="02010609060101010101" pitchFamily="2" charset="-122"/>
                <a:ea typeface="黑体" panose="02010609060101010101" pitchFamily="2" charset="-122"/>
                <a:sym typeface="+mn-ea"/>
              </a:rPr>
              <a:t>C．义不容辞    责无旁贷     当仁不让 </a:t>
            </a:r>
          </a:p>
        </p:txBody>
      </p:sp>
    </p:spTree>
  </p:cSld>
  <p:clrMapOvr>
    <a:overrideClrMapping bg1="lt1" tx1="dk1" bg2="lt2" tx2="dk2" accent1="accent1" accent2="accent2" accent3="accent3" accent4="accent4" accent5="accent5" accent6="accent6" hlink="hlink" folHlink="folHlink"/>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46" name="标题 6145"/>
          <p:cNvSpPr>
            <a:spLocks noGrp="1"/>
          </p:cNvSpPr>
          <p:nvPr>
            <p:ph type="title"/>
          </p:nvPr>
        </p:nvSpPr>
        <p:spPr>
          <a:xfrm>
            <a:off x="684530" y="495935"/>
            <a:ext cx="7848600" cy="2788920"/>
          </a:xfrm>
        </p:spPr>
        <p:txBody>
          <a:bodyPr anchor="ctr"/>
          <a:lstStyle/>
          <a:p>
            <a:pPr algn="l"/>
            <a:r>
              <a:rPr lang="en-US" altLang="zh-CN" sz="3600" b="1" dirty="0">
                <a:latin typeface="宋体" panose="02010600030101010101" pitchFamily="2" charset="-122"/>
                <a:ea typeface="宋体" panose="02010600030101010101" pitchFamily="2" charset="-122"/>
              </a:rPr>
              <a:t>   </a:t>
            </a:r>
            <a:r>
              <a:rPr lang="zh-CN" altLang="en-US" sz="2800" b="1" dirty="0">
                <a:solidFill>
                  <a:schemeClr val="tx1"/>
                </a:solidFill>
                <a:latin typeface="黑体" panose="02010609060101010101" pitchFamily="2" charset="-122"/>
                <a:ea typeface="黑体" panose="02010609060101010101" pitchFamily="2" charset="-122"/>
              </a:rPr>
              <a:t>颜渊喟然叹曰：“仰之</a:t>
            </a:r>
            <a:r>
              <a:rPr lang="zh-CN" altLang="en-US" sz="2800" b="1" dirty="0">
                <a:solidFill>
                  <a:srgbClr val="FF0000"/>
                </a:solidFill>
                <a:latin typeface="黑体" panose="02010609060101010101" pitchFamily="2" charset="-122"/>
                <a:ea typeface="黑体" panose="02010609060101010101" pitchFamily="2" charset="-122"/>
              </a:rPr>
              <a:t>弥</a:t>
            </a:r>
            <a:r>
              <a:rPr lang="zh-CN" altLang="en-US" sz="2800" b="1" dirty="0">
                <a:solidFill>
                  <a:schemeClr val="tx1"/>
                </a:solidFill>
                <a:latin typeface="黑体" panose="02010609060101010101" pitchFamily="2" charset="-122"/>
                <a:ea typeface="黑体" panose="02010609060101010101" pitchFamily="2" charset="-122"/>
              </a:rPr>
              <a:t>高，钻之弥坚；瞻之在前，忽</a:t>
            </a:r>
            <a:r>
              <a:rPr lang="zh-CN" altLang="en-US" sz="2800" b="1" dirty="0">
                <a:solidFill>
                  <a:srgbClr val="FF0000"/>
                </a:solidFill>
                <a:latin typeface="黑体" panose="02010609060101010101" pitchFamily="2" charset="-122"/>
                <a:ea typeface="黑体" panose="02010609060101010101" pitchFamily="2" charset="-122"/>
              </a:rPr>
              <a:t>焉</a:t>
            </a:r>
            <a:r>
              <a:rPr lang="zh-CN" altLang="en-US" sz="2800" b="1" dirty="0">
                <a:solidFill>
                  <a:schemeClr val="tx1"/>
                </a:solidFill>
                <a:latin typeface="黑体" panose="02010609060101010101" pitchFamily="2" charset="-122"/>
                <a:ea typeface="黑体" panose="02010609060101010101" pitchFamily="2" charset="-122"/>
              </a:rPr>
              <a:t>在后。夫子循循然善诱人，</a:t>
            </a:r>
            <a:r>
              <a:rPr lang="zh-CN" altLang="en-US" sz="2800" b="1" dirty="0">
                <a:solidFill>
                  <a:srgbClr val="0000FF"/>
                </a:solidFill>
                <a:latin typeface="黑体" panose="02010609060101010101" pitchFamily="2" charset="-122"/>
                <a:ea typeface="黑体" panose="02010609060101010101" pitchFamily="2" charset="-122"/>
              </a:rPr>
              <a:t>博</a:t>
            </a:r>
            <a:r>
              <a:rPr lang="zh-CN" altLang="en-US" sz="2800" b="1" dirty="0">
                <a:solidFill>
                  <a:srgbClr val="FF0000"/>
                </a:solidFill>
                <a:latin typeface="黑体" panose="02010609060101010101" pitchFamily="2" charset="-122"/>
                <a:ea typeface="黑体" panose="02010609060101010101" pitchFamily="2" charset="-122"/>
              </a:rPr>
              <a:t>我以文，约我以礼</a:t>
            </a:r>
            <a:r>
              <a:rPr lang="zh-CN" altLang="en-US" sz="2800" b="1" dirty="0">
                <a:solidFill>
                  <a:schemeClr val="tx1"/>
                </a:solidFill>
                <a:latin typeface="黑体" panose="02010609060101010101" pitchFamily="2" charset="-122"/>
                <a:ea typeface="黑体" panose="02010609060101010101" pitchFamily="2" charset="-122"/>
              </a:rPr>
              <a:t>，欲罢不能。既竭吾才，如有所立卓尔。虽欲从之，末由也已。”</a:t>
            </a:r>
            <a:endParaRPr lang="en-US" altLang="zh-CN" sz="2800" b="1" dirty="0">
              <a:solidFill>
                <a:schemeClr val="tx1"/>
              </a:solidFill>
              <a:latin typeface="黑体" panose="02010609060101010101" pitchFamily="2" charset="-122"/>
              <a:ea typeface="黑体" panose="02010609060101010101" pitchFamily="2" charset="-122"/>
            </a:endParaRPr>
          </a:p>
        </p:txBody>
      </p:sp>
      <p:sp>
        <p:nvSpPr>
          <p:cNvPr id="6151" name="文本框 6150"/>
          <p:cNvSpPr txBox="1"/>
          <p:nvPr/>
        </p:nvSpPr>
        <p:spPr>
          <a:xfrm>
            <a:off x="0" y="0"/>
            <a:ext cx="1331913" cy="557213"/>
          </a:xfrm>
          <a:prstGeom prst="rect">
            <a:avLst/>
          </a:prstGeom>
          <a:solidFill>
            <a:srgbClr val="000000"/>
          </a:solidFill>
          <a:ln w="38100" cap="flat" cmpd="sng">
            <a:solidFill>
              <a:srgbClr val="FF0000"/>
            </a:solidFill>
            <a:prstDash val="solid"/>
            <a:miter/>
            <a:headEnd type="none" w="med" len="med"/>
            <a:tailEnd type="none" w="med" len="med"/>
          </a:ln>
        </p:spPr>
        <p:txBody>
          <a:bodyPr>
            <a:spAutoFit/>
          </a:bodyPr>
          <a:lstStyle/>
          <a:p>
            <a:pPr>
              <a:spcBef>
                <a:spcPct val="50000"/>
              </a:spcBef>
            </a:pPr>
            <a:r>
              <a:rPr lang="zh-CN" altLang="en-US" sz="2800" b="1" dirty="0">
                <a:solidFill>
                  <a:srgbClr val="FFFF00"/>
                </a:solidFill>
                <a:latin typeface="Arial" panose="020B0604020202020204" pitchFamily="34" charset="0"/>
                <a:ea typeface="黑体" panose="02010609060101010101" pitchFamily="2" charset="-122"/>
              </a:rPr>
              <a:t>选文</a:t>
            </a:r>
            <a:r>
              <a:rPr lang="en-US" altLang="zh-CN" sz="2800" b="1">
                <a:solidFill>
                  <a:srgbClr val="FFFF00"/>
                </a:solidFill>
                <a:latin typeface="Arial" panose="020B0604020202020204" pitchFamily="34" charset="0"/>
                <a:ea typeface="黑体" panose="02010609060101010101" pitchFamily="2" charset="-122"/>
              </a:rPr>
              <a:t>3</a:t>
            </a:r>
          </a:p>
        </p:txBody>
      </p:sp>
      <p:sp>
        <p:nvSpPr>
          <p:cNvPr id="6152" name="文本占位符 6151"/>
          <p:cNvSpPr>
            <a:spLocks noGrp="1"/>
          </p:cNvSpPr>
          <p:nvPr>
            <p:ph type="body" idx="1"/>
          </p:nvPr>
        </p:nvSpPr>
        <p:spPr>
          <a:xfrm>
            <a:off x="395288" y="3068638"/>
            <a:ext cx="8353425" cy="3384550"/>
          </a:xfrm>
          <a:solidFill>
            <a:srgbClr val="CCFFFF">
              <a:alpha val="100000"/>
            </a:srgbClr>
          </a:solidFill>
          <a:ln w="57150" cmpd="thinThick">
            <a:solidFill>
              <a:srgbClr val="800080"/>
            </a:solidFill>
            <a:miter/>
          </a:ln>
        </p:spPr>
        <p:txBody>
          <a:bodyPr/>
          <a:lstStyle/>
          <a:p>
            <a:pPr>
              <a:buNone/>
            </a:pPr>
            <a:r>
              <a:rPr lang="zh-CN" altLang="zh-CN" sz="3200" b="1" dirty="0">
                <a:solidFill>
                  <a:srgbClr val="FF0000"/>
                </a:solidFill>
                <a:latin typeface="黑体" panose="02010609060101010101" pitchFamily="2" charset="-122"/>
                <a:ea typeface="黑体" panose="02010609060101010101" pitchFamily="2" charset="-122"/>
              </a:rPr>
              <a:t>【</a:t>
            </a:r>
            <a:r>
              <a:rPr lang="zh-CN" altLang="en-US" sz="3200" b="1" dirty="0">
                <a:solidFill>
                  <a:srgbClr val="FF0000"/>
                </a:solidFill>
                <a:latin typeface="黑体" panose="02010609060101010101" pitchFamily="2" charset="-122"/>
                <a:ea typeface="黑体" panose="02010609060101010101" pitchFamily="2" charset="-122"/>
              </a:rPr>
              <a:t>译文</a:t>
            </a:r>
            <a:r>
              <a:rPr lang="zh-CN" altLang="zh-CN" sz="3200" b="1" dirty="0">
                <a:solidFill>
                  <a:srgbClr val="FF0000"/>
                </a:solidFill>
                <a:latin typeface="黑体" panose="02010609060101010101" pitchFamily="2" charset="-122"/>
                <a:ea typeface="黑体" panose="02010609060101010101" pitchFamily="2" charset="-122"/>
              </a:rPr>
              <a:t>】</a:t>
            </a:r>
            <a:r>
              <a:rPr lang="zh-CN" altLang="zh-CN" sz="2800" b="1" dirty="0">
                <a:solidFill>
                  <a:schemeClr val="tx1"/>
                </a:solidFill>
                <a:latin typeface="黑体" panose="02010609060101010101" pitchFamily="2" charset="-122"/>
                <a:ea typeface="黑体" panose="02010609060101010101" pitchFamily="2" charset="-122"/>
              </a:rPr>
              <a:t> </a:t>
            </a:r>
            <a:endParaRPr lang="en-US" altLang="zh-CN" sz="2800" b="1">
              <a:solidFill>
                <a:schemeClr val="tx1"/>
              </a:solidFill>
              <a:latin typeface="黑体" panose="02010609060101010101" pitchFamily="2" charset="-122"/>
              <a:ea typeface="黑体" panose="02010609060101010101" pitchFamily="2" charset="-122"/>
            </a:endParaRPr>
          </a:p>
          <a:p>
            <a:r>
              <a:rPr lang="zh-CN" altLang="en-US" sz="2800" b="1" dirty="0">
                <a:solidFill>
                  <a:schemeClr val="tx1"/>
                </a:solidFill>
                <a:latin typeface="黑体" panose="02010609060101010101" pitchFamily="2" charset="-122"/>
                <a:ea typeface="黑体" panose="02010609060101010101" pitchFamily="2" charset="-122"/>
              </a:rPr>
              <a:t>    颜渊感叹地说：“老师的学问越仰望越觉得高耸，越钻研越觉得深厚；看着就在前面，忽</a:t>
            </a:r>
            <a:r>
              <a:rPr lang="zh-CN" altLang="en-US" sz="2800" b="1" dirty="0">
                <a:solidFill>
                  <a:srgbClr val="FF0000"/>
                </a:solidFill>
                <a:latin typeface="黑体" panose="02010609060101010101" pitchFamily="2" charset="-122"/>
                <a:ea typeface="黑体" panose="02010609060101010101" pitchFamily="2" charset="-122"/>
              </a:rPr>
              <a:t>然</a:t>
            </a:r>
            <a:r>
              <a:rPr lang="zh-CN" altLang="en-US" sz="2800" b="1" dirty="0">
                <a:solidFill>
                  <a:schemeClr val="tx1"/>
                </a:solidFill>
                <a:latin typeface="黑体" panose="02010609060101010101" pitchFamily="2" charset="-122"/>
                <a:ea typeface="黑体" panose="02010609060101010101" pitchFamily="2" charset="-122"/>
              </a:rPr>
              <a:t>却在后面。老师步步引导，</a:t>
            </a:r>
            <a:r>
              <a:rPr lang="zh-CN" altLang="en-US" sz="2800" b="1" dirty="0">
                <a:solidFill>
                  <a:srgbClr val="FF0000"/>
                </a:solidFill>
                <a:latin typeface="黑体" panose="02010609060101010101" pitchFamily="2" charset="-122"/>
                <a:ea typeface="黑体" panose="02010609060101010101" pitchFamily="2" charset="-122"/>
              </a:rPr>
              <a:t>用知识丰富我，用礼法约束我</a:t>
            </a:r>
            <a:r>
              <a:rPr lang="zh-CN" altLang="en-US" sz="2800" b="1" dirty="0">
                <a:solidFill>
                  <a:schemeClr val="tx1"/>
                </a:solidFill>
                <a:latin typeface="黑体" panose="02010609060101010101" pitchFamily="2" charset="-122"/>
                <a:ea typeface="黑体" panose="02010609060101010101" pitchFamily="2" charset="-122"/>
              </a:rPr>
              <a:t>，想不学都不成。我竭尽全力，仍然象有座高山矗立眼前。我想攀上去，但觉得无路可走。”</a:t>
            </a:r>
            <a:r>
              <a:rPr lang="zh-CN" altLang="en-US" sz="2800" dirty="0">
                <a:solidFill>
                  <a:schemeClr val="tx1"/>
                </a:solidFill>
                <a:latin typeface="黑体" panose="02010609060101010101" pitchFamily="2" charset="-122"/>
                <a:ea typeface="黑体" panose="02010609060101010101" pitchFamily="2" charset="-122"/>
              </a:rPr>
              <a:t> </a:t>
            </a:r>
            <a:endParaRPr lang="en-US" altLang="zh-CN" sz="2800" dirty="0">
              <a:solidFill>
                <a:schemeClr val="tx1"/>
              </a:solidFill>
              <a:latin typeface="黑体" panose="02010609060101010101" pitchFamily="2" charset="-122"/>
              <a:ea typeface="黑体" panose="02010609060101010101" pitchFamily="2" charset="-122"/>
            </a:endParaRPr>
          </a:p>
        </p:txBody>
      </p:sp>
    </p:spTree>
  </p:cSld>
  <p:clrMapOvr>
    <a:overrideClrMapping bg1="lt1" tx1="dk1" bg2="lt2" tx2="dk2" accent1="accent1" accent2="accent2" accent3="accent3" accent4="accent4" accent5="accent5" accent6="accent6" hlink="hlink" folHlink="folHlink"/>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152">
                                            <p:bg/>
                                          </p:spTgt>
                                        </p:tgtEl>
                                        <p:attrNameLst>
                                          <p:attrName>style.visibility</p:attrName>
                                        </p:attrNameLst>
                                      </p:cBhvr>
                                      <p:to>
                                        <p:strVal val="visible"/>
                                      </p:to>
                                    </p:set>
                                    <p:animEffect transition="in" filter="diamond(in)">
                                      <p:cBhvr>
                                        <p:cTn id="7" dur="2000"/>
                                        <p:tgtEl>
                                          <p:spTgt spid="6152">
                                            <p:bg/>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152">
                                            <p:txEl>
                                              <p:pRg st="0" end="0"/>
                                            </p:txEl>
                                          </p:spTgt>
                                        </p:tgtEl>
                                        <p:attrNameLst>
                                          <p:attrName>style.visibility</p:attrName>
                                        </p:attrNameLst>
                                      </p:cBhvr>
                                      <p:to>
                                        <p:strVal val="visible"/>
                                      </p:to>
                                    </p:set>
                                    <p:animEffect transition="in" filter="diamond(in)">
                                      <p:cBhvr>
                                        <p:cTn id="12" dur="2000"/>
                                        <p:tgtEl>
                                          <p:spTgt spid="615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6152">
                                            <p:txEl>
                                              <p:pRg st="1" end="1"/>
                                            </p:txEl>
                                          </p:spTgt>
                                        </p:tgtEl>
                                        <p:attrNameLst>
                                          <p:attrName>style.visibility</p:attrName>
                                        </p:attrNameLst>
                                      </p:cBhvr>
                                      <p:to>
                                        <p:strVal val="visible"/>
                                      </p:to>
                                    </p:set>
                                    <p:animEffect transition="in" filter="diamond(in)">
                                      <p:cBhvr>
                                        <p:cTn id="17" dur="2000"/>
                                        <p:tgtEl>
                                          <p:spTgt spid="61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2" grpId="0"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482" name="Rectangle 2"/>
          <p:cNvSpPr>
            <a:spLocks noGrp="1" noChangeArrowheads="1"/>
          </p:cNvSpPr>
          <p:nvPr>
            <p:ph type="body" idx="4294967295"/>
          </p:nvPr>
        </p:nvSpPr>
        <p:spPr>
          <a:xfrm>
            <a:off x="0" y="476250"/>
            <a:ext cx="8842375" cy="5622925"/>
          </a:xfrm>
        </p:spPr>
        <p:txBody>
          <a:bodyPr/>
          <a:lstStyle/>
          <a:p>
            <a:pPr>
              <a:buFontTx/>
              <a:buNone/>
            </a:pPr>
            <a:r>
              <a:rPr lang="zh-CN" sz="3200" b="1" dirty="0">
                <a:solidFill>
                  <a:srgbClr val="CC0000"/>
                </a:solidFill>
                <a:ea typeface="黑体" panose="02010609060101010101" pitchFamily="2" charset="-122"/>
              </a:rPr>
              <a:t>思考：颜渊是怎样评价孔子的？</a:t>
            </a:r>
          </a:p>
          <a:p>
            <a:pPr indent="0">
              <a:lnSpc>
                <a:spcPct val="150000"/>
              </a:lnSpc>
              <a:spcBef>
                <a:spcPts val="0"/>
              </a:spcBef>
              <a:buFontTx/>
              <a:buNone/>
            </a:pPr>
            <a:r>
              <a:rPr lang="zh-CN" sz="3200" b="1" dirty="0">
                <a:solidFill>
                  <a:schemeClr val="tx1"/>
                </a:solidFill>
                <a:ea typeface="黑体" panose="02010609060101010101" pitchFamily="2" charset="-122"/>
              </a:rPr>
              <a:t>①孔子的道高远无边</a:t>
            </a:r>
            <a:r>
              <a:rPr lang="zh-CN" sz="3200" b="1" dirty="0">
                <a:solidFill>
                  <a:srgbClr val="0000FF"/>
                </a:solidFill>
                <a:ea typeface="黑体" panose="02010609060101010101" pitchFamily="2" charset="-122"/>
              </a:rPr>
              <a:t>（比喻）</a:t>
            </a:r>
          </a:p>
          <a:p>
            <a:pPr indent="0">
              <a:lnSpc>
                <a:spcPct val="150000"/>
              </a:lnSpc>
              <a:spcBef>
                <a:spcPts val="0"/>
              </a:spcBef>
              <a:buFontTx/>
              <a:buNone/>
            </a:pPr>
            <a:r>
              <a:rPr lang="zh-CN" sz="3200" b="1" dirty="0">
                <a:solidFill>
                  <a:schemeClr val="tx1"/>
                </a:solidFill>
                <a:ea typeface="黑体" panose="02010609060101010101" pitchFamily="2" charset="-122"/>
              </a:rPr>
              <a:t>②孔子的善诱让人欲罢无能</a:t>
            </a:r>
          </a:p>
          <a:p>
            <a:pPr indent="0">
              <a:lnSpc>
                <a:spcPct val="150000"/>
              </a:lnSpc>
              <a:spcBef>
                <a:spcPts val="0"/>
              </a:spcBef>
              <a:buFontTx/>
              <a:buNone/>
            </a:pPr>
            <a:r>
              <a:rPr lang="zh-CN" sz="3200" b="1" dirty="0">
                <a:solidFill>
                  <a:schemeClr val="tx1"/>
                </a:solidFill>
                <a:ea typeface="黑体" panose="02010609060101010101" pitchFamily="2" charset="-122"/>
              </a:rPr>
              <a:t>③孔子的道犹如高耸的东西</a:t>
            </a:r>
            <a:r>
              <a:rPr lang="zh-CN" sz="3200" b="1" dirty="0">
                <a:solidFill>
                  <a:srgbClr val="0000FF"/>
                </a:solidFill>
                <a:ea typeface="黑体" panose="02010609060101010101" pitchFamily="2" charset="-122"/>
              </a:rPr>
              <a:t>（对比）</a:t>
            </a:r>
          </a:p>
          <a:p>
            <a:pPr indent="0">
              <a:lnSpc>
                <a:spcPct val="150000"/>
              </a:lnSpc>
              <a:spcBef>
                <a:spcPts val="0"/>
              </a:spcBef>
              <a:buFontTx/>
              <a:buNone/>
            </a:pPr>
            <a:r>
              <a:rPr lang="zh-CN" sz="3200" b="1" dirty="0">
                <a:solidFill>
                  <a:srgbClr val="C00000"/>
                </a:solidFill>
                <a:ea typeface="黑体" panose="02010609060101010101" pitchFamily="2" charset="-122"/>
              </a:rPr>
              <a:t>这则写了几层内容？</a:t>
            </a:r>
          </a:p>
          <a:p>
            <a:pPr indent="0">
              <a:lnSpc>
                <a:spcPct val="150000"/>
              </a:lnSpc>
              <a:spcBef>
                <a:spcPts val="0"/>
              </a:spcBef>
              <a:buFontTx/>
              <a:buNone/>
            </a:pPr>
            <a:endParaRPr lang="zh-CN" sz="3200" b="1" dirty="0">
              <a:solidFill>
                <a:schemeClr val="tx1"/>
              </a:solidFill>
              <a:ea typeface="黑体" panose="02010609060101010101" pitchFamily="2" charset="-122"/>
            </a:endParaRPr>
          </a:p>
        </p:txBody>
      </p:sp>
      <p:sp>
        <p:nvSpPr>
          <p:cNvPr id="20483" name="Rectangle 3"/>
          <p:cNvSpPr>
            <a:spLocks noChangeArrowheads="1"/>
          </p:cNvSpPr>
          <p:nvPr/>
        </p:nvSpPr>
        <p:spPr bwMode="auto">
          <a:xfrm>
            <a:off x="6910705" y="1498918"/>
            <a:ext cx="2520950" cy="1568450"/>
          </a:xfrm>
          <a:prstGeom prst="rect">
            <a:avLst/>
          </a:prstGeom>
          <a:noFill/>
          <a:ln w="9525">
            <a:noFill/>
            <a:miter lim="800000"/>
          </a:ln>
          <a:effectLst/>
        </p:spPr>
        <p:txBody>
          <a:bodyPr wrap="square">
            <a:spAutoFit/>
          </a:bodyPr>
          <a:lstStyle/>
          <a:p>
            <a:pPr>
              <a:spcBef>
                <a:spcPct val="20000"/>
              </a:spcBef>
              <a:buClr>
                <a:schemeClr val="hlink"/>
              </a:buClr>
              <a:buSzPct val="75000"/>
              <a:buFont typeface="Wingdings" panose="05000000000000000000" pitchFamily="2" charset="2"/>
              <a:buNone/>
            </a:pPr>
            <a:r>
              <a:rPr lang="zh-CN" sz="3200" b="1">
                <a:solidFill>
                  <a:srgbClr val="CC0000"/>
                </a:solidFill>
                <a:ea typeface="黑体" panose="02010609060101010101" pitchFamily="2" charset="-122"/>
              </a:rPr>
              <a:t>才德无与论比，崇拜之情淋漓尽致</a:t>
            </a:r>
          </a:p>
        </p:txBody>
      </p:sp>
      <p:sp>
        <p:nvSpPr>
          <p:cNvPr id="20484" name="AutoShape 4"/>
          <p:cNvSpPr/>
          <p:nvPr/>
        </p:nvSpPr>
        <p:spPr bwMode="auto">
          <a:xfrm>
            <a:off x="6803390" y="1260475"/>
            <a:ext cx="225425" cy="1807210"/>
          </a:xfrm>
          <a:prstGeom prst="rightBrace">
            <a:avLst>
              <a:gd name="adj1" fmla="val 60446"/>
              <a:gd name="adj2" fmla="val 50000"/>
            </a:avLst>
          </a:prstGeom>
          <a:noFill/>
          <a:ln w="9525" cmpd="sng">
            <a:solidFill>
              <a:schemeClr val="tx1"/>
            </a:solidFill>
            <a:round/>
          </a:ln>
          <a:effectLst/>
        </p:spPr>
        <p:txBody>
          <a:bodyPr wrap="none" anchor="ctr"/>
          <a:lstStyle/>
          <a:p>
            <a:endParaRPr lang="zh-CN" altLang="en-US"/>
          </a:p>
        </p:txBody>
      </p:sp>
      <p:sp>
        <p:nvSpPr>
          <p:cNvPr id="20485" name="Text Box 5"/>
          <p:cNvSpPr txBox="1">
            <a:spLocks noChangeArrowheads="1"/>
          </p:cNvSpPr>
          <p:nvPr/>
        </p:nvSpPr>
        <p:spPr bwMode="auto">
          <a:xfrm>
            <a:off x="379730" y="4037965"/>
            <a:ext cx="9372600" cy="2061210"/>
          </a:xfrm>
          <a:prstGeom prst="rect">
            <a:avLst/>
          </a:prstGeom>
          <a:noFill/>
          <a:ln w="9525">
            <a:noFill/>
            <a:miter lim="800000"/>
          </a:ln>
          <a:effectLst/>
        </p:spPr>
        <p:txBody>
          <a:bodyPr>
            <a:spAutoFit/>
          </a:bodyPr>
          <a:lstStyle/>
          <a:p>
            <a:pPr>
              <a:spcBef>
                <a:spcPct val="50000"/>
              </a:spcBef>
            </a:pPr>
            <a:r>
              <a:rPr lang="en-US" altLang="zh-CN" sz="3200" b="1" dirty="0">
                <a:latin typeface="宋体" panose="02010600030101010101" pitchFamily="2" charset="-122"/>
                <a:ea typeface="宋体" panose="02010600030101010101" pitchFamily="2" charset="-122"/>
              </a:rPr>
              <a:t> </a:t>
            </a:r>
            <a:r>
              <a:rPr lang="zh-CN" altLang="en-US" sz="3200" b="1" dirty="0">
                <a:solidFill>
                  <a:srgbClr val="0000FF"/>
                </a:solidFill>
                <a:latin typeface="宋体" panose="02010600030101010101" pitchFamily="2" charset="-122"/>
                <a:ea typeface="宋体" panose="02010600030101010101" pitchFamily="2" charset="-122"/>
              </a:rPr>
              <a:t>第一层：</a:t>
            </a:r>
            <a:r>
              <a:rPr lang="zh-CN" sz="3200" b="1" dirty="0">
                <a:solidFill>
                  <a:srgbClr val="0000FF"/>
                </a:solidFill>
                <a:latin typeface="宋体" panose="02010600030101010101" pitchFamily="2" charset="-122"/>
                <a:ea typeface="宋体" panose="02010600030101010101" pitchFamily="2" charset="-122"/>
              </a:rPr>
              <a:t>高度评价老师；</a:t>
            </a:r>
          </a:p>
          <a:p>
            <a:pPr>
              <a:spcBef>
                <a:spcPct val="50000"/>
              </a:spcBef>
            </a:pPr>
            <a:r>
              <a:rPr lang="zh-CN" sz="3200" b="1" dirty="0">
                <a:solidFill>
                  <a:srgbClr val="0000FF"/>
                </a:solidFill>
                <a:latin typeface="宋体" panose="02010600030101010101" pitchFamily="2" charset="-122"/>
                <a:ea typeface="宋体" panose="02010600030101010101" pitchFamily="2" charset="-122"/>
              </a:rPr>
              <a:t>    第二层：老师是怎样教导自己的；</a:t>
            </a:r>
          </a:p>
          <a:p>
            <a:pPr>
              <a:spcBef>
                <a:spcPct val="50000"/>
              </a:spcBef>
            </a:pPr>
            <a:r>
              <a:rPr lang="zh-CN" sz="3200" b="1" dirty="0">
                <a:solidFill>
                  <a:srgbClr val="0000FF"/>
                </a:solidFill>
                <a:latin typeface="宋体" panose="02010600030101010101" pitchFamily="2" charset="-122"/>
                <a:ea typeface="宋体" panose="02010600030101010101" pitchFamily="2" charset="-122"/>
              </a:rPr>
              <a:t>       第三层：叹息自己与老师的差距。 </a:t>
            </a:r>
          </a:p>
        </p:txBody>
      </p:sp>
    </p:spTree>
  </p:cSld>
  <p:clrMapOvr>
    <a:overrideClrMapping bg1="lt1" tx1="dk1" bg2="lt2" tx2="dk2" accent1="accent1" accent2="accent2" accent3="accent3" accent4="accent4" accent5="accent5" accent6="accent6" hlink="hlink" folHlink="folHlink"/>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anim calcmode="lin" valueType="num">
                                      <p:cBhvr additive="base">
                                        <p:cTn id="7" dur="500" fill="hold"/>
                                        <p:tgtEl>
                                          <p:spTgt spid="2048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485">
                                            <p:txEl>
                                              <p:pRg st="1" end="1"/>
                                            </p:txEl>
                                          </p:spTgt>
                                        </p:tgtEl>
                                        <p:attrNameLst>
                                          <p:attrName>style.visibility</p:attrName>
                                        </p:attrNameLst>
                                      </p:cBhvr>
                                      <p:to>
                                        <p:strVal val="visible"/>
                                      </p:to>
                                    </p:set>
                                    <p:anim calcmode="lin" valueType="num">
                                      <p:cBhvr additive="base">
                                        <p:cTn id="11" dur="500" fill="hold"/>
                                        <p:tgtEl>
                                          <p:spTgt spid="2048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48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485">
                                            <p:txEl>
                                              <p:pRg st="2" end="2"/>
                                            </p:txEl>
                                          </p:spTgt>
                                        </p:tgtEl>
                                        <p:attrNameLst>
                                          <p:attrName>style.visibility</p:attrName>
                                        </p:attrNameLst>
                                      </p:cBhvr>
                                      <p:to>
                                        <p:strVal val="visible"/>
                                      </p:to>
                                    </p:set>
                                    <p:anim calcmode="lin" valueType="num">
                                      <p:cBhvr additive="base">
                                        <p:cTn id="15" dur="500" fill="hold"/>
                                        <p:tgtEl>
                                          <p:spTgt spid="2048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48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0482">
                                            <p:txEl>
                                              <p:pRg st="1" end="1"/>
                                            </p:txEl>
                                          </p:spTgt>
                                        </p:tgtEl>
                                        <p:attrNameLst>
                                          <p:attrName>style.visibility</p:attrName>
                                        </p:attrNameLst>
                                      </p:cBhvr>
                                      <p:to>
                                        <p:strVal val="visible"/>
                                      </p:to>
                                    </p:set>
                                    <p:anim calcmode="lin" valueType="num">
                                      <p:cBhvr additive="base">
                                        <p:cTn id="21" dur="500" fill="hold"/>
                                        <p:tgtEl>
                                          <p:spTgt spid="20482">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4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482">
                                            <p:txEl>
                                              <p:pRg st="2" end="2"/>
                                            </p:txEl>
                                          </p:spTgt>
                                        </p:tgtEl>
                                        <p:attrNameLst>
                                          <p:attrName>style.visibility</p:attrName>
                                        </p:attrNameLst>
                                      </p:cBhvr>
                                      <p:to>
                                        <p:strVal val="visible"/>
                                      </p:to>
                                    </p:set>
                                    <p:anim calcmode="lin" valueType="num">
                                      <p:cBhvr additive="base">
                                        <p:cTn id="27" dur="500" fill="hold"/>
                                        <p:tgtEl>
                                          <p:spTgt spid="20482">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48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0482">
                                            <p:txEl>
                                              <p:pRg st="3" end="3"/>
                                            </p:txEl>
                                          </p:spTgt>
                                        </p:tgtEl>
                                        <p:attrNameLst>
                                          <p:attrName>style.visibility</p:attrName>
                                        </p:attrNameLst>
                                      </p:cBhvr>
                                      <p:to>
                                        <p:strVal val="visible"/>
                                      </p:to>
                                    </p:set>
                                    <p:anim calcmode="lin" valueType="num">
                                      <p:cBhvr additive="base">
                                        <p:cTn id="33" dur="500" fill="hold"/>
                                        <p:tgtEl>
                                          <p:spTgt spid="20482">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48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0484"/>
                                        </p:tgtEl>
                                        <p:attrNameLst>
                                          <p:attrName>style.visibility</p:attrName>
                                        </p:attrNameLst>
                                      </p:cBhvr>
                                      <p:to>
                                        <p:strVal val="visible"/>
                                      </p:to>
                                    </p:set>
                                    <p:anim calcmode="lin" valueType="num">
                                      <p:cBhvr additive="base">
                                        <p:cTn id="39" dur="500" fill="hold"/>
                                        <p:tgtEl>
                                          <p:spTgt spid="20484"/>
                                        </p:tgtEl>
                                        <p:attrNameLst>
                                          <p:attrName>ppt_x</p:attrName>
                                        </p:attrNameLst>
                                      </p:cBhvr>
                                      <p:tavLst>
                                        <p:tav tm="0">
                                          <p:val>
                                            <p:strVal val="#ppt_x"/>
                                          </p:val>
                                        </p:tav>
                                        <p:tav tm="100000">
                                          <p:val>
                                            <p:strVal val="#ppt_x"/>
                                          </p:val>
                                        </p:tav>
                                      </p:tavLst>
                                    </p:anim>
                                    <p:anim calcmode="lin" valueType="num">
                                      <p:cBhvr additive="base">
                                        <p:cTn id="40"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20483"/>
                                        </p:tgtEl>
                                        <p:attrNameLst>
                                          <p:attrName>style.visibility</p:attrName>
                                        </p:attrNameLst>
                                      </p:cBhvr>
                                      <p:to>
                                        <p:strVal val="visible"/>
                                      </p:to>
                                    </p:set>
                                    <p:animEffect transition="in" filter="box(in)">
                                      <p:cBhvr>
                                        <p:cTn id="45" dur="500"/>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ldLvl="0" animBg="1" autoUpdateAnimBg="0"/>
      <p:bldP spid="2048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sp>
        <p:nvSpPr>
          <p:cNvPr id="8194" name="标题 8193"/>
          <p:cNvSpPr>
            <a:spLocks noGrp="1"/>
          </p:cNvSpPr>
          <p:nvPr>
            <p:ph type="title"/>
          </p:nvPr>
        </p:nvSpPr>
        <p:spPr>
          <a:xfrm>
            <a:off x="3728085" y="189230"/>
            <a:ext cx="5234940" cy="2492375"/>
          </a:xfrm>
          <a:solidFill>
            <a:schemeClr val="bg1">
              <a:alpha val="48000"/>
            </a:schemeClr>
          </a:solidFill>
        </p:spPr>
        <p:txBody>
          <a:bodyPr anchor="ctr"/>
          <a:lstStyle/>
          <a:p>
            <a:pPr algn="l"/>
            <a:r>
              <a:rPr lang="en-US" altLang="zh-CN" sz="2400" b="1" dirty="0">
                <a:solidFill>
                  <a:srgbClr val="990000"/>
                </a:solidFill>
                <a:latin typeface="黑体" panose="02010609060101010101" pitchFamily="2" charset="-122"/>
                <a:ea typeface="黑体" panose="02010609060101010101" pitchFamily="2" charset="-122"/>
              </a:rPr>
              <a:t>    </a:t>
            </a:r>
            <a:r>
              <a:rPr lang="zh-CN" altLang="en-US" sz="2800" b="1" dirty="0">
                <a:solidFill>
                  <a:schemeClr val="tx1"/>
                </a:solidFill>
                <a:latin typeface="黑体" panose="02010609060101010101" pitchFamily="2" charset="-122"/>
                <a:ea typeface="黑体" panose="02010609060101010101" pitchFamily="2" charset="-122"/>
              </a:rPr>
              <a:t>子曰：“</a:t>
            </a:r>
            <a:r>
              <a:rPr lang="zh-CN" altLang="en-US" sz="2800" b="1" dirty="0">
                <a:solidFill>
                  <a:srgbClr val="FF0000"/>
                </a:solidFill>
                <a:latin typeface="黑体" panose="02010609060101010101" pitchFamily="2" charset="-122"/>
                <a:ea typeface="黑体" panose="02010609060101010101" pitchFamily="2" charset="-122"/>
              </a:rPr>
              <a:t>若</a:t>
            </a:r>
            <a:r>
              <a:rPr lang="zh-CN" altLang="en-US" sz="2800" b="1" dirty="0">
                <a:solidFill>
                  <a:schemeClr val="tx1"/>
                </a:solidFill>
                <a:latin typeface="黑体" panose="02010609060101010101" pitchFamily="2" charset="-122"/>
                <a:ea typeface="黑体" panose="02010609060101010101" pitchFamily="2" charset="-122"/>
              </a:rPr>
              <a:t>圣与仁，则吾岂敢？</a:t>
            </a:r>
            <a:r>
              <a:rPr lang="zh-CN" altLang="en-US" sz="2800" b="1" dirty="0">
                <a:solidFill>
                  <a:srgbClr val="FF0000"/>
                </a:solidFill>
                <a:latin typeface="黑体" panose="02010609060101010101" pitchFamily="2" charset="-122"/>
                <a:ea typeface="黑体" panose="02010609060101010101" pitchFamily="2" charset="-122"/>
              </a:rPr>
              <a:t>抑</a:t>
            </a:r>
            <a:r>
              <a:rPr lang="zh-CN" altLang="en-US" sz="2800" b="1" dirty="0">
                <a:solidFill>
                  <a:schemeClr val="tx1"/>
                </a:solidFill>
                <a:latin typeface="黑体" panose="02010609060101010101" pitchFamily="2" charset="-122"/>
                <a:ea typeface="黑体" panose="02010609060101010101" pitchFamily="2" charset="-122"/>
              </a:rPr>
              <a:t>为之不</a:t>
            </a:r>
            <a:r>
              <a:rPr lang="zh-CN" altLang="en-US" sz="2800" b="1" dirty="0">
                <a:solidFill>
                  <a:srgbClr val="FF0000"/>
                </a:solidFill>
                <a:latin typeface="黑体" panose="02010609060101010101" pitchFamily="2" charset="-122"/>
                <a:ea typeface="黑体" panose="02010609060101010101" pitchFamily="2" charset="-122"/>
              </a:rPr>
              <a:t>厌</a:t>
            </a:r>
            <a:r>
              <a:rPr lang="zh-CN" altLang="en-US" sz="2800" b="1" dirty="0">
                <a:solidFill>
                  <a:schemeClr val="tx1"/>
                </a:solidFill>
                <a:latin typeface="黑体" panose="02010609060101010101" pitchFamily="2" charset="-122"/>
                <a:ea typeface="黑体" panose="02010609060101010101" pitchFamily="2" charset="-122"/>
              </a:rPr>
              <a:t>，诲人不倦，则可谓云尔已矣。”</a:t>
            </a:r>
            <a:br>
              <a:rPr lang="en-US" altLang="zh-CN" sz="2800" b="1" dirty="0">
                <a:solidFill>
                  <a:schemeClr val="tx1"/>
                </a:solidFill>
                <a:latin typeface="黑体" panose="02010609060101010101" pitchFamily="2" charset="-122"/>
                <a:ea typeface="黑体" panose="02010609060101010101" pitchFamily="2" charset="-122"/>
              </a:rPr>
            </a:br>
            <a:r>
              <a:rPr lang="en-US" altLang="zh-CN" sz="2800" b="1" dirty="0">
                <a:solidFill>
                  <a:schemeClr val="tx1"/>
                </a:solidFill>
                <a:latin typeface="黑体" panose="02010609060101010101" pitchFamily="2" charset="-122"/>
                <a:ea typeface="黑体" panose="02010609060101010101" pitchFamily="2" charset="-122"/>
              </a:rPr>
              <a:t>    </a:t>
            </a:r>
            <a:r>
              <a:rPr lang="zh-CN" altLang="en-US" sz="2800" b="1" dirty="0">
                <a:solidFill>
                  <a:schemeClr val="tx1"/>
                </a:solidFill>
                <a:latin typeface="黑体" panose="02010609060101010101" pitchFamily="2" charset="-122"/>
                <a:ea typeface="黑体" panose="02010609060101010101" pitchFamily="2" charset="-122"/>
              </a:rPr>
              <a:t>公西华曰：“正</a:t>
            </a:r>
            <a:r>
              <a:rPr lang="zh-CN" altLang="en-US" sz="2800" b="1" dirty="0">
                <a:solidFill>
                  <a:srgbClr val="FF0000"/>
                </a:solidFill>
                <a:latin typeface="黑体" panose="02010609060101010101" pitchFamily="2" charset="-122"/>
                <a:ea typeface="黑体" panose="02010609060101010101" pitchFamily="2" charset="-122"/>
              </a:rPr>
              <a:t>唯</a:t>
            </a:r>
            <a:r>
              <a:rPr lang="zh-CN" altLang="en-US" sz="2800" b="1" dirty="0">
                <a:solidFill>
                  <a:schemeClr val="tx1"/>
                </a:solidFill>
                <a:latin typeface="黑体" panose="02010609060101010101" pitchFamily="2" charset="-122"/>
                <a:ea typeface="黑体" panose="02010609060101010101" pitchFamily="2" charset="-122"/>
              </a:rPr>
              <a:t>弟子不能学也。” </a:t>
            </a:r>
            <a:br>
              <a:rPr lang="zh-CN" altLang="en-US" sz="2800" b="1" dirty="0">
                <a:solidFill>
                  <a:schemeClr val="tx1"/>
                </a:solidFill>
                <a:latin typeface="黑体" panose="02010609060101010101" pitchFamily="2" charset="-122"/>
                <a:ea typeface="黑体" panose="02010609060101010101" pitchFamily="2" charset="-122"/>
              </a:rPr>
            </a:br>
            <a:endParaRPr lang="en-US" altLang="zh-CN" sz="2800" dirty="0">
              <a:solidFill>
                <a:schemeClr val="tx1"/>
              </a:solidFill>
              <a:latin typeface="黑体" panose="02010609060101010101" pitchFamily="2" charset="-122"/>
              <a:ea typeface="黑体" panose="02010609060101010101" pitchFamily="2" charset="-122"/>
            </a:endParaRPr>
          </a:p>
        </p:txBody>
      </p:sp>
      <p:sp>
        <p:nvSpPr>
          <p:cNvPr id="8200" name="文本框 8199"/>
          <p:cNvSpPr txBox="1"/>
          <p:nvPr/>
        </p:nvSpPr>
        <p:spPr>
          <a:xfrm>
            <a:off x="0" y="0"/>
            <a:ext cx="1331913" cy="557213"/>
          </a:xfrm>
          <a:prstGeom prst="rect">
            <a:avLst/>
          </a:prstGeom>
          <a:solidFill>
            <a:srgbClr val="000000"/>
          </a:solidFill>
          <a:ln w="38100" cap="flat" cmpd="sng">
            <a:solidFill>
              <a:srgbClr val="FF0000"/>
            </a:solidFill>
            <a:prstDash val="solid"/>
            <a:miter/>
            <a:headEnd type="none" w="med" len="med"/>
            <a:tailEnd type="none" w="med" len="med"/>
          </a:ln>
        </p:spPr>
        <p:txBody>
          <a:bodyPr>
            <a:spAutoFit/>
          </a:bodyPr>
          <a:lstStyle/>
          <a:p>
            <a:pPr>
              <a:spcBef>
                <a:spcPct val="50000"/>
              </a:spcBef>
            </a:pPr>
            <a:r>
              <a:rPr lang="zh-CN" altLang="en-US" sz="2800" b="1" dirty="0">
                <a:solidFill>
                  <a:srgbClr val="FFFF00"/>
                </a:solidFill>
                <a:latin typeface="Arial" panose="020B0604020202020204" pitchFamily="34" charset="0"/>
                <a:ea typeface="黑体" panose="02010609060101010101" pitchFamily="2" charset="-122"/>
              </a:rPr>
              <a:t>选文</a:t>
            </a:r>
            <a:r>
              <a:rPr lang="en-US" altLang="zh-CN" sz="2800" b="1">
                <a:solidFill>
                  <a:srgbClr val="FFFF00"/>
                </a:solidFill>
                <a:latin typeface="Arial" panose="020B0604020202020204" pitchFamily="34" charset="0"/>
                <a:ea typeface="黑体" panose="02010609060101010101" pitchFamily="2" charset="-122"/>
              </a:rPr>
              <a:t>4</a:t>
            </a:r>
          </a:p>
        </p:txBody>
      </p:sp>
      <p:sp>
        <p:nvSpPr>
          <p:cNvPr id="8201" name="矩形 8200"/>
          <p:cNvSpPr/>
          <p:nvPr/>
        </p:nvSpPr>
        <p:spPr>
          <a:xfrm>
            <a:off x="3727768" y="2681605"/>
            <a:ext cx="5364162" cy="3933825"/>
          </a:xfrm>
          <a:prstGeom prst="rect">
            <a:avLst/>
          </a:prstGeom>
          <a:solidFill>
            <a:srgbClr val="CCFFFF"/>
          </a:solidFill>
          <a:ln w="57150" cap="flat" cmpd="thinThick">
            <a:solidFill>
              <a:srgbClr val="0000FF"/>
            </a:solidFill>
            <a:prstDash val="solid"/>
            <a:miter/>
            <a:headEnd type="none" w="med" len="med"/>
            <a:tailEnd type="none" w="med" len="med"/>
          </a:ln>
        </p:spPr>
        <p:txBody>
          <a:bodyPr/>
          <a:lstStyle>
            <a:lvl1pPr marL="342900" lvl="0" indent="-342900" algn="l" defTabSz="914400" rtl="0" eaLnBrk="1" fontAlgn="base" latinLnBrk="0" hangingPunct="1">
              <a:lnSpc>
                <a:spcPct val="100000"/>
              </a:lnSpc>
              <a:spcBef>
                <a:spcPct val="20000"/>
              </a:spcBef>
              <a:spcAft>
                <a:spcPct val="0"/>
              </a:spcAft>
              <a:buChar char="•"/>
              <a:defRPr sz="2000" u="none" kern="1200" baseline="0">
                <a:solidFill>
                  <a:schemeClr val="bg1"/>
                </a:solidFill>
                <a:latin typeface="Arial" panose="020B0604020202020204" pitchFamily="34" charset="0"/>
                <a:ea typeface="PMingLiU" panose="02020500000000000000" pitchFamily="18" charset="-120"/>
              </a:defRPr>
            </a:lvl1pPr>
            <a:lvl2pPr marL="742950" lvl="1" indent="-28575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Arial" panose="020B0604020202020204" pitchFamily="34" charset="0"/>
                <a:ea typeface="PMingLiU" panose="02020500000000000000" pitchFamily="18" charset="-120"/>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Arial" panose="020B0604020202020204" pitchFamily="34" charset="0"/>
                <a:ea typeface="PMingLiU" panose="02020500000000000000" pitchFamily="18" charset="-120"/>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Arial" panose="020B0604020202020204" pitchFamily="34" charset="0"/>
                <a:ea typeface="PMingLiU" panose="02020500000000000000" pitchFamily="18" charset="-120"/>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Arial" panose="020B0604020202020204" pitchFamily="34" charset="0"/>
                <a:ea typeface="PMingLiU" panose="02020500000000000000" pitchFamily="18" charset="-120"/>
              </a:defRPr>
            </a:lvl5pPr>
          </a:lstStyle>
          <a:p>
            <a:pPr lvl="0">
              <a:buNone/>
            </a:pPr>
            <a:r>
              <a:rPr lang="zh-CN" altLang="zh-CN" sz="3200" b="1" dirty="0">
                <a:solidFill>
                  <a:srgbClr val="FF0000"/>
                </a:solidFill>
                <a:latin typeface="黑体" panose="02010609060101010101" pitchFamily="2" charset="-122"/>
                <a:ea typeface="黑体" panose="02010609060101010101" pitchFamily="2" charset="-122"/>
              </a:rPr>
              <a:t>【</a:t>
            </a:r>
            <a:r>
              <a:rPr lang="zh-CN" altLang="en-US" sz="3200" b="1" dirty="0">
                <a:solidFill>
                  <a:srgbClr val="FF0000"/>
                </a:solidFill>
                <a:latin typeface="黑体" panose="02010609060101010101" pitchFamily="2" charset="-122"/>
                <a:ea typeface="黑体" panose="02010609060101010101" pitchFamily="2" charset="-122"/>
              </a:rPr>
              <a:t>译文</a:t>
            </a:r>
            <a:r>
              <a:rPr lang="zh-CN" altLang="zh-CN" sz="3200" b="1" dirty="0">
                <a:solidFill>
                  <a:srgbClr val="FF0000"/>
                </a:solidFill>
                <a:latin typeface="黑体" panose="02010609060101010101" pitchFamily="2" charset="-122"/>
                <a:ea typeface="黑体" panose="02010609060101010101" pitchFamily="2" charset="-122"/>
              </a:rPr>
              <a:t>】</a:t>
            </a:r>
            <a:r>
              <a:rPr lang="zh-CN" altLang="zh-CN" sz="2800" b="1" dirty="0">
                <a:solidFill>
                  <a:schemeClr val="tx1"/>
                </a:solidFill>
                <a:latin typeface="黑体" panose="02010609060101010101" pitchFamily="2" charset="-122"/>
                <a:ea typeface="黑体" panose="02010609060101010101" pitchFamily="2" charset="-122"/>
              </a:rPr>
              <a:t> </a:t>
            </a:r>
            <a:endParaRPr lang="en-US" altLang="zh-CN" sz="2800" b="1">
              <a:solidFill>
                <a:schemeClr val="tx1"/>
              </a:solidFill>
              <a:latin typeface="黑体" panose="02010609060101010101" pitchFamily="2" charset="-122"/>
              <a:ea typeface="黑体" panose="02010609060101010101" pitchFamily="2" charset="-122"/>
            </a:endParaRPr>
          </a:p>
          <a:p>
            <a:pPr lvl="0">
              <a:buNone/>
            </a:pPr>
            <a:r>
              <a:rPr lang="zh-CN" altLang="en-US" sz="2800" b="1" dirty="0">
                <a:solidFill>
                  <a:schemeClr val="tx1"/>
                </a:solidFill>
                <a:latin typeface="黑体" panose="02010609060101010101" pitchFamily="2" charset="-122"/>
                <a:ea typeface="黑体" panose="02010609060101010101" pitchFamily="2" charset="-122"/>
              </a:rPr>
              <a:t>     孔子说：“</a:t>
            </a:r>
            <a:r>
              <a:rPr lang="zh-CN" altLang="en-US" sz="2800" b="1" dirty="0">
                <a:solidFill>
                  <a:srgbClr val="FF0000"/>
                </a:solidFill>
                <a:latin typeface="黑体" panose="02010609060101010101" pitchFamily="2" charset="-122"/>
                <a:ea typeface="黑体" panose="02010609060101010101" pitchFamily="2" charset="-122"/>
              </a:rPr>
              <a:t>如果</a:t>
            </a:r>
            <a:r>
              <a:rPr lang="zh-CN" altLang="en-US" sz="2800" b="1" dirty="0">
                <a:solidFill>
                  <a:schemeClr val="tx1"/>
                </a:solidFill>
                <a:latin typeface="黑体" panose="02010609060101010101" pitchFamily="2" charset="-122"/>
                <a:ea typeface="黑体" panose="02010609060101010101" pitchFamily="2" charset="-122"/>
              </a:rPr>
              <a:t>说到圣与仁，那我怎么敢当！</a:t>
            </a:r>
            <a:r>
              <a:rPr lang="zh-CN" altLang="en-US" sz="2800" b="1" dirty="0">
                <a:solidFill>
                  <a:srgbClr val="FF0000"/>
                </a:solidFill>
                <a:latin typeface="黑体" panose="02010609060101010101" pitchFamily="2" charset="-122"/>
                <a:ea typeface="黑体" panose="02010609060101010101" pitchFamily="2" charset="-122"/>
              </a:rPr>
              <a:t>不过</a:t>
            </a:r>
            <a:r>
              <a:rPr lang="zh-CN" altLang="en-US" sz="2800" b="1" dirty="0">
                <a:solidFill>
                  <a:schemeClr val="tx1"/>
                </a:solidFill>
                <a:latin typeface="黑体" panose="02010609060101010101" pitchFamily="2" charset="-122"/>
                <a:ea typeface="黑体" panose="02010609060101010101" pitchFamily="2" charset="-122"/>
              </a:rPr>
              <a:t>（向圣与仁的方向）努力而不</a:t>
            </a:r>
            <a:r>
              <a:rPr lang="zh-CN" altLang="en-US" sz="2800" b="1" dirty="0">
                <a:solidFill>
                  <a:srgbClr val="FF0000"/>
                </a:solidFill>
                <a:latin typeface="黑体" panose="02010609060101010101" pitchFamily="2" charset="-122"/>
                <a:ea typeface="黑体" panose="02010609060101010101" pitchFamily="2" charset="-122"/>
              </a:rPr>
              <a:t>满足</a:t>
            </a:r>
            <a:r>
              <a:rPr lang="zh-CN" altLang="en-US" sz="2800" b="1" dirty="0">
                <a:solidFill>
                  <a:schemeClr val="tx1"/>
                </a:solidFill>
                <a:latin typeface="黑体" panose="02010609060101010101" pitchFamily="2" charset="-122"/>
                <a:ea typeface="黑体" panose="02010609060101010101" pitchFamily="2" charset="-122"/>
              </a:rPr>
              <a:t>，教诲别人也从不感觉疲倦，就可以这样说罢了。”</a:t>
            </a:r>
            <a:endParaRPr lang="en-US" altLang="zh-CN" sz="2800" b="1">
              <a:solidFill>
                <a:schemeClr val="tx1"/>
              </a:solidFill>
              <a:latin typeface="黑体" panose="02010609060101010101" pitchFamily="2" charset="-122"/>
              <a:ea typeface="黑体" panose="02010609060101010101" pitchFamily="2" charset="-122"/>
            </a:endParaRPr>
          </a:p>
          <a:p>
            <a:pPr lvl="0">
              <a:buNone/>
            </a:pPr>
            <a:r>
              <a:rPr lang="zh-CN" altLang="en-US" sz="2800" b="1" dirty="0">
                <a:solidFill>
                  <a:schemeClr val="tx1"/>
                </a:solidFill>
                <a:latin typeface="黑体" panose="02010609060101010101" pitchFamily="2" charset="-122"/>
                <a:ea typeface="黑体" panose="02010609060101010101" pitchFamily="2" charset="-122"/>
              </a:rPr>
              <a:t>     公西华说：“这</a:t>
            </a:r>
            <a:r>
              <a:rPr lang="zh-CN" altLang="en-US" sz="2800" b="1" dirty="0">
                <a:solidFill>
                  <a:srgbClr val="FF0000"/>
                </a:solidFill>
                <a:latin typeface="黑体" panose="02010609060101010101" pitchFamily="2" charset="-122"/>
                <a:ea typeface="黑体" panose="02010609060101010101" pitchFamily="2" charset="-122"/>
              </a:rPr>
              <a:t>正是</a:t>
            </a:r>
            <a:r>
              <a:rPr lang="zh-CN" altLang="en-US" sz="2800" b="1" dirty="0">
                <a:solidFill>
                  <a:schemeClr val="tx1"/>
                </a:solidFill>
                <a:latin typeface="黑体" panose="02010609060101010101" pitchFamily="2" charset="-122"/>
                <a:ea typeface="黑体" panose="02010609060101010101" pitchFamily="2" charset="-122"/>
              </a:rPr>
              <a:t>我们学不到的。” </a:t>
            </a:r>
          </a:p>
        </p:txBody>
      </p:sp>
      <p:sp>
        <p:nvSpPr>
          <p:cNvPr id="2" name="文本框 1"/>
          <p:cNvSpPr txBox="1"/>
          <p:nvPr/>
        </p:nvSpPr>
        <p:spPr>
          <a:xfrm>
            <a:off x="447675" y="1656080"/>
            <a:ext cx="2948305" cy="1983740"/>
          </a:xfrm>
          <a:prstGeom prst="rect">
            <a:avLst/>
          </a:prstGeom>
          <a:noFill/>
        </p:spPr>
        <p:txBody>
          <a:bodyPr wrap="square" rtlCol="0" anchor="t">
            <a:spAutoFit/>
          </a:bodyPr>
          <a:lstStyle/>
          <a:p>
            <a:pPr algn="ctr">
              <a:lnSpc>
                <a:spcPts val="4920"/>
              </a:lnSpc>
            </a:pPr>
            <a:r>
              <a:rPr lang="en-US" altLang="zh-CN" sz="3600" b="1">
                <a:latin typeface="黑体" panose="02010609060101010101" pitchFamily="2" charset="-122"/>
                <a:ea typeface="黑体" panose="02010609060101010101" pitchFamily="2" charset="-122"/>
                <a:sym typeface="+mn-ea"/>
              </a:rPr>
              <a:t>  </a:t>
            </a:r>
            <a:r>
              <a:rPr lang="zh-CN" sz="3600" b="1">
                <a:latin typeface="黑体" panose="02010609060101010101" pitchFamily="2" charset="-122"/>
                <a:ea typeface="黑体" panose="02010609060101010101" pitchFamily="2" charset="-122"/>
                <a:sym typeface="+mn-ea"/>
              </a:rPr>
              <a:t>学而不厌，</a:t>
            </a:r>
          </a:p>
          <a:p>
            <a:pPr algn="ctr">
              <a:lnSpc>
                <a:spcPts val="4920"/>
              </a:lnSpc>
            </a:pPr>
            <a:r>
              <a:rPr lang="zh-CN" sz="3600" b="1">
                <a:latin typeface="黑体" panose="02010609060101010101" pitchFamily="2" charset="-122"/>
                <a:ea typeface="黑体" panose="02010609060101010101" pitchFamily="2" charset="-122"/>
                <a:sym typeface="+mn-ea"/>
              </a:rPr>
              <a:t>诲人不倦</a:t>
            </a:r>
          </a:p>
          <a:p>
            <a:pPr algn="ctr">
              <a:lnSpc>
                <a:spcPts val="4920"/>
              </a:lnSpc>
            </a:pPr>
            <a:endParaRPr lang="zh-CN" altLang="en-US" sz="3600">
              <a:latin typeface="黑体" panose="02010609060101010101" pitchFamily="2" charset="-122"/>
              <a:ea typeface="黑体" panose="02010609060101010101" pitchFamily="2" charset="-122"/>
            </a:endParaRPr>
          </a:p>
        </p:txBody>
      </p:sp>
      <p:sp>
        <p:nvSpPr>
          <p:cNvPr id="3" name="文本框 2"/>
          <p:cNvSpPr txBox="1"/>
          <p:nvPr/>
        </p:nvSpPr>
        <p:spPr>
          <a:xfrm>
            <a:off x="549910" y="3639820"/>
            <a:ext cx="2478405" cy="721995"/>
          </a:xfrm>
          <a:prstGeom prst="rect">
            <a:avLst/>
          </a:prstGeom>
          <a:noFill/>
        </p:spPr>
        <p:txBody>
          <a:bodyPr wrap="none" rtlCol="0" anchor="t">
            <a:spAutoFit/>
          </a:bodyPr>
          <a:lstStyle/>
          <a:p>
            <a:pPr>
              <a:lnSpc>
                <a:spcPts val="4920"/>
              </a:lnSpc>
            </a:pPr>
            <a:r>
              <a:rPr lang="zh-CN" sz="3600" b="1">
                <a:solidFill>
                  <a:srgbClr val="FF0000"/>
                </a:solidFill>
                <a:latin typeface="黑体" panose="02010609060101010101" pitchFamily="2" charset="-122"/>
                <a:ea typeface="黑体" panose="02010609060101010101" pitchFamily="2" charset="-122"/>
                <a:sym typeface="+mn-ea"/>
              </a:rPr>
              <a:t>谦虚、执著</a:t>
            </a:r>
            <a:endParaRPr lang="zh-CN" altLang="en-US" sz="3600" b="1">
              <a:solidFill>
                <a:srgbClr val="FF0000"/>
              </a:solidFill>
              <a:latin typeface="黑体" panose="02010609060101010101" pitchFamily="2" charset="-122"/>
              <a:ea typeface="黑体" panose="02010609060101010101" pitchFamily="2" charset="-122"/>
              <a:sym typeface="+mn-ea"/>
            </a:endParaRPr>
          </a:p>
        </p:txBody>
      </p:sp>
    </p:spTree>
  </p:cSld>
  <p:clrMapOvr>
    <a:overrideClrMapping bg1="lt1" tx1="dk1" bg2="lt2" tx2="dk2" accent1="accent1" accent2="accent2" accent3="accent3" accent4="accent4" accent5="accent5" accent6="accent6" hlink="hlink" folHlink="folHlink"/>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201"/>
                                        </p:tgtEl>
                                        <p:attrNameLst>
                                          <p:attrName>style.visibility</p:attrName>
                                        </p:attrNameLst>
                                      </p:cBhvr>
                                      <p:to>
                                        <p:strVal val="visible"/>
                                      </p:to>
                                    </p:set>
                                    <p:animEffect transition="in" filter="box(in)">
                                      <p:cBhvr>
                                        <p:cTn id="7" dur="500"/>
                                        <p:tgtEl>
                                          <p:spTgt spid="820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0-#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1" grpId="0" bldLvl="0" animBg="1"/>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sp>
        <p:nvSpPr>
          <p:cNvPr id="10242" name="标题 10241"/>
          <p:cNvSpPr>
            <a:spLocks noGrp="1"/>
          </p:cNvSpPr>
          <p:nvPr>
            <p:ph type="title"/>
          </p:nvPr>
        </p:nvSpPr>
        <p:spPr>
          <a:xfrm>
            <a:off x="250825" y="83820"/>
            <a:ext cx="8713788" cy="2159000"/>
          </a:xfrm>
        </p:spPr>
        <p:txBody>
          <a:bodyPr anchor="ctr"/>
          <a:lstStyle/>
          <a:p>
            <a:pPr algn="l"/>
            <a:r>
              <a:rPr lang="en-US" altLang="zh-CN" sz="2800" b="1" dirty="0">
                <a:latin typeface="黑体" panose="02010609060101010101" pitchFamily="2" charset="-122"/>
                <a:ea typeface="黑体" panose="02010609060101010101" pitchFamily="2" charset="-122"/>
              </a:rPr>
              <a:t>    </a:t>
            </a:r>
            <a:r>
              <a:rPr lang="zh-CN" altLang="en-US" sz="2800" b="1" dirty="0">
                <a:solidFill>
                  <a:schemeClr val="tx1"/>
                </a:solidFill>
                <a:latin typeface="黑体" panose="02010609060101010101" pitchFamily="2" charset="-122"/>
                <a:ea typeface="黑体" panose="02010609060101010101" pitchFamily="2" charset="-122"/>
              </a:rPr>
              <a:t>子曰：“二三子</a:t>
            </a:r>
            <a:r>
              <a:rPr lang="zh-CN" altLang="en-US" sz="2800" b="1" dirty="0">
                <a:solidFill>
                  <a:srgbClr val="FF0000"/>
                </a:solidFill>
                <a:latin typeface="黑体" panose="02010609060101010101" pitchFamily="2" charset="-122"/>
                <a:ea typeface="黑体" panose="02010609060101010101" pitchFamily="2" charset="-122"/>
              </a:rPr>
              <a:t>以</a:t>
            </a:r>
            <a:r>
              <a:rPr lang="zh-CN" altLang="en-US" sz="2800" b="1" dirty="0">
                <a:solidFill>
                  <a:schemeClr val="tx1"/>
                </a:solidFill>
                <a:latin typeface="黑体" panose="02010609060101010101" pitchFamily="2" charset="-122"/>
                <a:ea typeface="黑体" panose="02010609060101010101" pitchFamily="2" charset="-122"/>
              </a:rPr>
              <a:t>我为隐乎？吾无隐</a:t>
            </a:r>
            <a:r>
              <a:rPr lang="zh-CN" altLang="en-US" sz="2800" b="1" dirty="0">
                <a:solidFill>
                  <a:srgbClr val="FF0000"/>
                </a:solidFill>
                <a:latin typeface="黑体" panose="02010609060101010101" pitchFamily="2" charset="-122"/>
                <a:ea typeface="黑体" panose="02010609060101010101" pitchFamily="2" charset="-122"/>
              </a:rPr>
              <a:t>乎</a:t>
            </a:r>
            <a:r>
              <a:rPr lang="zh-CN" altLang="en-US" sz="2800" b="1" dirty="0">
                <a:solidFill>
                  <a:schemeClr val="tx1"/>
                </a:solidFill>
                <a:latin typeface="黑体" panose="02010609060101010101" pitchFamily="2" charset="-122"/>
                <a:ea typeface="黑体" panose="02010609060101010101" pitchFamily="2" charset="-122"/>
              </a:rPr>
              <a:t>尔。吾无行而不</a:t>
            </a:r>
            <a:r>
              <a:rPr lang="zh-CN" altLang="en-US" sz="2800" b="1" dirty="0">
                <a:solidFill>
                  <a:srgbClr val="FF0000"/>
                </a:solidFill>
                <a:latin typeface="黑体" panose="02010609060101010101" pitchFamily="2" charset="-122"/>
                <a:ea typeface="黑体" panose="02010609060101010101" pitchFamily="2" charset="-122"/>
              </a:rPr>
              <a:t>与</a:t>
            </a:r>
            <a:r>
              <a:rPr lang="zh-CN" altLang="en-US" sz="2800" b="1" dirty="0">
                <a:solidFill>
                  <a:schemeClr val="tx1"/>
                </a:solidFill>
                <a:latin typeface="黑体" panose="02010609060101010101" pitchFamily="2" charset="-122"/>
                <a:ea typeface="黑体" panose="02010609060101010101" pitchFamily="2" charset="-122"/>
              </a:rPr>
              <a:t>二三子者，是丘也。” </a:t>
            </a:r>
            <a:endParaRPr lang="en-US" altLang="zh-CN" sz="2800" dirty="0">
              <a:solidFill>
                <a:schemeClr val="tx1"/>
              </a:solidFill>
              <a:latin typeface="黑体" panose="02010609060101010101" pitchFamily="2" charset="-122"/>
              <a:ea typeface="黑体" panose="02010609060101010101" pitchFamily="2" charset="-122"/>
            </a:endParaRPr>
          </a:p>
        </p:txBody>
      </p:sp>
      <p:sp>
        <p:nvSpPr>
          <p:cNvPr id="10247" name="文本框 10246"/>
          <p:cNvSpPr txBox="1"/>
          <p:nvPr/>
        </p:nvSpPr>
        <p:spPr>
          <a:xfrm>
            <a:off x="0" y="0"/>
            <a:ext cx="1331913" cy="557213"/>
          </a:xfrm>
          <a:prstGeom prst="rect">
            <a:avLst/>
          </a:prstGeom>
          <a:solidFill>
            <a:srgbClr val="000000"/>
          </a:solidFill>
          <a:ln w="38100" cap="flat" cmpd="sng">
            <a:solidFill>
              <a:srgbClr val="FF0000"/>
            </a:solidFill>
            <a:prstDash val="solid"/>
            <a:miter/>
            <a:headEnd type="none" w="med" len="med"/>
            <a:tailEnd type="none" w="med" len="med"/>
          </a:ln>
        </p:spPr>
        <p:txBody>
          <a:bodyPr>
            <a:spAutoFit/>
          </a:bodyPr>
          <a:lstStyle/>
          <a:p>
            <a:pPr>
              <a:spcBef>
                <a:spcPct val="50000"/>
              </a:spcBef>
            </a:pPr>
            <a:r>
              <a:rPr lang="zh-CN" altLang="en-US" sz="2800" b="1" dirty="0">
                <a:solidFill>
                  <a:srgbClr val="FFFF00"/>
                </a:solidFill>
                <a:latin typeface="Arial" panose="020B0604020202020204" pitchFamily="34" charset="0"/>
                <a:ea typeface="黑体" panose="02010609060101010101" pitchFamily="2" charset="-122"/>
              </a:rPr>
              <a:t>选文</a:t>
            </a:r>
            <a:r>
              <a:rPr lang="en-US" altLang="zh-CN" sz="2800" b="1">
                <a:solidFill>
                  <a:srgbClr val="FFFF00"/>
                </a:solidFill>
                <a:latin typeface="Arial" panose="020B0604020202020204" pitchFamily="34" charset="0"/>
                <a:ea typeface="黑体" panose="02010609060101010101" pitchFamily="2" charset="-122"/>
              </a:rPr>
              <a:t>6</a:t>
            </a:r>
          </a:p>
        </p:txBody>
      </p:sp>
      <p:sp>
        <p:nvSpPr>
          <p:cNvPr id="10248" name="矩形 10247"/>
          <p:cNvSpPr/>
          <p:nvPr/>
        </p:nvSpPr>
        <p:spPr>
          <a:xfrm>
            <a:off x="250825" y="1846263"/>
            <a:ext cx="8712200" cy="1938020"/>
          </a:xfrm>
          <a:prstGeom prst="rect">
            <a:avLst/>
          </a:prstGeom>
          <a:noFill/>
          <a:ln w="57150" cap="flat" cmpd="thinThick">
            <a:solidFill>
              <a:srgbClr val="800080"/>
            </a:solidFill>
            <a:prstDash val="solid"/>
            <a:miter/>
            <a:headEnd type="none" w="med" len="med"/>
            <a:tailEnd type="none" w="med" len="med"/>
          </a:ln>
        </p:spPr>
        <p:txBody>
          <a:bodyPr>
            <a:spAutoFit/>
          </a:bodyPr>
          <a:lstStyle/>
          <a:p>
            <a:r>
              <a:rPr lang="zh-CN" altLang="zh-CN" sz="3600" b="1" dirty="0">
                <a:solidFill>
                  <a:srgbClr val="FF0000"/>
                </a:solidFill>
                <a:latin typeface="黑体" panose="02010609060101010101" pitchFamily="2" charset="-122"/>
                <a:ea typeface="黑体" panose="02010609060101010101" pitchFamily="2" charset="-122"/>
              </a:rPr>
              <a:t>【</a:t>
            </a:r>
            <a:r>
              <a:rPr lang="zh-CN" altLang="en-US" sz="3600" b="1" dirty="0">
                <a:solidFill>
                  <a:srgbClr val="FF0000"/>
                </a:solidFill>
                <a:latin typeface="黑体" panose="02010609060101010101" pitchFamily="2" charset="-122"/>
                <a:ea typeface="黑体" panose="02010609060101010101" pitchFamily="2" charset="-122"/>
              </a:rPr>
              <a:t>译文</a:t>
            </a:r>
            <a:r>
              <a:rPr lang="zh-CN" altLang="zh-CN" sz="3600" b="1" dirty="0">
                <a:solidFill>
                  <a:srgbClr val="FF0000"/>
                </a:solidFill>
                <a:latin typeface="黑体" panose="02010609060101010101" pitchFamily="2" charset="-122"/>
                <a:ea typeface="黑体" panose="02010609060101010101" pitchFamily="2" charset="-122"/>
              </a:rPr>
              <a:t>】</a:t>
            </a:r>
            <a:endParaRPr lang="en-US" altLang="zh-CN" sz="3600" b="1">
              <a:solidFill>
                <a:srgbClr val="FF0000"/>
              </a:solidFill>
              <a:latin typeface="黑体" panose="02010609060101010101" pitchFamily="2" charset="-122"/>
              <a:ea typeface="黑体" panose="02010609060101010101" pitchFamily="2" charset="-122"/>
            </a:endParaRPr>
          </a:p>
          <a:p>
            <a:r>
              <a:rPr lang="zh-CN" altLang="zh-CN" sz="2800" b="1" dirty="0">
                <a:solidFill>
                  <a:srgbClr val="003300"/>
                </a:solidFill>
                <a:latin typeface="黑体" panose="02010609060101010101" pitchFamily="2" charset="-122"/>
                <a:ea typeface="黑体" panose="02010609060101010101" pitchFamily="2" charset="-122"/>
              </a:rPr>
              <a:t>    </a:t>
            </a:r>
            <a:r>
              <a:rPr lang="zh-CN" altLang="en-US" sz="2800" b="1" dirty="0">
                <a:latin typeface="黑体" panose="02010609060101010101" pitchFamily="2" charset="-122"/>
                <a:ea typeface="黑体" panose="02010609060101010101" pitchFamily="2" charset="-122"/>
              </a:rPr>
              <a:t>孔子说：“诸位（指学生们），你们</a:t>
            </a:r>
            <a:r>
              <a:rPr lang="zh-CN" altLang="en-US" sz="2800" b="1" dirty="0">
                <a:solidFill>
                  <a:srgbClr val="FF0000"/>
                </a:solidFill>
                <a:latin typeface="黑体" panose="02010609060101010101" pitchFamily="2" charset="-122"/>
                <a:ea typeface="黑体" panose="02010609060101010101" pitchFamily="2" charset="-122"/>
              </a:rPr>
              <a:t>认为</a:t>
            </a:r>
            <a:r>
              <a:rPr lang="zh-CN" altLang="en-US" sz="2800" b="1" dirty="0">
                <a:latin typeface="黑体" panose="02010609060101010101" pitchFamily="2" charset="-122"/>
                <a:ea typeface="黑体" panose="02010609060101010101" pitchFamily="2" charset="-122"/>
              </a:rPr>
              <a:t>我有什么隐瞒的吗？我</a:t>
            </a:r>
            <a:r>
              <a:rPr lang="zh-CN" altLang="en-US" sz="2800" b="1" dirty="0">
                <a:solidFill>
                  <a:srgbClr val="FF0000"/>
                </a:solidFill>
                <a:latin typeface="黑体" panose="02010609060101010101" pitchFamily="2" charset="-122"/>
                <a:ea typeface="黑体" panose="02010609060101010101" pitchFamily="2" charset="-122"/>
              </a:rPr>
              <a:t>对于</a:t>
            </a:r>
            <a:r>
              <a:rPr lang="zh-CN" altLang="en-US" sz="2800" b="1" dirty="0">
                <a:latin typeface="黑体" panose="02010609060101010101" pitchFamily="2" charset="-122"/>
                <a:ea typeface="黑体" panose="02010609060101010101" pitchFamily="2" charset="-122"/>
              </a:rPr>
              <a:t>你们是丝毫没有隐瞒的。我没有什么事是不</a:t>
            </a:r>
            <a:r>
              <a:rPr lang="zh-CN" altLang="en-US" sz="2800" b="1" dirty="0">
                <a:solidFill>
                  <a:srgbClr val="FF0000"/>
                </a:solidFill>
                <a:latin typeface="黑体" panose="02010609060101010101" pitchFamily="2" charset="-122"/>
                <a:ea typeface="黑体" panose="02010609060101010101" pitchFamily="2" charset="-122"/>
              </a:rPr>
              <a:t>让</a:t>
            </a:r>
            <a:r>
              <a:rPr lang="zh-CN" altLang="en-US" sz="2800" b="1" dirty="0">
                <a:latin typeface="黑体" panose="02010609060101010101" pitchFamily="2" charset="-122"/>
                <a:ea typeface="黑体" panose="02010609060101010101" pitchFamily="2" charset="-122"/>
              </a:rPr>
              <a:t>你们知道的。我孔丘就是这样的人。” </a:t>
            </a:r>
            <a:endParaRPr lang="en-US" altLang="zh-CN" sz="2800" b="1" dirty="0">
              <a:latin typeface="黑体" panose="02010609060101010101" pitchFamily="2" charset="-122"/>
              <a:ea typeface="黑体" panose="02010609060101010101" pitchFamily="2" charset="-122"/>
            </a:endParaRPr>
          </a:p>
        </p:txBody>
      </p:sp>
      <p:pic>
        <p:nvPicPr>
          <p:cNvPr id="10249" name="图片 10248" descr="dff6c4dc48cf029bcc1166b1"/>
          <p:cNvPicPr>
            <a:picLocks noChangeAspect="1"/>
          </p:cNvPicPr>
          <p:nvPr/>
        </p:nvPicPr>
        <p:blipFill>
          <a:blip r:embed="rId2"/>
          <a:stretch>
            <a:fillRect/>
          </a:stretch>
        </p:blipFill>
        <p:spPr>
          <a:xfrm>
            <a:off x="57150" y="3970655"/>
            <a:ext cx="9029700" cy="2887345"/>
          </a:xfrm>
          <a:prstGeom prst="rect">
            <a:avLst/>
          </a:prstGeom>
          <a:noFill/>
          <a:ln w="9525">
            <a:noFill/>
          </a:ln>
        </p:spPr>
      </p:pic>
    </p:spTree>
  </p:cSld>
  <p:clrMapOvr>
    <a:overrideClrMapping bg1="lt1" tx1="dk1" bg2="lt2" tx2="dk2" accent1="accent1" accent2="accent2" accent3="accent3" accent4="accent4" accent5="accent5" accent6="accent6" hlink="hlink" folHlink="folHlink"/>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248"/>
                                        </p:tgtEl>
                                        <p:attrNameLst>
                                          <p:attrName>style.visibility</p:attrName>
                                        </p:attrNameLst>
                                      </p:cBhvr>
                                      <p:to>
                                        <p:strVal val="visible"/>
                                      </p:to>
                                    </p:set>
                                    <p:animEffect transition="in" filter="diamond(in)">
                                      <p:cBhvr>
                                        <p:cTn id="7" dur="200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pic>
        <p:nvPicPr>
          <p:cNvPr id="34821" name="图片 34820" descr="孔子">
            <a:hlinkClick r:id="rId2" tooltip="点击查看原图"/>
          </p:cNvPr>
          <p:cNvPicPr>
            <a:picLocks noChangeAspect="1"/>
          </p:cNvPicPr>
          <p:nvPr/>
        </p:nvPicPr>
        <p:blipFill>
          <a:blip r:embed="rId3"/>
          <a:stretch>
            <a:fillRect/>
          </a:stretch>
        </p:blipFill>
        <p:spPr>
          <a:xfrm>
            <a:off x="5724525" y="0"/>
            <a:ext cx="3419475" cy="6858000"/>
          </a:xfrm>
          <a:prstGeom prst="rect">
            <a:avLst/>
          </a:prstGeom>
          <a:noFill/>
          <a:ln w="9525">
            <a:noFill/>
          </a:ln>
        </p:spPr>
      </p:pic>
      <p:sp>
        <p:nvSpPr>
          <p:cNvPr id="34822" name="文本框 34821"/>
          <p:cNvSpPr txBox="1"/>
          <p:nvPr/>
        </p:nvSpPr>
        <p:spPr>
          <a:xfrm>
            <a:off x="827405" y="476250"/>
            <a:ext cx="4418965" cy="4154170"/>
          </a:xfrm>
          <a:prstGeom prst="rect">
            <a:avLst/>
          </a:prstGeom>
          <a:noFill/>
          <a:ln w="9525">
            <a:noFill/>
          </a:ln>
        </p:spPr>
        <p:txBody>
          <a:bodyPr wrap="square">
            <a:spAutoFit/>
          </a:bodyPr>
          <a:lstStyle/>
          <a:p>
            <a:r>
              <a:rPr lang="zh-CN" altLang="zh-CN" sz="4400" b="1" dirty="0">
                <a:solidFill>
                  <a:srgbClr val="FF0000"/>
                </a:solidFill>
                <a:latin typeface="Arial" panose="020B0604020202020204" pitchFamily="34" charset="0"/>
                <a:ea typeface="黑体" panose="02010609060101010101" pitchFamily="2" charset="-122"/>
              </a:rPr>
              <a:t>【</a:t>
            </a:r>
            <a:r>
              <a:rPr lang="zh-CN" altLang="en-US" sz="4400" b="1" dirty="0">
                <a:solidFill>
                  <a:srgbClr val="FF0000"/>
                </a:solidFill>
                <a:latin typeface="Arial" panose="020B0604020202020204" pitchFamily="34" charset="0"/>
                <a:ea typeface="黑体" panose="02010609060101010101" pitchFamily="2" charset="-122"/>
              </a:rPr>
              <a:t>评析</a:t>
            </a:r>
            <a:r>
              <a:rPr lang="zh-CN" altLang="zh-CN" sz="4400" b="1" dirty="0">
                <a:solidFill>
                  <a:srgbClr val="FF0000"/>
                </a:solidFill>
                <a:latin typeface="Arial" panose="020B0604020202020204" pitchFamily="34" charset="0"/>
                <a:ea typeface="黑体" panose="02010609060101010101" pitchFamily="2" charset="-122"/>
              </a:rPr>
              <a:t>】</a:t>
            </a:r>
            <a:endParaRPr lang="zh-CN" altLang="en-US" sz="4400" b="1">
              <a:solidFill>
                <a:srgbClr val="FF0000"/>
              </a:solidFill>
              <a:latin typeface="Arial" panose="020B0604020202020204" pitchFamily="34" charset="0"/>
              <a:ea typeface="黑体" panose="02010609060101010101" pitchFamily="2" charset="-122"/>
            </a:endParaRPr>
          </a:p>
          <a:p>
            <a:pPr>
              <a:spcBef>
                <a:spcPct val="50000"/>
              </a:spcBef>
            </a:pPr>
            <a:r>
              <a:rPr lang="zh-CN" altLang="en-US" sz="4000" b="1">
                <a:solidFill>
                  <a:srgbClr val="990000"/>
                </a:solidFill>
                <a:latin typeface="黑体" panose="02010609060101010101" pitchFamily="2" charset="-122"/>
                <a:ea typeface="黑体" panose="02010609060101010101" pitchFamily="2" charset="-122"/>
              </a:rPr>
              <a:t>   </a:t>
            </a:r>
            <a:r>
              <a:rPr lang="zh-CN" sz="4000" b="1">
                <a:latin typeface="黑体" panose="02010609060101010101" pitchFamily="2" charset="-122"/>
                <a:ea typeface="黑体" panose="02010609060101010101" pitchFamily="2" charset="-122"/>
                <a:sym typeface="+mn-ea"/>
              </a:rPr>
              <a:t>孔子是说自己行为坦然，</a:t>
            </a:r>
            <a:r>
              <a:rPr lang="zh-CN" altLang="en-US" sz="4000" b="1" dirty="0">
                <a:latin typeface="黑体" panose="02010609060101010101" pitchFamily="2" charset="-122"/>
                <a:ea typeface="黑体" panose="02010609060101010101" pitchFamily="2" charset="-122"/>
              </a:rPr>
              <a:t>表明孔子心胸坦荡，光明磊落。以及孔子对学生人格的尊重。</a:t>
            </a:r>
          </a:p>
        </p:txBody>
      </p:sp>
    </p:spTree>
  </p:cSld>
  <p:clrMapOvr>
    <a:overrideClrMapping bg1="lt1" tx1="dk1" bg2="lt2" tx2="dk2" accent1="accent1" accent2="accent2" accent3="accent3" accent4="accent4" accent5="accent5" accent6="accent6" hlink="hlink" folHlink="folHlink"/>
  </p:clrMapOvr>
  <p:transition spd="slow">
    <p:circl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sp>
        <p:nvSpPr>
          <p:cNvPr id="11266" name="标题 11265"/>
          <p:cNvSpPr>
            <a:spLocks noGrp="1"/>
          </p:cNvSpPr>
          <p:nvPr>
            <p:ph type="title"/>
          </p:nvPr>
        </p:nvSpPr>
        <p:spPr>
          <a:xfrm>
            <a:off x="359093" y="308610"/>
            <a:ext cx="8497887" cy="2520950"/>
          </a:xfrm>
        </p:spPr>
        <p:txBody>
          <a:bodyPr anchor="ctr"/>
          <a:lstStyle/>
          <a:p>
            <a:pPr algn="l"/>
            <a:br>
              <a:rPr lang="en-US" altLang="zh-CN" sz="1600" b="1">
                <a:latin typeface="宋体" panose="02010600030101010101" pitchFamily="2" charset="-122"/>
                <a:ea typeface="宋体" panose="02010600030101010101" pitchFamily="2" charset="-122"/>
              </a:rPr>
            </a:br>
            <a:r>
              <a:rPr lang="zh-CN" altLang="zh-CN" sz="4000" b="1" dirty="0">
                <a:latin typeface="宋体" panose="02010600030101010101" pitchFamily="2" charset="-122"/>
                <a:ea typeface="宋体" panose="02010600030101010101" pitchFamily="2" charset="-122"/>
              </a:rPr>
              <a:t> </a:t>
            </a:r>
            <a:r>
              <a:rPr lang="en-US" altLang="zh-CN" sz="4000" b="1">
                <a:latin typeface="宋体" panose="02010600030101010101" pitchFamily="2" charset="-122"/>
                <a:ea typeface="宋体" panose="02010600030101010101" pitchFamily="2" charset="-122"/>
              </a:rPr>
              <a:t> </a:t>
            </a:r>
            <a:r>
              <a:rPr lang="zh-CN" altLang="en-US" sz="2800" b="1" dirty="0">
                <a:solidFill>
                  <a:schemeClr val="tx1"/>
                </a:solidFill>
                <a:latin typeface="黑体" panose="02010609060101010101" pitchFamily="2" charset="-122"/>
                <a:ea typeface="黑体" panose="02010609060101010101" pitchFamily="2" charset="-122"/>
              </a:rPr>
              <a:t>子</a:t>
            </a:r>
            <a:r>
              <a:rPr lang="zh-CN" altLang="en-US" sz="2800" b="1" dirty="0">
                <a:solidFill>
                  <a:srgbClr val="FF0000"/>
                </a:solidFill>
                <a:latin typeface="黑体" panose="02010609060101010101" pitchFamily="2" charset="-122"/>
                <a:ea typeface="黑体" panose="02010609060101010101" pitchFamily="2" charset="-122"/>
              </a:rPr>
              <a:t>之</a:t>
            </a:r>
            <a:r>
              <a:rPr lang="zh-CN" altLang="en-US" sz="2800" b="1" dirty="0">
                <a:solidFill>
                  <a:schemeClr val="tx1"/>
                </a:solidFill>
                <a:latin typeface="黑体" panose="02010609060101010101" pitchFamily="2" charset="-122"/>
                <a:ea typeface="黑体" panose="02010609060101010101" pitchFamily="2" charset="-122"/>
              </a:rPr>
              <a:t>武城，闻弦</a:t>
            </a:r>
            <a:r>
              <a:rPr lang="zh-CN" altLang="en-US" sz="2800" b="1" dirty="0">
                <a:solidFill>
                  <a:srgbClr val="0000FF"/>
                </a:solidFill>
                <a:latin typeface="黑体" panose="02010609060101010101" pitchFamily="2" charset="-122"/>
                <a:ea typeface="黑体" panose="02010609060101010101" pitchFamily="2" charset="-122"/>
              </a:rPr>
              <a:t>歌</a:t>
            </a:r>
            <a:r>
              <a:rPr lang="zh-CN" altLang="en-US" sz="2800" b="1" dirty="0">
                <a:solidFill>
                  <a:schemeClr val="tx1"/>
                </a:solidFill>
                <a:latin typeface="黑体" panose="02010609060101010101" pitchFamily="2" charset="-122"/>
                <a:ea typeface="黑体" panose="02010609060101010101" pitchFamily="2" charset="-122"/>
              </a:rPr>
              <a:t>之声。夫子莞尔</a:t>
            </a:r>
            <a:r>
              <a:rPr lang="zh-CN" altLang="en-US" sz="2800" b="1" dirty="0">
                <a:solidFill>
                  <a:srgbClr val="FF0000"/>
                </a:solidFill>
                <a:latin typeface="黑体" panose="02010609060101010101" pitchFamily="2" charset="-122"/>
                <a:ea typeface="黑体" panose="02010609060101010101" pitchFamily="2" charset="-122"/>
              </a:rPr>
              <a:t>而</a:t>
            </a:r>
            <a:r>
              <a:rPr lang="zh-CN" altLang="en-US" sz="2800" b="1" dirty="0">
                <a:solidFill>
                  <a:schemeClr val="tx1"/>
                </a:solidFill>
                <a:latin typeface="黑体" panose="02010609060101010101" pitchFamily="2" charset="-122"/>
                <a:ea typeface="黑体" panose="02010609060101010101" pitchFamily="2" charset="-122"/>
              </a:rPr>
              <a:t>笑曰：“割鸡</a:t>
            </a:r>
            <a:r>
              <a:rPr lang="zh-CN" altLang="en-US" sz="2800" b="1" dirty="0">
                <a:solidFill>
                  <a:srgbClr val="FF0000"/>
                </a:solidFill>
                <a:latin typeface="黑体" panose="02010609060101010101" pitchFamily="2" charset="-122"/>
                <a:ea typeface="黑体" panose="02010609060101010101" pitchFamily="2" charset="-122"/>
              </a:rPr>
              <a:t>焉</a:t>
            </a:r>
            <a:r>
              <a:rPr lang="zh-CN" altLang="en-US" sz="2800" b="1" dirty="0">
                <a:solidFill>
                  <a:schemeClr val="tx1"/>
                </a:solidFill>
                <a:latin typeface="黑体" panose="02010609060101010101" pitchFamily="2" charset="-122"/>
                <a:ea typeface="黑体" panose="02010609060101010101" pitchFamily="2" charset="-122"/>
              </a:rPr>
              <a:t>用牛刀？”</a:t>
            </a:r>
            <a:br>
              <a:rPr lang="en-US" altLang="zh-CN" sz="2800" b="1" dirty="0">
                <a:solidFill>
                  <a:schemeClr val="tx1"/>
                </a:solidFill>
                <a:latin typeface="黑体" panose="02010609060101010101" pitchFamily="2" charset="-122"/>
                <a:ea typeface="黑体" panose="02010609060101010101" pitchFamily="2" charset="-122"/>
              </a:rPr>
            </a:br>
            <a:r>
              <a:rPr lang="en-US" altLang="zh-CN" sz="2800" b="1" dirty="0">
                <a:solidFill>
                  <a:schemeClr val="tx1"/>
                </a:solidFill>
                <a:latin typeface="黑体" panose="02010609060101010101" pitchFamily="2" charset="-122"/>
                <a:ea typeface="黑体" panose="02010609060101010101" pitchFamily="2" charset="-122"/>
              </a:rPr>
              <a:t>   </a:t>
            </a:r>
            <a:r>
              <a:rPr lang="zh-CN" altLang="en-US" sz="2800" b="1" dirty="0">
                <a:solidFill>
                  <a:schemeClr val="tx1"/>
                </a:solidFill>
                <a:latin typeface="黑体" panose="02010609060101010101" pitchFamily="2" charset="-122"/>
                <a:ea typeface="黑体" panose="02010609060101010101" pitchFamily="2" charset="-122"/>
              </a:rPr>
              <a:t>子游对曰：“昔者偃</a:t>
            </a:r>
            <a:r>
              <a:rPr lang="zh-CN" altLang="en-US" sz="2800" b="1" dirty="0">
                <a:solidFill>
                  <a:srgbClr val="FF0000"/>
                </a:solidFill>
                <a:latin typeface="黑体" panose="02010609060101010101" pitchFamily="2" charset="-122"/>
                <a:ea typeface="黑体" panose="02010609060101010101" pitchFamily="2" charset="-122"/>
              </a:rPr>
              <a:t>也</a:t>
            </a:r>
            <a:r>
              <a:rPr lang="zh-CN" altLang="en-US" sz="2800" b="1" dirty="0">
                <a:solidFill>
                  <a:schemeClr val="tx1"/>
                </a:solidFill>
                <a:latin typeface="黑体" panose="02010609060101010101" pitchFamily="2" charset="-122"/>
                <a:ea typeface="黑体" panose="02010609060101010101" pitchFamily="2" charset="-122"/>
              </a:rPr>
              <a:t>闻</a:t>
            </a:r>
            <a:r>
              <a:rPr lang="zh-CN" altLang="en-US" sz="2800" b="1" dirty="0">
                <a:solidFill>
                  <a:srgbClr val="0000FF"/>
                </a:solidFill>
                <a:latin typeface="黑体" panose="02010609060101010101" pitchFamily="2" charset="-122"/>
                <a:ea typeface="黑体" panose="02010609060101010101" pitchFamily="2" charset="-122"/>
              </a:rPr>
              <a:t>诸</a:t>
            </a:r>
            <a:r>
              <a:rPr lang="zh-CN" altLang="en-US" sz="2800" b="1" dirty="0">
                <a:solidFill>
                  <a:schemeClr val="tx1"/>
                </a:solidFill>
                <a:latin typeface="黑体" panose="02010609060101010101" pitchFamily="2" charset="-122"/>
                <a:ea typeface="黑体" panose="02010609060101010101" pitchFamily="2" charset="-122"/>
              </a:rPr>
              <a:t>夫子曰：‘君子学道则爱人，小人学道则易</a:t>
            </a:r>
            <a:r>
              <a:rPr lang="zh-CN" altLang="en-US" sz="2800" b="1" dirty="0">
                <a:solidFill>
                  <a:srgbClr val="FF0000"/>
                </a:solidFill>
                <a:latin typeface="黑体" panose="02010609060101010101" pitchFamily="2" charset="-122"/>
                <a:ea typeface="黑体" panose="02010609060101010101" pitchFamily="2" charset="-122"/>
              </a:rPr>
              <a:t>使</a:t>
            </a:r>
            <a:r>
              <a:rPr lang="zh-CN" altLang="en-US" sz="2800" b="1" dirty="0">
                <a:solidFill>
                  <a:schemeClr val="tx1"/>
                </a:solidFill>
                <a:latin typeface="黑体" panose="02010609060101010101" pitchFamily="2" charset="-122"/>
                <a:ea typeface="黑体" panose="02010609060101010101" pitchFamily="2" charset="-122"/>
              </a:rPr>
              <a:t>也。’”</a:t>
            </a:r>
            <a:br>
              <a:rPr lang="en-US" altLang="zh-CN" sz="2800" b="1" dirty="0">
                <a:solidFill>
                  <a:schemeClr val="tx1"/>
                </a:solidFill>
                <a:latin typeface="黑体" panose="02010609060101010101" pitchFamily="2" charset="-122"/>
                <a:ea typeface="黑体" panose="02010609060101010101" pitchFamily="2" charset="-122"/>
              </a:rPr>
            </a:br>
            <a:r>
              <a:rPr lang="en-US" altLang="zh-CN" sz="2800" b="1" dirty="0">
                <a:solidFill>
                  <a:schemeClr val="tx1"/>
                </a:solidFill>
                <a:latin typeface="黑体" panose="02010609060101010101" pitchFamily="2" charset="-122"/>
                <a:ea typeface="黑体" panose="02010609060101010101" pitchFamily="2" charset="-122"/>
              </a:rPr>
              <a:t>    </a:t>
            </a:r>
            <a:r>
              <a:rPr lang="zh-CN" altLang="en-US" sz="2800" b="1" dirty="0">
                <a:solidFill>
                  <a:schemeClr val="tx1"/>
                </a:solidFill>
                <a:latin typeface="黑体" panose="02010609060101010101" pitchFamily="2" charset="-122"/>
                <a:ea typeface="黑体" panose="02010609060101010101" pitchFamily="2" charset="-122"/>
              </a:rPr>
              <a:t>子曰：“二三子，偃之言是也，</a:t>
            </a:r>
            <a:r>
              <a:rPr lang="zh-CN" altLang="en-US" sz="2800" b="1" u="heavy" dirty="0">
                <a:solidFill>
                  <a:schemeClr val="tx1"/>
                </a:solidFill>
                <a:uFill>
                  <a:solidFill>
                    <a:srgbClr val="0000FF"/>
                  </a:solidFill>
                </a:uFill>
                <a:latin typeface="黑体" panose="02010609060101010101" pitchFamily="2" charset="-122"/>
                <a:ea typeface="黑体" panose="02010609060101010101" pitchFamily="2" charset="-122"/>
              </a:rPr>
              <a:t>前言</a:t>
            </a:r>
            <a:r>
              <a:rPr lang="zh-CN" altLang="en-US" sz="2800" b="1" dirty="0">
                <a:solidFill>
                  <a:schemeClr val="tx1"/>
                </a:solidFill>
                <a:latin typeface="黑体" panose="02010609060101010101" pitchFamily="2" charset="-122"/>
                <a:ea typeface="黑体" panose="02010609060101010101" pitchFamily="2" charset="-122"/>
              </a:rPr>
              <a:t>戏之耳。”</a:t>
            </a:r>
            <a:r>
              <a:rPr lang="zh-CN" altLang="en-US" sz="3600" dirty="0">
                <a:latin typeface="宋体" panose="02010600030101010101" pitchFamily="2" charset="-122"/>
                <a:ea typeface="宋体" panose="02010600030101010101" pitchFamily="2" charset="-122"/>
              </a:rPr>
              <a:t> </a:t>
            </a:r>
            <a:endParaRPr lang="en-US" altLang="zh-CN" sz="3600" dirty="0">
              <a:latin typeface="宋体" panose="02010600030101010101" pitchFamily="2" charset="-122"/>
              <a:ea typeface="宋体" panose="02010600030101010101" pitchFamily="2" charset="-122"/>
            </a:endParaRPr>
          </a:p>
        </p:txBody>
      </p:sp>
      <p:sp>
        <p:nvSpPr>
          <p:cNvPr id="11273" name="文本框 11272"/>
          <p:cNvSpPr txBox="1"/>
          <p:nvPr/>
        </p:nvSpPr>
        <p:spPr>
          <a:xfrm>
            <a:off x="0" y="0"/>
            <a:ext cx="1331913" cy="557213"/>
          </a:xfrm>
          <a:prstGeom prst="rect">
            <a:avLst/>
          </a:prstGeom>
          <a:solidFill>
            <a:srgbClr val="000000"/>
          </a:solidFill>
          <a:ln w="38100" cap="flat" cmpd="sng">
            <a:solidFill>
              <a:srgbClr val="FF0000"/>
            </a:solidFill>
            <a:prstDash val="solid"/>
            <a:miter/>
            <a:headEnd type="none" w="med" len="med"/>
            <a:tailEnd type="none" w="med" len="med"/>
          </a:ln>
        </p:spPr>
        <p:txBody>
          <a:bodyPr>
            <a:spAutoFit/>
          </a:bodyPr>
          <a:lstStyle/>
          <a:p>
            <a:pPr>
              <a:spcBef>
                <a:spcPct val="50000"/>
              </a:spcBef>
            </a:pPr>
            <a:r>
              <a:rPr lang="zh-CN" altLang="en-US" sz="2800" b="1" dirty="0">
                <a:solidFill>
                  <a:srgbClr val="FFFF00"/>
                </a:solidFill>
                <a:latin typeface="Arial" panose="020B0604020202020204" pitchFamily="34" charset="0"/>
                <a:ea typeface="黑体" panose="02010609060101010101" pitchFamily="2" charset="-122"/>
              </a:rPr>
              <a:t>选文</a:t>
            </a:r>
            <a:r>
              <a:rPr lang="en-US" altLang="zh-CN" sz="2800" b="1">
                <a:solidFill>
                  <a:srgbClr val="FFFF00"/>
                </a:solidFill>
                <a:latin typeface="Arial" panose="020B0604020202020204" pitchFamily="34" charset="0"/>
                <a:ea typeface="黑体" panose="02010609060101010101" pitchFamily="2" charset="-122"/>
              </a:rPr>
              <a:t>7</a:t>
            </a:r>
          </a:p>
        </p:txBody>
      </p:sp>
      <p:sp>
        <p:nvSpPr>
          <p:cNvPr id="11275" name="矩形 11274"/>
          <p:cNvSpPr/>
          <p:nvPr/>
        </p:nvSpPr>
        <p:spPr>
          <a:xfrm>
            <a:off x="359410" y="2990215"/>
            <a:ext cx="8424863" cy="3661410"/>
          </a:xfrm>
          <a:prstGeom prst="rect">
            <a:avLst/>
          </a:prstGeom>
          <a:solidFill>
            <a:srgbClr val="CCFFFF">
              <a:alpha val="31000"/>
            </a:srgbClr>
          </a:solidFill>
          <a:ln w="57150" cap="flat" cmpd="thinThick">
            <a:solidFill>
              <a:srgbClr val="FF0000"/>
            </a:solidFill>
            <a:prstDash val="solid"/>
            <a:miter/>
            <a:headEnd type="none" w="med" len="med"/>
            <a:tailEnd type="none" w="med" len="med"/>
          </a:ln>
        </p:spPr>
        <p:txBody>
          <a:bodyPr>
            <a:spAutoFit/>
          </a:bodyPr>
          <a:lstStyle/>
          <a:p>
            <a:r>
              <a:rPr lang="zh-CN" altLang="zh-CN" sz="3600" b="1" dirty="0">
                <a:solidFill>
                  <a:srgbClr val="FF0000"/>
                </a:solidFill>
                <a:latin typeface="黑体" panose="02010609060101010101" pitchFamily="2" charset="-122"/>
                <a:ea typeface="黑体" panose="02010609060101010101" pitchFamily="2" charset="-122"/>
              </a:rPr>
              <a:t>【</a:t>
            </a:r>
            <a:r>
              <a:rPr lang="zh-CN" altLang="en-US" sz="3600" b="1" dirty="0">
                <a:solidFill>
                  <a:srgbClr val="FF0000"/>
                </a:solidFill>
                <a:latin typeface="黑体" panose="02010609060101010101" pitchFamily="2" charset="-122"/>
                <a:ea typeface="黑体" panose="02010609060101010101" pitchFamily="2" charset="-122"/>
              </a:rPr>
              <a:t>译文</a:t>
            </a:r>
            <a:r>
              <a:rPr lang="zh-CN" altLang="zh-CN" sz="3600" b="1" dirty="0">
                <a:solidFill>
                  <a:srgbClr val="FF0000"/>
                </a:solidFill>
                <a:latin typeface="黑体" panose="02010609060101010101" pitchFamily="2" charset="-122"/>
                <a:ea typeface="黑体" panose="02010609060101010101" pitchFamily="2" charset="-122"/>
              </a:rPr>
              <a:t>】</a:t>
            </a:r>
            <a:r>
              <a:rPr lang="zh-CN" altLang="zh-CN" sz="2800" b="1" dirty="0">
                <a:latin typeface="黑体" panose="02010609060101010101" pitchFamily="2" charset="-122"/>
                <a:ea typeface="黑体" panose="02010609060101010101" pitchFamily="2" charset="-122"/>
              </a:rPr>
              <a:t> </a:t>
            </a:r>
            <a:endParaRPr lang="en-US" altLang="zh-CN" sz="2800" b="1">
              <a:latin typeface="黑体" panose="02010609060101010101" pitchFamily="2" charset="-122"/>
              <a:ea typeface="黑体" panose="02010609060101010101" pitchFamily="2" charset="-122"/>
            </a:endParaRPr>
          </a:p>
          <a:p>
            <a:r>
              <a:rPr lang="zh-CN" altLang="en-US" sz="2800" b="1" dirty="0">
                <a:latin typeface="黑体" panose="02010609060101010101" pitchFamily="2" charset="-122"/>
                <a:ea typeface="黑体" panose="02010609060101010101" pitchFamily="2" charset="-122"/>
              </a:rPr>
              <a:t>   孔子</a:t>
            </a:r>
            <a:r>
              <a:rPr lang="zh-CN" altLang="en-US" sz="2800" b="1" dirty="0">
                <a:solidFill>
                  <a:srgbClr val="FF0000"/>
                </a:solidFill>
                <a:latin typeface="黑体" panose="02010609060101010101" pitchFamily="2" charset="-122"/>
                <a:ea typeface="黑体" panose="02010609060101010101" pitchFamily="2" charset="-122"/>
              </a:rPr>
              <a:t>到</a:t>
            </a:r>
            <a:r>
              <a:rPr lang="zh-CN" altLang="en-US" sz="2800" b="1" dirty="0">
                <a:latin typeface="黑体" panose="02010609060101010101" pitchFamily="2" charset="-122"/>
                <a:ea typeface="黑体" panose="02010609060101010101" pitchFamily="2" charset="-122"/>
              </a:rPr>
              <a:t>武城，听见弹琴</a:t>
            </a:r>
            <a:r>
              <a:rPr lang="zh-CN" altLang="en-US" sz="2800" b="1" dirty="0">
                <a:solidFill>
                  <a:srgbClr val="0000FF"/>
                </a:solidFill>
                <a:latin typeface="黑体" panose="02010609060101010101" pitchFamily="2" charset="-122"/>
                <a:ea typeface="黑体" panose="02010609060101010101" pitchFamily="2" charset="-122"/>
              </a:rPr>
              <a:t>唱歌</a:t>
            </a:r>
            <a:r>
              <a:rPr lang="zh-CN" altLang="en-US" sz="2800" b="1" dirty="0">
                <a:latin typeface="黑体" panose="02010609060101010101" pitchFamily="2" charset="-122"/>
                <a:ea typeface="黑体" panose="02010609060101010101" pitchFamily="2" charset="-122"/>
              </a:rPr>
              <a:t>的声音。孔子微笑着说：</a:t>
            </a:r>
            <a:r>
              <a:rPr lang="en-US" altLang="zh-CN" sz="2800" b="1" dirty="0">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杀鸡</a:t>
            </a:r>
            <a:r>
              <a:rPr lang="zh-CN" altLang="en-US" sz="2800" b="1" dirty="0">
                <a:solidFill>
                  <a:srgbClr val="FF0000"/>
                </a:solidFill>
                <a:latin typeface="黑体" panose="02010609060101010101" pitchFamily="2" charset="-122"/>
                <a:ea typeface="黑体" panose="02010609060101010101" pitchFamily="2" charset="-122"/>
              </a:rPr>
              <a:t>怎么</a:t>
            </a:r>
            <a:r>
              <a:rPr lang="zh-CN" altLang="en-US" sz="2800" b="1" dirty="0">
                <a:latin typeface="黑体" panose="02010609060101010101" pitchFamily="2" charset="-122"/>
                <a:ea typeface="黑体" panose="02010609060101010101" pitchFamily="2" charset="-122"/>
              </a:rPr>
              <a:t>用宰牛的刀呢？</a:t>
            </a:r>
            <a:r>
              <a:rPr lang="en-US" altLang="zh-CN" sz="2800" b="1" dirty="0">
                <a:latin typeface="黑体" panose="02010609060101010101" pitchFamily="2" charset="-122"/>
                <a:ea typeface="黑体" panose="02010609060101010101" pitchFamily="2" charset="-122"/>
              </a:rPr>
              <a:t>”</a:t>
            </a:r>
          </a:p>
          <a:p>
            <a:r>
              <a:rPr lang="en-US" altLang="zh-CN" sz="2800" b="1" dirty="0">
                <a:latin typeface="黑体" panose="02010609060101010101" pitchFamily="2" charset="-122"/>
                <a:ea typeface="黑体" panose="02010609060101010101" pitchFamily="2" charset="-122"/>
              </a:rPr>
              <a:t>   </a:t>
            </a:r>
            <a:r>
              <a:rPr lang="zh-CN" altLang="en-US" sz="2800" b="1" dirty="0">
                <a:latin typeface="黑体" panose="02010609060101010101" pitchFamily="2" charset="-122"/>
                <a:ea typeface="黑体" panose="02010609060101010101" pitchFamily="2" charset="-122"/>
              </a:rPr>
              <a:t>子游回答说：</a:t>
            </a:r>
            <a:r>
              <a:rPr lang="en-US" altLang="zh-CN" sz="2800" b="1" dirty="0">
                <a:latin typeface="黑体" panose="02010609060101010101" pitchFamily="2" charset="-122"/>
                <a:ea typeface="黑体" panose="02010609060101010101" pitchFamily="2" charset="-122"/>
              </a:rPr>
              <a:t>“</a:t>
            </a:r>
            <a:r>
              <a:rPr lang="zh-CN" sz="2800" b="1">
                <a:latin typeface="黑体" panose="02010609060101010101" pitchFamily="2" charset="-122"/>
                <a:ea typeface="黑体" panose="02010609060101010101" pitchFamily="2" charset="-122"/>
                <a:sym typeface="+mn-ea"/>
              </a:rPr>
              <a:t>从前我</a:t>
            </a:r>
            <a:r>
              <a:rPr lang="zh-CN" sz="2800" b="1">
                <a:solidFill>
                  <a:srgbClr val="0000FF"/>
                </a:solidFill>
                <a:latin typeface="黑体" panose="02010609060101010101" pitchFamily="2" charset="-122"/>
                <a:ea typeface="黑体" panose="02010609060101010101" pitchFamily="2" charset="-122"/>
                <a:sym typeface="+mn-ea"/>
              </a:rPr>
              <a:t>从</a:t>
            </a:r>
            <a:r>
              <a:rPr lang="zh-CN" sz="2800" b="1">
                <a:latin typeface="黑体" panose="02010609060101010101" pitchFamily="2" charset="-122"/>
                <a:ea typeface="黑体" panose="02010609060101010101" pitchFamily="2" charset="-122"/>
                <a:sym typeface="+mn-ea"/>
              </a:rPr>
              <a:t>老师那里听说</a:t>
            </a:r>
            <a:r>
              <a:rPr lang="zh-CN" altLang="en-US" sz="2800" b="1" dirty="0">
                <a:latin typeface="黑体" panose="02010609060101010101" pitchFamily="2" charset="-122"/>
                <a:ea typeface="黑体" panose="02010609060101010101" pitchFamily="2" charset="-122"/>
              </a:rPr>
              <a:t>，‘君子学习了礼乐就能爱人，小人学习了礼乐就容易</a:t>
            </a:r>
            <a:r>
              <a:rPr lang="zh-CN" altLang="en-US" sz="2800" b="1" dirty="0">
                <a:solidFill>
                  <a:srgbClr val="FF0000"/>
                </a:solidFill>
                <a:latin typeface="黑体" panose="02010609060101010101" pitchFamily="2" charset="-122"/>
                <a:ea typeface="黑体" panose="02010609060101010101" pitchFamily="2" charset="-122"/>
              </a:rPr>
              <a:t>被指使</a:t>
            </a:r>
            <a:r>
              <a:rPr lang="zh-CN" altLang="en-US" sz="2800" b="1" dirty="0">
                <a:latin typeface="黑体" panose="02010609060101010101" pitchFamily="2" charset="-122"/>
                <a:ea typeface="黑体" panose="02010609060101010101" pitchFamily="2" charset="-122"/>
              </a:rPr>
              <a:t>。</a:t>
            </a:r>
            <a:r>
              <a:rPr lang="en-US" altLang="zh-CN" sz="2800" b="1" dirty="0">
                <a:latin typeface="黑体" panose="02010609060101010101" pitchFamily="2" charset="-122"/>
                <a:ea typeface="黑体" panose="02010609060101010101" pitchFamily="2" charset="-122"/>
              </a:rPr>
              <a:t>”</a:t>
            </a:r>
          </a:p>
          <a:p>
            <a:r>
              <a:rPr lang="en-US" altLang="zh-CN" sz="2800" b="1" dirty="0">
                <a:latin typeface="黑体" panose="02010609060101010101" pitchFamily="2" charset="-122"/>
                <a:ea typeface="黑体" panose="02010609060101010101" pitchFamily="2" charset="-122"/>
              </a:rPr>
              <a:t>   </a:t>
            </a:r>
            <a:r>
              <a:rPr lang="zh-CN" altLang="en-US" sz="2800" b="1" dirty="0">
                <a:latin typeface="黑体" panose="02010609060101010101" pitchFamily="2" charset="-122"/>
                <a:ea typeface="黑体" panose="02010609060101010101" pitchFamily="2" charset="-122"/>
              </a:rPr>
              <a:t>孔子说：</a:t>
            </a:r>
            <a:r>
              <a:rPr lang="en-US" altLang="zh-CN" sz="2800" b="1" dirty="0">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学生们，言偃的话是对的。我刚才说的话，只是开个玩笑而已。</a:t>
            </a:r>
            <a:r>
              <a:rPr lang="en-US" altLang="zh-CN" sz="2800" b="1" dirty="0">
                <a:latin typeface="黑体" panose="02010609060101010101" pitchFamily="2" charset="-122"/>
                <a:ea typeface="黑体" panose="02010609060101010101" pitchFamily="2" charset="-122"/>
              </a:rPr>
              <a:t>”</a:t>
            </a:r>
          </a:p>
        </p:txBody>
      </p:sp>
    </p:spTree>
  </p:cSld>
  <p:clrMapOvr>
    <a:overrideClrMapping bg1="lt1" tx1="dk1" bg2="lt2" tx2="dk2" accent1="accent1" accent2="accent2" accent3="accent3" accent4="accent4" accent5="accent5" accent6="accent6" hlink="hlink" folHlink="folHlink"/>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275"/>
                                        </p:tgtEl>
                                        <p:attrNameLst>
                                          <p:attrName>style.visibility</p:attrName>
                                        </p:attrNameLst>
                                      </p:cBhvr>
                                      <p:to>
                                        <p:strVal val="visible"/>
                                      </p:to>
                                    </p:set>
                                    <p:animEffect transition="in" filter="diamond(in)">
                                      <p:cBhvr>
                                        <p:cTn id="7" dur="2000"/>
                                        <p:tgtEl>
                                          <p:spTgt spid="11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sp>
        <p:nvSpPr>
          <p:cNvPr id="12291" name="文本占位符 12290"/>
          <p:cNvSpPr>
            <a:spLocks noGrp="1"/>
          </p:cNvSpPr>
          <p:nvPr>
            <p:ph type="body" idx="1"/>
          </p:nvPr>
        </p:nvSpPr>
        <p:spPr>
          <a:xfrm>
            <a:off x="395288" y="549275"/>
            <a:ext cx="5329237" cy="5400675"/>
          </a:xfrm>
          <a:solidFill>
            <a:srgbClr val="FFFF99">
              <a:alpha val="30000"/>
            </a:srgbClr>
          </a:solidFill>
          <a:ln w="57150" cmpd="thickThin">
            <a:solidFill>
              <a:srgbClr val="FF6600"/>
            </a:solidFill>
            <a:miter/>
          </a:ln>
        </p:spPr>
        <p:txBody>
          <a:bodyPr/>
          <a:lstStyle/>
          <a:p>
            <a:pPr indent="0">
              <a:lnSpc>
                <a:spcPts val="4160"/>
              </a:lnSpc>
              <a:spcBef>
                <a:spcPts val="0"/>
              </a:spcBef>
              <a:buNone/>
            </a:pPr>
            <a:r>
              <a:rPr lang="zh-CN" altLang="zh-CN" sz="3600" b="1" dirty="0">
                <a:solidFill>
                  <a:srgbClr val="FF0000"/>
                </a:solidFill>
                <a:latin typeface="黑体" panose="02010609060101010101" pitchFamily="2" charset="-122"/>
                <a:ea typeface="黑体" panose="02010609060101010101" pitchFamily="2" charset="-122"/>
              </a:rPr>
              <a:t>【</a:t>
            </a:r>
            <a:r>
              <a:rPr lang="zh-CN" altLang="en-US" sz="3600" b="1" dirty="0">
                <a:solidFill>
                  <a:srgbClr val="FF0000"/>
                </a:solidFill>
                <a:latin typeface="黑体" panose="02010609060101010101" pitchFamily="2" charset="-122"/>
                <a:ea typeface="黑体" panose="02010609060101010101" pitchFamily="2" charset="-122"/>
              </a:rPr>
              <a:t>评析</a:t>
            </a:r>
            <a:r>
              <a:rPr lang="zh-CN" altLang="zh-CN" sz="3600" b="1" dirty="0">
                <a:solidFill>
                  <a:srgbClr val="FF0000"/>
                </a:solidFill>
                <a:latin typeface="黑体" panose="02010609060101010101" pitchFamily="2" charset="-122"/>
                <a:ea typeface="黑体" panose="02010609060101010101" pitchFamily="2" charset="-122"/>
              </a:rPr>
              <a:t>】</a:t>
            </a:r>
            <a:br>
              <a:rPr lang="zh-CN" altLang="zh-CN" sz="2800" b="1" dirty="0">
                <a:solidFill>
                  <a:schemeClr val="tx1"/>
                </a:solidFill>
                <a:latin typeface="黑体" panose="02010609060101010101" pitchFamily="2" charset="-122"/>
                <a:ea typeface="黑体" panose="02010609060101010101" pitchFamily="2" charset="-122"/>
              </a:rPr>
            </a:br>
            <a:r>
              <a:rPr lang="zh-CN" sz="2800" b="1">
                <a:solidFill>
                  <a:srgbClr val="000000"/>
                </a:solidFill>
                <a:latin typeface="宋体" panose="02010600030101010101" pitchFamily="2" charset="-122"/>
                <a:ea typeface="宋体" panose="02010600030101010101" pitchFamily="2" charset="-122"/>
                <a:sym typeface="+mn-ea"/>
              </a:rPr>
              <a:t>孔子笑曰“割鸡焉用牛刀”，是句玩笑话，意谓“</a:t>
            </a:r>
            <a:r>
              <a:rPr lang="zh-CN" sz="2800" b="1">
                <a:solidFill>
                  <a:srgbClr val="0000FF"/>
                </a:solidFill>
                <a:latin typeface="宋体" panose="02010600030101010101" pitchFamily="2" charset="-122"/>
                <a:ea typeface="宋体" panose="02010600030101010101" pitchFamily="2" charset="-122"/>
                <a:sym typeface="+mn-ea"/>
              </a:rPr>
              <a:t>如此小城，何必动用礼乐教化”</a:t>
            </a:r>
            <a:r>
              <a:rPr lang="zh-CN" sz="2800" b="1">
                <a:solidFill>
                  <a:srgbClr val="000000"/>
                </a:solidFill>
                <a:latin typeface="宋体" panose="02010600030101010101" pitchFamily="2" charset="-122"/>
                <a:ea typeface="宋体" panose="02010600030101010101" pitchFamily="2" charset="-122"/>
                <a:sym typeface="+mn-ea"/>
              </a:rPr>
              <a:t>，这体现了孔子轻松随意的心态。子游则据理而争，也体现出了对师道的理性态度、师生间的平等关系，也表现出孔子</a:t>
            </a:r>
            <a:r>
              <a:rPr lang="zh-CN" sz="2800" b="1">
                <a:solidFill>
                  <a:srgbClr val="FF0000"/>
                </a:solidFill>
                <a:latin typeface="宋体" panose="02010600030101010101" pitchFamily="2" charset="-122"/>
                <a:ea typeface="宋体" panose="02010600030101010101" pitchFamily="2" charset="-122"/>
                <a:sym typeface="+mn-ea"/>
              </a:rPr>
              <a:t>知错就改</a:t>
            </a:r>
            <a:r>
              <a:rPr lang="zh-CN" sz="2800" b="1">
                <a:solidFill>
                  <a:srgbClr val="000000"/>
                </a:solidFill>
                <a:latin typeface="宋体" panose="02010600030101010101" pitchFamily="2" charset="-122"/>
                <a:ea typeface="宋体" panose="02010600030101010101" pitchFamily="2" charset="-122"/>
                <a:sym typeface="+mn-ea"/>
              </a:rPr>
              <a:t>的品质。</a:t>
            </a:r>
            <a:endParaRPr lang="zh-CN" sz="2800" b="1">
              <a:solidFill>
                <a:srgbClr val="000000"/>
              </a:solidFill>
              <a:latin typeface="宋体" panose="02010600030101010101" pitchFamily="2" charset="-122"/>
              <a:ea typeface="宋体" panose="02010600030101010101" pitchFamily="2" charset="-122"/>
            </a:endParaRPr>
          </a:p>
          <a:p>
            <a:pPr indent="0">
              <a:lnSpc>
                <a:spcPts val="4160"/>
              </a:lnSpc>
              <a:spcBef>
                <a:spcPts val="0"/>
              </a:spcBef>
              <a:buNone/>
            </a:pPr>
            <a:endParaRPr lang="zh-CN" altLang="en-US" sz="2800" b="1" dirty="0">
              <a:solidFill>
                <a:schemeClr val="tx1"/>
              </a:solidFill>
              <a:latin typeface="宋体" panose="02010600030101010101" pitchFamily="2" charset="-122"/>
              <a:ea typeface="宋体" panose="02010600030101010101" pitchFamily="2" charset="-122"/>
            </a:endParaRPr>
          </a:p>
        </p:txBody>
      </p:sp>
      <p:pic>
        <p:nvPicPr>
          <p:cNvPr id="12294" name="图片 12293" descr="孔子">
            <a:hlinkClick r:id="rId2" tooltip="点击查看原图"/>
          </p:cNvPr>
          <p:cNvPicPr>
            <a:picLocks noChangeAspect="1"/>
          </p:cNvPicPr>
          <p:nvPr/>
        </p:nvPicPr>
        <p:blipFill>
          <a:blip r:embed="rId3"/>
          <a:stretch>
            <a:fillRect/>
          </a:stretch>
        </p:blipFill>
        <p:spPr>
          <a:xfrm rot="591619">
            <a:off x="6210300" y="2878138"/>
            <a:ext cx="2479675" cy="3578225"/>
          </a:xfrm>
          <a:prstGeom prst="rect">
            <a:avLst/>
          </a:prstGeom>
          <a:noFill/>
          <a:ln w="9525">
            <a:noFill/>
          </a:ln>
        </p:spPr>
      </p:pic>
    </p:spTree>
  </p:cSld>
  <p:clrMapOvr>
    <a:overrideClrMapping bg1="lt1" tx1="dk1" bg2="lt2" tx2="dk2" accent1="accent1" accent2="accent2" accent3="accent3" accent4="accent4" accent5="accent5" accent6="accent6" hlink="hlink" folHlink="folHlink"/>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12291">
                                            <p:bg/>
                                          </p:spTgt>
                                        </p:tgtEl>
                                        <p:attrNameLst>
                                          <p:attrName>style.visibility</p:attrName>
                                        </p:attrNameLst>
                                      </p:cBhvr>
                                      <p:to>
                                        <p:strVal val="visible"/>
                                      </p:to>
                                    </p:set>
                                    <p:animEffect transition="in" filter="plus(in)">
                                      <p:cBhvr>
                                        <p:cTn id="7" dur="2000"/>
                                        <p:tgtEl>
                                          <p:spTgt spid="12291">
                                            <p:bg/>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Effect transition="in" filter="plus(in)">
                                      <p:cBhvr>
                                        <p:cTn id="12" dur="2000"/>
                                        <p:tgtEl>
                                          <p:spTgt spid="122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sp>
        <p:nvSpPr>
          <p:cNvPr id="13314" name="标题 13313"/>
          <p:cNvSpPr>
            <a:spLocks noGrp="1"/>
          </p:cNvSpPr>
          <p:nvPr>
            <p:ph type="title"/>
          </p:nvPr>
        </p:nvSpPr>
        <p:spPr>
          <a:xfrm>
            <a:off x="250825" y="765175"/>
            <a:ext cx="5546725" cy="2089150"/>
          </a:xfrm>
        </p:spPr>
        <p:txBody>
          <a:bodyPr anchor="ctr"/>
          <a:lstStyle/>
          <a:p>
            <a:pPr algn="l"/>
            <a:r>
              <a:rPr lang="en-US" altLang="zh-CN" sz="4800" b="1"/>
              <a:t>   </a:t>
            </a:r>
            <a:r>
              <a:rPr lang="zh-CN" altLang="en-US" sz="2800" b="1" dirty="0">
                <a:solidFill>
                  <a:schemeClr val="tx1"/>
                </a:solidFill>
                <a:ea typeface="黑体" panose="02010609060101010101" pitchFamily="2" charset="-122"/>
              </a:rPr>
              <a:t>子见南子，子路不</a:t>
            </a:r>
            <a:r>
              <a:rPr lang="zh-CN" altLang="en-US" sz="2800" b="1" dirty="0">
                <a:solidFill>
                  <a:srgbClr val="FF0000"/>
                </a:solidFill>
                <a:ea typeface="黑体" panose="02010609060101010101" pitchFamily="2" charset="-122"/>
              </a:rPr>
              <a:t>说</a:t>
            </a:r>
            <a:r>
              <a:rPr lang="zh-CN" altLang="en-US" sz="2800" b="1" dirty="0">
                <a:solidFill>
                  <a:schemeClr val="tx1"/>
                </a:solidFill>
                <a:ea typeface="黑体" panose="02010609060101010101" pitchFamily="2" charset="-122"/>
              </a:rPr>
              <a:t>。夫子</a:t>
            </a:r>
            <a:r>
              <a:rPr lang="zh-CN" altLang="en-US" sz="2800" b="1" dirty="0">
                <a:solidFill>
                  <a:srgbClr val="FF0000"/>
                </a:solidFill>
                <a:ea typeface="黑体" panose="02010609060101010101" pitchFamily="2" charset="-122"/>
              </a:rPr>
              <a:t>矢</a:t>
            </a:r>
            <a:r>
              <a:rPr lang="zh-CN" altLang="en-US" sz="2800" b="1" dirty="0">
                <a:solidFill>
                  <a:schemeClr val="tx1"/>
                </a:solidFill>
                <a:ea typeface="黑体" panose="02010609060101010101" pitchFamily="2" charset="-122"/>
              </a:rPr>
              <a:t>之曰：“予所否者，天厌之！天厌之！”</a:t>
            </a:r>
            <a:br>
              <a:rPr lang="zh-CN" altLang="en-US" sz="2800" b="1" dirty="0">
                <a:solidFill>
                  <a:schemeClr val="tx1"/>
                </a:solidFill>
                <a:ea typeface="黑体" panose="02010609060101010101" pitchFamily="2" charset="-122"/>
              </a:rPr>
            </a:br>
            <a:endParaRPr lang="en-US" altLang="zh-CN" sz="2800" b="1" dirty="0">
              <a:solidFill>
                <a:schemeClr val="tx1"/>
              </a:solidFill>
              <a:ea typeface="黑体" panose="02010609060101010101" pitchFamily="2" charset="-122"/>
            </a:endParaRPr>
          </a:p>
        </p:txBody>
      </p:sp>
      <p:sp>
        <p:nvSpPr>
          <p:cNvPr id="13320" name="文本框 13319"/>
          <p:cNvSpPr txBox="1"/>
          <p:nvPr/>
        </p:nvSpPr>
        <p:spPr>
          <a:xfrm>
            <a:off x="0" y="0"/>
            <a:ext cx="1331913" cy="557213"/>
          </a:xfrm>
          <a:prstGeom prst="rect">
            <a:avLst/>
          </a:prstGeom>
          <a:solidFill>
            <a:srgbClr val="000000"/>
          </a:solidFill>
          <a:ln w="38100" cap="flat" cmpd="sng">
            <a:solidFill>
              <a:srgbClr val="FF0000"/>
            </a:solidFill>
            <a:prstDash val="solid"/>
            <a:miter/>
            <a:headEnd type="none" w="med" len="med"/>
            <a:tailEnd type="none" w="med" len="med"/>
          </a:ln>
        </p:spPr>
        <p:txBody>
          <a:bodyPr>
            <a:spAutoFit/>
          </a:bodyPr>
          <a:lstStyle/>
          <a:p>
            <a:pPr>
              <a:spcBef>
                <a:spcPct val="50000"/>
              </a:spcBef>
            </a:pPr>
            <a:r>
              <a:rPr lang="zh-CN" altLang="en-US" sz="2800" b="1" dirty="0">
                <a:solidFill>
                  <a:srgbClr val="FFFF00"/>
                </a:solidFill>
                <a:latin typeface="Arial" panose="020B0604020202020204" pitchFamily="34" charset="0"/>
                <a:ea typeface="黑体" panose="02010609060101010101" pitchFamily="2" charset="-122"/>
              </a:rPr>
              <a:t>选文</a:t>
            </a:r>
            <a:r>
              <a:rPr lang="en-US" altLang="zh-CN" sz="2800" b="1">
                <a:solidFill>
                  <a:srgbClr val="FFFF00"/>
                </a:solidFill>
                <a:latin typeface="Arial" panose="020B0604020202020204" pitchFamily="34" charset="0"/>
                <a:ea typeface="黑体" panose="02010609060101010101" pitchFamily="2" charset="-122"/>
              </a:rPr>
              <a:t>8</a:t>
            </a:r>
          </a:p>
        </p:txBody>
      </p:sp>
      <p:sp>
        <p:nvSpPr>
          <p:cNvPr id="13321" name="矩形 13320"/>
          <p:cNvSpPr/>
          <p:nvPr/>
        </p:nvSpPr>
        <p:spPr>
          <a:xfrm>
            <a:off x="0" y="3284538"/>
            <a:ext cx="6084888" cy="2881312"/>
          </a:xfrm>
          <a:prstGeom prst="rect">
            <a:avLst/>
          </a:prstGeom>
          <a:solidFill>
            <a:schemeClr val="bg1">
              <a:alpha val="46001"/>
            </a:schemeClr>
          </a:solidFill>
          <a:ln w="57150" cap="flat" cmpd="thinThick">
            <a:solidFill>
              <a:srgbClr val="800000"/>
            </a:solidFill>
            <a:prstDash val="solid"/>
            <a:miter/>
            <a:headEnd type="none" w="med" len="med"/>
            <a:tailEnd type="none" w="med" len="med"/>
          </a:ln>
        </p:spPr>
        <p:txBody>
          <a:bodyPr/>
          <a:lstStyle>
            <a:lvl1pPr marL="342900" lvl="0" indent="-342900" algn="l" defTabSz="914400" rtl="0" eaLnBrk="1" fontAlgn="base" latinLnBrk="0" hangingPunct="1">
              <a:lnSpc>
                <a:spcPct val="100000"/>
              </a:lnSpc>
              <a:spcBef>
                <a:spcPct val="20000"/>
              </a:spcBef>
              <a:spcAft>
                <a:spcPct val="0"/>
              </a:spcAft>
              <a:buChar char="•"/>
              <a:defRPr sz="2000" u="none" kern="1200" baseline="0">
                <a:solidFill>
                  <a:schemeClr val="bg1"/>
                </a:solidFill>
                <a:latin typeface="Arial" panose="020B0604020202020204" pitchFamily="34" charset="0"/>
                <a:ea typeface="PMingLiU" panose="02020500000000000000" pitchFamily="18" charset="-120"/>
              </a:defRPr>
            </a:lvl1pPr>
            <a:lvl2pPr marL="742950" lvl="1" indent="-28575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Arial" panose="020B0604020202020204" pitchFamily="34" charset="0"/>
                <a:ea typeface="PMingLiU" panose="02020500000000000000" pitchFamily="18" charset="-120"/>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Arial" panose="020B0604020202020204" pitchFamily="34" charset="0"/>
                <a:ea typeface="PMingLiU" panose="02020500000000000000" pitchFamily="18" charset="-120"/>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Arial" panose="020B0604020202020204" pitchFamily="34" charset="0"/>
                <a:ea typeface="PMingLiU" panose="02020500000000000000" pitchFamily="18" charset="-120"/>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Arial" panose="020B0604020202020204" pitchFamily="34" charset="0"/>
                <a:ea typeface="PMingLiU" panose="02020500000000000000" pitchFamily="18" charset="-120"/>
              </a:defRPr>
            </a:lvl5pPr>
          </a:lstStyle>
          <a:p>
            <a:pPr lvl="0">
              <a:buNone/>
            </a:pPr>
            <a:r>
              <a:rPr lang="zh-CN" altLang="zh-CN" sz="3600" b="1" dirty="0">
                <a:solidFill>
                  <a:srgbClr val="FF0000"/>
                </a:solidFill>
                <a:latin typeface="黑体" panose="02010609060101010101" pitchFamily="2" charset="-122"/>
                <a:ea typeface="黑体" panose="02010609060101010101" pitchFamily="2" charset="-122"/>
              </a:rPr>
              <a:t>【</a:t>
            </a:r>
            <a:r>
              <a:rPr lang="zh-CN" altLang="en-US" sz="3600" b="1" dirty="0">
                <a:solidFill>
                  <a:srgbClr val="FF0000"/>
                </a:solidFill>
                <a:latin typeface="黑体" panose="02010609060101010101" pitchFamily="2" charset="-122"/>
                <a:ea typeface="黑体" panose="02010609060101010101" pitchFamily="2" charset="-122"/>
              </a:rPr>
              <a:t>译文</a:t>
            </a:r>
            <a:r>
              <a:rPr lang="zh-CN" altLang="zh-CN" sz="3600" b="1" dirty="0">
                <a:solidFill>
                  <a:srgbClr val="FF0000"/>
                </a:solidFill>
                <a:latin typeface="黑体" panose="02010609060101010101" pitchFamily="2" charset="-122"/>
                <a:ea typeface="黑体" panose="02010609060101010101" pitchFamily="2" charset="-122"/>
              </a:rPr>
              <a:t>】</a:t>
            </a:r>
            <a:br>
              <a:rPr lang="zh-CN" altLang="zh-CN" sz="2800" b="1" dirty="0">
                <a:solidFill>
                  <a:schemeClr val="tx1"/>
                </a:solidFill>
                <a:latin typeface="黑体" panose="02010609060101010101" pitchFamily="2" charset="-122"/>
                <a:ea typeface="黑体" panose="02010609060101010101" pitchFamily="2" charset="-122"/>
              </a:rPr>
            </a:br>
            <a:r>
              <a:rPr lang="en-US" altLang="x-none" sz="2800" b="1" err="1">
                <a:solidFill>
                  <a:schemeClr val="tx1"/>
                </a:solidFill>
                <a:latin typeface="黑体" panose="02010609060101010101" pitchFamily="2" charset="-122"/>
                <a:ea typeface="黑体" panose="02010609060101010101" pitchFamily="2" charset="-122"/>
              </a:rPr>
              <a:t>    孔子去见南子，子路不</a:t>
            </a:r>
            <a:r>
              <a:rPr lang="en-US" altLang="x-none" sz="2800" b="1" err="1">
                <a:solidFill>
                  <a:srgbClr val="FF0000"/>
                </a:solidFill>
                <a:latin typeface="黑体" panose="02010609060101010101" pitchFamily="2" charset="-122"/>
                <a:ea typeface="黑体" panose="02010609060101010101" pitchFamily="2" charset="-122"/>
              </a:rPr>
              <a:t>高兴</a:t>
            </a:r>
            <a:r>
              <a:rPr lang="en-US" altLang="x-none" sz="2800" b="1" err="1">
                <a:solidFill>
                  <a:schemeClr val="tx1"/>
                </a:solidFill>
                <a:latin typeface="黑体" panose="02010609060101010101" pitchFamily="2" charset="-122"/>
                <a:ea typeface="黑体" panose="02010609060101010101" pitchFamily="2" charset="-122"/>
              </a:rPr>
              <a:t>。孔子</a:t>
            </a:r>
            <a:r>
              <a:rPr lang="en-US" altLang="x-none" sz="2800" b="1" err="1">
                <a:solidFill>
                  <a:srgbClr val="FF0000"/>
                </a:solidFill>
                <a:latin typeface="黑体" panose="02010609060101010101" pitchFamily="2" charset="-122"/>
                <a:ea typeface="黑体" panose="02010609060101010101" pitchFamily="2" charset="-122"/>
              </a:rPr>
              <a:t>发誓</a:t>
            </a:r>
            <a:r>
              <a:rPr lang="en-US" altLang="x-none" sz="2800" b="1" err="1">
                <a:solidFill>
                  <a:schemeClr val="tx1"/>
                </a:solidFill>
                <a:latin typeface="黑体" panose="02010609060101010101" pitchFamily="2" charset="-122"/>
                <a:ea typeface="黑体" panose="02010609060101010101" pitchFamily="2" charset="-122"/>
              </a:rPr>
              <a:t>说：“如果我做了什么不正当的事，让上天谴责我吧！让上天谴责我吧</a:t>
            </a:r>
            <a:r>
              <a:rPr lang="en-US" altLang="x-none" sz="2800" b="1">
                <a:solidFill>
                  <a:schemeClr val="tx1"/>
                </a:solidFill>
                <a:latin typeface="黑体" panose="02010609060101010101" pitchFamily="2" charset="-122"/>
                <a:ea typeface="黑体" panose="02010609060101010101" pitchFamily="2" charset="-122"/>
              </a:rPr>
              <a:t>！”  </a:t>
            </a:r>
            <a:endParaRPr lang="en-US" altLang="zh-CN" sz="2800" b="1" dirty="0">
              <a:solidFill>
                <a:schemeClr val="tx1"/>
              </a:solidFill>
              <a:latin typeface="黑体" panose="02010609060101010101" pitchFamily="2" charset="-122"/>
              <a:ea typeface="黑体" panose="02010609060101010101" pitchFamily="2" charset="-122"/>
            </a:endParaRPr>
          </a:p>
        </p:txBody>
      </p:sp>
      <p:pic>
        <p:nvPicPr>
          <p:cNvPr id="13322" name="图片 13321" descr="孔子生平"/>
          <p:cNvPicPr>
            <a:picLocks noChangeAspect="1"/>
          </p:cNvPicPr>
          <p:nvPr/>
        </p:nvPicPr>
        <p:blipFill>
          <a:blip r:embed="rId2"/>
          <a:stretch>
            <a:fillRect/>
          </a:stretch>
        </p:blipFill>
        <p:spPr>
          <a:xfrm>
            <a:off x="6227763" y="0"/>
            <a:ext cx="2916237" cy="6858000"/>
          </a:xfrm>
          <a:prstGeom prst="rect">
            <a:avLst/>
          </a:prstGeom>
          <a:noFill/>
          <a:ln w="9525">
            <a:noFill/>
          </a:ln>
        </p:spPr>
      </p:pic>
    </p:spTree>
  </p:cSld>
  <p:clrMapOvr>
    <a:overrideClrMapping bg1="lt1" tx1="dk1" bg2="lt2" tx2="dk2" accent1="accent1" accent2="accent2" accent3="accent3" accent4="accent4" accent5="accent5" accent6="accent6" hlink="hlink" folHlink="folHlink"/>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321"/>
                                        </p:tgtEl>
                                        <p:attrNameLst>
                                          <p:attrName>style.visibility</p:attrName>
                                        </p:attrNameLst>
                                      </p:cBhvr>
                                      <p:to>
                                        <p:strVal val="visible"/>
                                      </p:to>
                                    </p:set>
                                    <p:animEffect transition="in" filter="checkerboard(across)">
                                      <p:cBhvr>
                                        <p:cTn id="7" dur="500"/>
                                        <p:tgtEl>
                                          <p:spTgt spid="13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1"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sp>
        <p:nvSpPr>
          <p:cNvPr id="14339" name="文本占位符 14338"/>
          <p:cNvSpPr>
            <a:spLocks noGrp="1"/>
          </p:cNvSpPr>
          <p:nvPr>
            <p:ph type="body" idx="1"/>
          </p:nvPr>
        </p:nvSpPr>
        <p:spPr>
          <a:xfrm>
            <a:off x="45720" y="113665"/>
            <a:ext cx="4958080" cy="5949950"/>
          </a:xfrm>
        </p:spPr>
        <p:txBody>
          <a:bodyPr/>
          <a:lstStyle/>
          <a:p>
            <a:pPr>
              <a:buNone/>
            </a:pPr>
            <a:r>
              <a:rPr lang="zh-CN" altLang="zh-CN" sz="3600" dirty="0">
                <a:solidFill>
                  <a:srgbClr val="FF0000"/>
                </a:solidFill>
                <a:latin typeface="黑体" panose="02010609060101010101" pitchFamily="2" charset="-122"/>
                <a:ea typeface="黑体" panose="02010609060101010101" pitchFamily="2" charset="-122"/>
              </a:rPr>
              <a:t>【</a:t>
            </a:r>
            <a:r>
              <a:rPr lang="zh-CN" altLang="en-US" sz="3600" dirty="0">
                <a:solidFill>
                  <a:srgbClr val="FF0000"/>
                </a:solidFill>
                <a:latin typeface="黑体" panose="02010609060101010101" pitchFamily="2" charset="-122"/>
                <a:ea typeface="黑体" panose="02010609060101010101" pitchFamily="2" charset="-122"/>
              </a:rPr>
              <a:t>评析</a:t>
            </a:r>
            <a:r>
              <a:rPr lang="zh-CN" altLang="zh-CN" sz="3600" dirty="0">
                <a:solidFill>
                  <a:srgbClr val="FF0000"/>
                </a:solidFill>
                <a:latin typeface="黑体" panose="02010609060101010101" pitchFamily="2" charset="-122"/>
                <a:ea typeface="黑体" panose="02010609060101010101" pitchFamily="2" charset="-122"/>
              </a:rPr>
              <a:t>】</a:t>
            </a:r>
            <a:br>
              <a:rPr lang="zh-CN" altLang="zh-CN" sz="3600" dirty="0">
                <a:solidFill>
                  <a:srgbClr val="FF0000"/>
                </a:solidFill>
                <a:latin typeface="黑体" panose="02010609060101010101" pitchFamily="2" charset="-122"/>
                <a:ea typeface="黑体" panose="02010609060101010101" pitchFamily="2" charset="-122"/>
              </a:rPr>
            </a:br>
            <a:r>
              <a:rPr lang="en-US" altLang="zh-CN" sz="2800">
                <a:solidFill>
                  <a:srgbClr val="003300"/>
                </a:solidFill>
                <a:latin typeface="黑体" panose="02010609060101010101" pitchFamily="2" charset="-122"/>
                <a:ea typeface="黑体" panose="02010609060101010101" pitchFamily="2" charset="-122"/>
              </a:rPr>
              <a:t>    </a:t>
            </a:r>
            <a:r>
              <a:rPr lang="zh-CN" sz="2800" b="1">
                <a:solidFill>
                  <a:srgbClr val="000000"/>
                </a:solidFill>
                <a:latin typeface="黑体" panose="02010609060101010101" pitchFamily="2" charset="-122"/>
                <a:ea typeface="黑体" panose="02010609060101010101" pitchFamily="2" charset="-122"/>
                <a:sym typeface="+mn-ea"/>
              </a:rPr>
              <a:t>第</a:t>
            </a:r>
            <a:r>
              <a:rPr lang="zh-CN" altLang="zh-CN" sz="2800" b="1">
                <a:solidFill>
                  <a:srgbClr val="000000"/>
                </a:solidFill>
                <a:latin typeface="黑体" panose="02010609060101010101" pitchFamily="2" charset="-122"/>
                <a:ea typeface="黑体" panose="02010609060101010101" pitchFamily="2" charset="-122"/>
                <a:sym typeface="+mn-ea"/>
              </a:rPr>
              <a:t>8</a:t>
            </a:r>
            <a:r>
              <a:rPr lang="zh-CN" sz="2800" b="1">
                <a:solidFill>
                  <a:srgbClr val="000000"/>
                </a:solidFill>
                <a:latin typeface="黑体" panose="02010609060101010101" pitchFamily="2" charset="-122"/>
                <a:ea typeface="黑体" panose="02010609060101010101" pitchFamily="2" charset="-122"/>
                <a:sym typeface="+mn-ea"/>
              </a:rPr>
              <a:t>则，子路对于子见南子十分不满，因为子路不悦，怀疑孔子做了不合礼的事，逼得孔子居然反复的对天发誓，保证自己没干，否则就让天厌弃我吧，让天厌弃我吧（运用了反复的修辞手法）。从这里可以看出子路对老师仍持率真的态度，不因孔子是老师就对自己不满之事三缄其口。</a:t>
            </a:r>
            <a:endParaRPr lang="zh-CN" sz="2800" b="1">
              <a:solidFill>
                <a:srgbClr val="000000"/>
              </a:solidFill>
              <a:latin typeface="黑体" panose="02010609060101010101" pitchFamily="2" charset="-122"/>
              <a:ea typeface="黑体" panose="02010609060101010101" pitchFamily="2" charset="-122"/>
            </a:endParaRPr>
          </a:p>
          <a:p>
            <a:pPr>
              <a:buNone/>
            </a:pPr>
            <a:r>
              <a:rPr lang="zh-CN" sz="2800" b="1">
                <a:solidFill>
                  <a:srgbClr val="000000"/>
                </a:solidFill>
                <a:latin typeface="黑体" panose="02010609060101010101" pitchFamily="2" charset="-122"/>
                <a:ea typeface="黑体" panose="02010609060101010101" pitchFamily="2" charset="-122"/>
                <a:sym typeface="+mn-ea"/>
              </a:rPr>
              <a:t>  表现出孔子的</a:t>
            </a:r>
            <a:r>
              <a:rPr lang="zh-CN" sz="2800" b="1">
                <a:solidFill>
                  <a:srgbClr val="FF0000"/>
                </a:solidFill>
                <a:latin typeface="黑体" panose="02010609060101010101" pitchFamily="2" charset="-122"/>
                <a:ea typeface="黑体" panose="02010609060101010101" pitchFamily="2" charset="-122"/>
                <a:sym typeface="+mn-ea"/>
              </a:rPr>
              <a:t>率真、可爱、善良、敦厚</a:t>
            </a:r>
            <a:endParaRPr lang="zh-CN" sz="2800" b="1">
              <a:solidFill>
                <a:srgbClr val="FF0000"/>
              </a:solidFill>
              <a:latin typeface="黑体" panose="02010609060101010101" pitchFamily="2" charset="-122"/>
              <a:ea typeface="黑体" panose="02010609060101010101" pitchFamily="2" charset="-122"/>
            </a:endParaRPr>
          </a:p>
          <a:p>
            <a:pPr>
              <a:buNone/>
            </a:pPr>
            <a:endParaRPr lang="en-US" altLang="zh-CN" sz="2800" b="1" dirty="0">
              <a:solidFill>
                <a:schemeClr val="tx1"/>
              </a:solidFill>
              <a:latin typeface="黑体" panose="02010609060101010101" pitchFamily="2" charset="-122"/>
              <a:ea typeface="黑体" panose="02010609060101010101" pitchFamily="2" charset="-122"/>
            </a:endParaRPr>
          </a:p>
        </p:txBody>
      </p:sp>
      <p:pic>
        <p:nvPicPr>
          <p:cNvPr id="64516" name="Picture 4" descr="42_2010060113394615p2p"/>
          <p:cNvPicPr>
            <a:picLocks noChangeAspect="1" noChangeArrowheads="1"/>
          </p:cNvPicPr>
          <p:nvPr/>
        </p:nvPicPr>
        <p:blipFill>
          <a:blip r:embed="rId2" cstate="print"/>
          <a:srcRect/>
          <a:stretch>
            <a:fillRect/>
          </a:stretch>
        </p:blipFill>
        <p:spPr bwMode="auto">
          <a:xfrm>
            <a:off x="5004435" y="673735"/>
            <a:ext cx="4170680" cy="572516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14339">
                                            <p:txEl>
                                              <p:charRg st="0" end="157"/>
                                            </p:txEl>
                                          </p:spTgt>
                                        </p:tgtEl>
                                        <p:attrNameLst>
                                          <p:attrName>style.visibility</p:attrName>
                                        </p:attrNameLst>
                                      </p:cBhvr>
                                      <p:to>
                                        <p:strVal val="visible"/>
                                      </p:to>
                                    </p:set>
                                    <p:animEffect transition="in" filter="wheel(4)">
                                      <p:cBhvr>
                                        <p:cTn id="7" dur="2000"/>
                                        <p:tgtEl>
                                          <p:spTgt spid="14339">
                                            <p:txEl>
                                              <p:charRg st="0" end="15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14339">
                                            <p:txEl>
                                              <p:charRg st="1" end="1"/>
                                            </p:txEl>
                                          </p:spTgt>
                                        </p:tgtEl>
                                        <p:attrNameLst>
                                          <p:attrName>style.visibility</p:attrName>
                                        </p:attrNameLst>
                                      </p:cBhvr>
                                      <p:to>
                                        <p:strVal val="visible"/>
                                      </p:to>
                                    </p:set>
                                    <p:animEffect transition="in" filter="wheel(4)">
                                      <p:cBhvr>
                                        <p:cTn id="12" dur="2000"/>
                                        <p:tgtEl>
                                          <p:spTgt spid="14339">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pic>
        <p:nvPicPr>
          <p:cNvPr id="15365" name="图片 15364" descr="image017"/>
          <p:cNvPicPr>
            <a:picLocks noChangeAspect="1"/>
          </p:cNvPicPr>
          <p:nvPr/>
        </p:nvPicPr>
        <p:blipFill>
          <a:blip r:embed="rId2">
            <a:lum bright="-29999"/>
          </a:blip>
          <a:stretch>
            <a:fillRect/>
          </a:stretch>
        </p:blipFill>
        <p:spPr>
          <a:xfrm>
            <a:off x="0" y="0"/>
            <a:ext cx="2916238" cy="6858000"/>
          </a:xfrm>
          <a:prstGeom prst="rect">
            <a:avLst/>
          </a:prstGeom>
          <a:noFill/>
          <a:ln w="9525">
            <a:noFill/>
          </a:ln>
        </p:spPr>
      </p:pic>
      <p:sp>
        <p:nvSpPr>
          <p:cNvPr id="15363" name="文本占位符 15362"/>
          <p:cNvSpPr>
            <a:spLocks noGrp="1"/>
          </p:cNvSpPr>
          <p:nvPr>
            <p:ph type="body" idx="1"/>
          </p:nvPr>
        </p:nvSpPr>
        <p:spPr>
          <a:xfrm>
            <a:off x="3132138" y="333375"/>
            <a:ext cx="5832475" cy="6048375"/>
          </a:xfrm>
        </p:spPr>
        <p:txBody>
          <a:bodyPr/>
          <a:lstStyle/>
          <a:p>
            <a:pPr>
              <a:buNone/>
            </a:pPr>
            <a:r>
              <a:rPr lang="en-US" altLang="zh-CN" sz="3600" b="1">
                <a:ea typeface="宋体" panose="02010600030101010101" pitchFamily="2" charset="-122"/>
              </a:rPr>
              <a:t> </a:t>
            </a:r>
            <a:r>
              <a:rPr lang="en-US" altLang="zh-CN" sz="4000" b="1">
                <a:ea typeface="宋体" panose="02010600030101010101" pitchFamily="2" charset="-122"/>
              </a:rPr>
              <a:t>        </a:t>
            </a:r>
            <a:r>
              <a:rPr lang="zh-CN" altLang="en-US" sz="3200" b="1" dirty="0">
                <a:solidFill>
                  <a:schemeClr val="tx1"/>
                </a:solidFill>
                <a:ea typeface="黑体" panose="02010609060101010101" pitchFamily="2" charset="-122"/>
              </a:rPr>
              <a:t>孔子去见南子有没有做什么不正当的事我们可以存而不论，只从我们看到的事实部分来说，我觉得子路对孔子的批评是正确的，因为既然孔子去见了南子，就有做了不正当事的可能。子路能当面指责老师可能的错误行为，是值得赞赏的。也可见孔子为推行政见学说，</a:t>
            </a:r>
            <a:r>
              <a:rPr lang="zh-CN" altLang="en-US" sz="3200" b="1" dirty="0">
                <a:solidFill>
                  <a:srgbClr val="FF0000"/>
                </a:solidFill>
                <a:ea typeface="黑体" panose="02010609060101010101" pitchFamily="2" charset="-122"/>
              </a:rPr>
              <a:t>敢冒天下之大不韪的精神，</a:t>
            </a:r>
            <a:r>
              <a:rPr lang="zh-CN" altLang="en-US" sz="3200" b="1" dirty="0">
                <a:solidFill>
                  <a:schemeClr val="tx1"/>
                </a:solidFill>
                <a:ea typeface="黑体" panose="02010609060101010101" pitchFamily="2" charset="-122"/>
              </a:rPr>
              <a:t>师生关系的</a:t>
            </a:r>
            <a:r>
              <a:rPr lang="zh-CN" altLang="en-US" sz="3200" b="1" dirty="0">
                <a:solidFill>
                  <a:srgbClr val="FF0000"/>
                </a:solidFill>
                <a:ea typeface="黑体" panose="02010609060101010101" pitchFamily="2" charset="-122"/>
              </a:rPr>
              <a:t>平等、融洽</a:t>
            </a:r>
            <a:r>
              <a:rPr lang="zh-CN" altLang="en-US" sz="3200" b="1" dirty="0">
                <a:solidFill>
                  <a:schemeClr val="tx1"/>
                </a:solidFill>
                <a:ea typeface="黑体" panose="02010609060101010101" pitchFamily="2" charset="-122"/>
              </a:rPr>
              <a:t>。</a:t>
            </a:r>
            <a:br>
              <a:rPr lang="en-US" altLang="x-none" sz="3200" b="1">
                <a:solidFill>
                  <a:schemeClr val="tx1"/>
                </a:solidFill>
                <a:ea typeface="黑体" panose="02010609060101010101" pitchFamily="2" charset="-122"/>
              </a:rPr>
            </a:br>
            <a:endParaRPr lang="zh-CN" altLang="en-US" sz="3200" b="1" dirty="0">
              <a:solidFill>
                <a:schemeClr val="tx1"/>
              </a:solidFill>
              <a:ea typeface="黑体" panose="02010609060101010101" pitchFamily="2" charset="-122"/>
            </a:endParaRPr>
          </a:p>
        </p:txBody>
      </p:sp>
    </p:spTree>
  </p:cSld>
  <p:clrMapOvr>
    <a:overrideClrMapping bg1="lt1" tx1="dk1" bg2="lt2" tx2="dk2" accent1="accent1" accent2="accent2" accent3="accent3" accent4="accent4" accent5="accent5" accent6="accent6" hlink="hlink" folHlink="folHlink"/>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heel(4)">
                                      <p:cBhvr>
                                        <p:cTn id="7" dur="2000"/>
                                        <p:tgtEl>
                                          <p:spTgt spid="153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p:nvSpPr>
        <p:spPr>
          <a:xfrm>
            <a:off x="304800" y="228600"/>
            <a:ext cx="8534400" cy="6213475"/>
          </a:xfrm>
          <a:prstGeom prst="rect">
            <a:avLst/>
          </a:prstGeom>
        </p:spPr>
        <p:txBody>
          <a:bodyPr wrap="square">
            <a:spAutoFit/>
          </a:bodyPr>
          <a:lstStyle/>
          <a:p>
            <a:pPr>
              <a:lnSpc>
                <a:spcPts val="4340"/>
              </a:lnSpc>
            </a:pPr>
            <a:r>
              <a:rPr lang="zh-CN" altLang="en-US" sz="3200" b="1" dirty="0">
                <a:latin typeface="宋体" panose="02010600030101010101" pitchFamily="2" charset="-122"/>
                <a:ea typeface="宋体" panose="02010600030101010101" pitchFamily="2" charset="-122"/>
              </a:rPr>
              <a:t>“</a:t>
            </a:r>
            <a:r>
              <a:rPr lang="zh-CN" altLang="en-US" sz="3200" b="1" dirty="0">
                <a:solidFill>
                  <a:srgbClr val="C00000"/>
                </a:solidFill>
                <a:latin typeface="宋体" panose="02010600030101010101" pitchFamily="2" charset="-122"/>
                <a:ea typeface="宋体" panose="02010600030101010101" pitchFamily="2" charset="-122"/>
              </a:rPr>
              <a:t>当仁不让</a:t>
            </a:r>
            <a:r>
              <a:rPr lang="zh-CN" altLang="en-US" sz="3200" b="1" dirty="0">
                <a:latin typeface="宋体" panose="02010600030101010101" pitchFamily="2" charset="-122"/>
                <a:ea typeface="宋体" panose="02010600030101010101" pitchFamily="2" charset="-122"/>
              </a:rPr>
              <a:t>”指遇到应该做的事就积极主动去做，不推让；</a:t>
            </a:r>
          </a:p>
          <a:p>
            <a:pPr>
              <a:lnSpc>
                <a:spcPts val="4340"/>
              </a:lnSpc>
            </a:pPr>
            <a:r>
              <a:rPr lang="zh-CN" altLang="en-US" sz="3200" b="1" dirty="0">
                <a:latin typeface="宋体" panose="02010600030101010101" pitchFamily="2" charset="-122"/>
                <a:ea typeface="宋体" panose="02010600030101010101" pitchFamily="2" charset="-122"/>
              </a:rPr>
              <a:t>“</a:t>
            </a:r>
            <a:r>
              <a:rPr lang="zh-CN" altLang="en-US" sz="3200" b="1" dirty="0">
                <a:solidFill>
                  <a:srgbClr val="C00000"/>
                </a:solidFill>
                <a:latin typeface="宋体" panose="02010600030101010101" pitchFamily="2" charset="-122"/>
                <a:ea typeface="宋体" panose="02010600030101010101" pitchFamily="2" charset="-122"/>
              </a:rPr>
              <a:t>责无旁贷</a:t>
            </a:r>
            <a:r>
              <a:rPr lang="zh-CN" altLang="en-US" sz="3200" b="1" dirty="0">
                <a:latin typeface="宋体" panose="02010600030101010101" pitchFamily="2" charset="-122"/>
                <a:ea typeface="宋体" panose="02010600030101010101" pitchFamily="2" charset="-122"/>
              </a:rPr>
              <a:t>”指自己应尽的责任，不能推卸给旁人；</a:t>
            </a:r>
            <a:endParaRPr lang="en-US" altLang="zh-CN" sz="3200" b="1" dirty="0">
              <a:latin typeface="宋体" panose="02010600030101010101" pitchFamily="2" charset="-122"/>
              <a:ea typeface="宋体" panose="02010600030101010101" pitchFamily="2" charset="-122"/>
            </a:endParaRPr>
          </a:p>
          <a:p>
            <a:pPr>
              <a:lnSpc>
                <a:spcPts val="4340"/>
              </a:lnSpc>
            </a:pPr>
            <a:r>
              <a:rPr lang="zh-CN" altLang="en-US" sz="3200" b="1" dirty="0">
                <a:solidFill>
                  <a:srgbClr val="C00000"/>
                </a:solidFill>
                <a:latin typeface="宋体" panose="02010600030101010101" pitchFamily="2" charset="-122"/>
                <a:ea typeface="宋体" panose="02010600030101010101" pitchFamily="2" charset="-122"/>
              </a:rPr>
              <a:t>“义不容辞”</a:t>
            </a:r>
            <a:r>
              <a:rPr lang="zh-CN" altLang="en-US" sz="3200" b="1" dirty="0">
                <a:latin typeface="宋体" panose="02010600030101010101" pitchFamily="2" charset="-122"/>
                <a:ea typeface="宋体" panose="02010600030101010101" pitchFamily="2" charset="-122"/>
              </a:rPr>
              <a:t>指道义上不允许推辞，理应接受。</a:t>
            </a:r>
            <a:endParaRPr lang="en-US" altLang="zh-CN" sz="3200" b="1" dirty="0">
              <a:latin typeface="宋体" panose="02010600030101010101" pitchFamily="2" charset="-122"/>
              <a:ea typeface="宋体" panose="02010600030101010101" pitchFamily="2" charset="-122"/>
            </a:endParaRPr>
          </a:p>
          <a:p>
            <a:pPr>
              <a:lnSpc>
                <a:spcPts val="4340"/>
              </a:lnSpc>
            </a:pPr>
            <a:r>
              <a:rPr lang="zh-CN" altLang="en-US" sz="3200" b="1" dirty="0">
                <a:latin typeface="宋体" panose="02010600030101010101" pitchFamily="2" charset="-122"/>
                <a:ea typeface="宋体" panose="02010600030101010101" pitchFamily="2" charset="-122"/>
              </a:rPr>
              <a:t>①句的中心是“医务人员的天职”，很明显是道义上的，故应填“义不容辞”；</a:t>
            </a:r>
            <a:endParaRPr lang="en-US" altLang="zh-CN" sz="3200" b="1" dirty="0">
              <a:latin typeface="宋体" panose="02010600030101010101" pitchFamily="2" charset="-122"/>
              <a:ea typeface="宋体" panose="02010600030101010101" pitchFamily="2" charset="-122"/>
            </a:endParaRPr>
          </a:p>
          <a:p>
            <a:pPr>
              <a:lnSpc>
                <a:spcPts val="4340"/>
              </a:lnSpc>
            </a:pPr>
            <a:r>
              <a:rPr lang="zh-CN" altLang="en-US" sz="3200" b="1" dirty="0">
                <a:latin typeface="宋体" panose="02010600030101010101" pitchFamily="2" charset="-122"/>
                <a:ea typeface="宋体" panose="02010600030101010101" pitchFamily="2" charset="-122"/>
              </a:rPr>
              <a:t>②句主要说的是“父亲们所承担的义务”，所以应该填“责无旁贷”；</a:t>
            </a:r>
            <a:endParaRPr lang="en-US" altLang="zh-CN" sz="3200" b="1" dirty="0">
              <a:latin typeface="宋体" panose="02010600030101010101" pitchFamily="2" charset="-122"/>
              <a:ea typeface="宋体" panose="02010600030101010101" pitchFamily="2" charset="-122"/>
            </a:endParaRPr>
          </a:p>
          <a:p>
            <a:pPr>
              <a:lnSpc>
                <a:spcPts val="4340"/>
              </a:lnSpc>
            </a:pPr>
            <a:r>
              <a:rPr lang="zh-CN" altLang="en-US" sz="3200" b="1" dirty="0">
                <a:latin typeface="宋体" panose="02010600030101010101" pitchFamily="2" charset="-122"/>
                <a:ea typeface="宋体" panose="02010600030101010101" pitchFamily="2" charset="-122"/>
              </a:rPr>
              <a:t>③句主要强调的是“不推让”，应填“当仁不让”。</a:t>
            </a:r>
          </a:p>
        </p:txBody>
      </p:sp>
    </p:spTree>
  </p:cSld>
  <p:clrMapOvr>
    <a:overrideClrMapping bg1="lt1" tx1="dk1" bg2="lt2" tx2="dk2" accent1="accent1" accent2="accent2" accent3="accent3" accent4="accent4" accent5="accent5" accent6="accent6" hlink="hlink" folHlink="folHlink"/>
  </p:clrMapOvr>
  <p:transition spd="slow">
    <p:circle/>
  </p:transition>
</p:sld>
</file>

<file path=ppt/slides/slide20.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sp>
        <p:nvSpPr>
          <p:cNvPr id="39940" name="矩形 39939"/>
          <p:cNvSpPr/>
          <p:nvPr/>
        </p:nvSpPr>
        <p:spPr>
          <a:xfrm>
            <a:off x="250825" y="260350"/>
            <a:ext cx="5689600" cy="6216650"/>
          </a:xfrm>
          <a:prstGeom prst="rect">
            <a:avLst/>
          </a:prstGeom>
          <a:noFill/>
          <a:ln w="9525">
            <a:noFill/>
          </a:ln>
        </p:spPr>
        <p:txBody>
          <a:bodyPr>
            <a:spAutoFit/>
          </a:bodyPr>
          <a:lstStyle/>
          <a:p>
            <a:pPr>
              <a:spcBef>
                <a:spcPct val="20000"/>
              </a:spcBef>
            </a:pPr>
            <a:r>
              <a:rPr lang="en-US" altLang="zh-CN" sz="3200" b="1">
                <a:solidFill>
                  <a:schemeClr val="bg1"/>
                </a:solidFill>
                <a:latin typeface="宋体" panose="02010600030101010101" pitchFamily="2" charset="-122"/>
                <a:ea typeface="宋体" panose="02010600030101010101" pitchFamily="2" charset="-122"/>
              </a:rPr>
              <a:t>    </a:t>
            </a:r>
            <a:r>
              <a:rPr lang="zh-CN" altLang="en-US" sz="2800" b="1" dirty="0">
                <a:latin typeface="黑体" panose="02010609060101010101" pitchFamily="2" charset="-122"/>
                <a:ea typeface="黑体" panose="02010609060101010101" pitchFamily="2" charset="-122"/>
              </a:rPr>
              <a:t>孔子是否做了不正当的事是一回事，别人是否相信孔子的清白是另一回事。尤其是作为一个教人做君子的老师如果不能证明自己没有做不正当的事，也是一件比较麻烦的事情。</a:t>
            </a:r>
            <a:endParaRPr lang="en-US" altLang="zh-CN" sz="2800" b="1">
              <a:latin typeface="黑体" panose="02010609060101010101" pitchFamily="2" charset="-122"/>
              <a:ea typeface="黑体" panose="02010609060101010101" pitchFamily="2" charset="-122"/>
            </a:endParaRPr>
          </a:p>
          <a:p>
            <a:pPr>
              <a:spcBef>
                <a:spcPct val="20000"/>
              </a:spcBef>
            </a:pPr>
            <a:r>
              <a:rPr lang="en-US" altLang="zh-CN" sz="2800" b="1" dirty="0">
                <a:latin typeface="黑体" panose="02010609060101010101" pitchFamily="2" charset="-122"/>
                <a:ea typeface="黑体" panose="02010609060101010101" pitchFamily="2" charset="-122"/>
              </a:rPr>
              <a:t>    </a:t>
            </a:r>
            <a:r>
              <a:rPr lang="zh-CN" altLang="en-US" sz="2800" b="1" dirty="0">
                <a:latin typeface="黑体" panose="02010609060101010101" pitchFamily="2" charset="-122"/>
                <a:ea typeface="黑体" panose="02010609060101010101" pitchFamily="2" charset="-122"/>
              </a:rPr>
              <a:t>所以中国的传统文化中有避嫌的说法，即“瓜田不纳履，李下不正冠。”孔子在无奈之下只能用赌咒发誓来为自己表白，这也无形中成了中国人的一种不好的习惯方式。我觉得我们自己应该远离用赌咒发誓的方式来取信于人，也千万不要轻易相信那些赌咒发誓的人。</a:t>
            </a:r>
            <a:endParaRPr lang="en-US" altLang="zh-CN" sz="2800" b="1" dirty="0">
              <a:latin typeface="黑体" panose="02010609060101010101" pitchFamily="2" charset="-122"/>
              <a:ea typeface="黑体" panose="02010609060101010101" pitchFamily="2" charset="-122"/>
            </a:endParaRPr>
          </a:p>
        </p:txBody>
      </p:sp>
      <p:pic>
        <p:nvPicPr>
          <p:cNvPr id="39941" name="图片 39940" descr="image017"/>
          <p:cNvPicPr>
            <a:picLocks noChangeAspect="1"/>
          </p:cNvPicPr>
          <p:nvPr/>
        </p:nvPicPr>
        <p:blipFill>
          <a:blip r:embed="rId2">
            <a:lum bright="-29999"/>
          </a:blip>
          <a:stretch>
            <a:fillRect/>
          </a:stretch>
        </p:blipFill>
        <p:spPr>
          <a:xfrm>
            <a:off x="6156325" y="0"/>
            <a:ext cx="2987675" cy="6858000"/>
          </a:xfrm>
          <a:prstGeom prst="rect">
            <a:avLst/>
          </a:prstGeom>
          <a:noFill/>
          <a:ln w="9525">
            <a:noFill/>
          </a:ln>
        </p:spPr>
      </p:pic>
    </p:spTree>
  </p:cSld>
  <p:clrMapOvr>
    <a:overrideClrMapping bg1="lt1" tx1="dk1" bg2="lt2" tx2="dk2" accent1="accent1" accent2="accent2" accent3="accent3" accent4="accent4" accent5="accent5" accent6="accent6" hlink="hlink" folHlink="folHlink"/>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39940"/>
                                        </p:tgtEl>
                                        <p:attrNameLst>
                                          <p:attrName>style.visibility</p:attrName>
                                        </p:attrNameLst>
                                      </p:cBhvr>
                                      <p:to>
                                        <p:strVal val="visible"/>
                                      </p:to>
                                    </p:set>
                                    <p:animEffect transition="in" filter="wheel(4)">
                                      <p:cBhvr>
                                        <p:cTn id="7" dur="2000"/>
                                        <p:tgtEl>
                                          <p:spTgt spid="39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p:nvSpPr>
        <p:spPr>
          <a:xfrm>
            <a:off x="406400" y="683895"/>
            <a:ext cx="7860665" cy="5077460"/>
          </a:xfrm>
          <a:prstGeom prst="rect">
            <a:avLst/>
          </a:prstGeom>
          <a:noFill/>
        </p:spPr>
        <p:txBody>
          <a:bodyPr wrap="square" rtlCol="0" anchor="t">
            <a:spAutoFit/>
          </a:bodyPr>
          <a:lstStyle/>
          <a:p>
            <a:pPr>
              <a:lnSpc>
                <a:spcPct val="150000"/>
              </a:lnSpc>
            </a:pPr>
            <a:r>
              <a:rPr lang="zh-CN" sz="3600" b="1">
                <a:latin typeface="黑体" panose="02010609060101010101" pitchFamily="2" charset="-122"/>
                <a:ea typeface="黑体" panose="02010609060101010101" pitchFamily="2" charset="-122"/>
                <a:sym typeface="+mn-ea"/>
              </a:rPr>
              <a:t>第</a:t>
            </a:r>
            <a:r>
              <a:rPr lang="en-US" altLang="zh-CN" sz="3600" b="1">
                <a:latin typeface="黑体" panose="02010609060101010101" pitchFamily="2" charset="-122"/>
                <a:ea typeface="黑体" panose="02010609060101010101" pitchFamily="2" charset="-122"/>
                <a:sym typeface="+mn-ea"/>
              </a:rPr>
              <a:t>4</a:t>
            </a:r>
            <a:r>
              <a:rPr lang="zh-CN" sz="3600" b="1">
                <a:latin typeface="黑体" panose="02010609060101010101" pitchFamily="2" charset="-122"/>
                <a:ea typeface="黑体" panose="02010609060101010101" pitchFamily="2" charset="-122"/>
                <a:sym typeface="+mn-ea"/>
              </a:rPr>
              <a:t>则到</a:t>
            </a:r>
            <a:r>
              <a:rPr lang="zh-CN" altLang="zh-CN" sz="3600" b="1">
                <a:latin typeface="黑体" panose="02010609060101010101" pitchFamily="2" charset="-122"/>
                <a:ea typeface="黑体" panose="02010609060101010101" pitchFamily="2" charset="-122"/>
                <a:sym typeface="+mn-ea"/>
              </a:rPr>
              <a:t>8</a:t>
            </a:r>
            <a:r>
              <a:rPr lang="zh-CN" sz="3600" b="1">
                <a:latin typeface="黑体" panose="02010609060101010101" pitchFamily="2" charset="-122"/>
                <a:ea typeface="黑体" panose="02010609060101010101" pitchFamily="2" charset="-122"/>
                <a:sym typeface="+mn-ea"/>
              </a:rPr>
              <a:t>则，表现了孔子的什么品质和怎样的师生关系？举例分析下。</a:t>
            </a:r>
            <a:endParaRPr lang="zh-CN" sz="3600" b="1">
              <a:latin typeface="黑体" panose="02010609060101010101" pitchFamily="2" charset="-122"/>
              <a:ea typeface="黑体" panose="02010609060101010101" pitchFamily="2" charset="-122"/>
            </a:endParaRPr>
          </a:p>
          <a:p>
            <a:pPr>
              <a:lnSpc>
                <a:spcPct val="150000"/>
              </a:lnSpc>
            </a:pPr>
            <a:r>
              <a:rPr lang="zh-CN" sz="3600" b="1">
                <a:latin typeface="黑体" panose="02010609060101010101" pitchFamily="2" charset="-122"/>
                <a:ea typeface="黑体" panose="02010609060101010101" pitchFamily="2" charset="-122"/>
                <a:sym typeface="+mn-ea"/>
              </a:rPr>
              <a:t>   ①对弟子的尊重，平等待人的品质和率真、和善的人格</a:t>
            </a:r>
            <a:r>
              <a:rPr lang="zh-CN" altLang="zh-CN" sz="3600" b="1">
                <a:latin typeface="黑体" panose="02010609060101010101" pitchFamily="2" charset="-122"/>
                <a:ea typeface="黑体" panose="02010609060101010101" pitchFamily="2" charset="-122"/>
                <a:sym typeface="+mn-ea"/>
              </a:rPr>
              <a:t>.</a:t>
            </a:r>
            <a:endParaRPr lang="zh-CN" altLang="zh-CN" sz="3600" b="1">
              <a:latin typeface="黑体" panose="02010609060101010101" pitchFamily="2" charset="-122"/>
              <a:ea typeface="黑体" panose="02010609060101010101" pitchFamily="2" charset="-122"/>
            </a:endParaRPr>
          </a:p>
          <a:p>
            <a:pPr>
              <a:lnSpc>
                <a:spcPct val="150000"/>
              </a:lnSpc>
            </a:pPr>
            <a:r>
              <a:rPr lang="zh-CN" altLang="zh-CN" sz="3600" b="1">
                <a:latin typeface="黑体" panose="02010609060101010101" pitchFamily="2" charset="-122"/>
                <a:ea typeface="黑体" panose="02010609060101010101" pitchFamily="2" charset="-122"/>
                <a:sym typeface="+mn-ea"/>
              </a:rPr>
              <a:t>   ②</a:t>
            </a:r>
            <a:r>
              <a:rPr lang="zh-CN" sz="3600" b="1">
                <a:latin typeface="黑体" panose="02010609060101010101" pitchFamily="2" charset="-122"/>
                <a:ea typeface="黑体" panose="02010609060101010101" pitchFamily="2" charset="-122"/>
                <a:sym typeface="+mn-ea"/>
              </a:rPr>
              <a:t>平等、友好、和谐、相互尊重的师生关系。</a:t>
            </a:r>
            <a:endParaRPr lang="zh-CN" altLang="en-US" sz="3600"/>
          </a:p>
        </p:txBody>
      </p:sp>
    </p:spTree>
  </p:cSld>
  <p:clrMapOvr>
    <a:overrideClrMapping bg1="lt1" tx1="dk1" bg2="lt2" tx2="dk2" accent1="accent1" accent2="accent2" accent3="accent3" accent4="accent4" accent5="accent5" accent6="accent6" hlink="hlink" folHlink="folHlink"/>
  </p:clrMapOvr>
  <p:transition spd="slow">
    <p:circl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sp>
        <p:nvSpPr>
          <p:cNvPr id="17410" name="标题 17409"/>
          <p:cNvSpPr>
            <a:spLocks noGrp="1"/>
          </p:cNvSpPr>
          <p:nvPr>
            <p:ph type="title"/>
          </p:nvPr>
        </p:nvSpPr>
        <p:spPr>
          <a:xfrm>
            <a:off x="179388" y="620713"/>
            <a:ext cx="5435600" cy="2736850"/>
          </a:xfrm>
        </p:spPr>
        <p:txBody>
          <a:bodyPr anchor="ctr"/>
          <a:lstStyle/>
          <a:p>
            <a:pPr algn="l"/>
            <a:r>
              <a:rPr lang="en-US" altLang="zh-CN" sz="2800" b="1" dirty="0">
                <a:solidFill>
                  <a:srgbClr val="990000"/>
                </a:solidFill>
                <a:latin typeface="黑体" panose="02010609060101010101" pitchFamily="2" charset="-122"/>
                <a:ea typeface="黑体" panose="02010609060101010101" pitchFamily="2" charset="-122"/>
              </a:rPr>
              <a:t>   </a:t>
            </a:r>
            <a:r>
              <a:rPr lang="en-US" altLang="x-none" sz="2800" b="1" err="1">
                <a:solidFill>
                  <a:schemeClr val="tx1"/>
                </a:solidFill>
                <a:latin typeface="黑体" panose="02010609060101010101" pitchFamily="2" charset="-122"/>
                <a:ea typeface="黑体" panose="02010609060101010101" pitchFamily="2" charset="-122"/>
              </a:rPr>
              <a:t>子曰：“</a:t>
            </a:r>
            <a:r>
              <a:rPr lang="en-US" altLang="x-none" sz="2800" b="1" u="heavy" err="1">
                <a:solidFill>
                  <a:schemeClr val="tx1"/>
                </a:solidFill>
                <a:uFill>
                  <a:solidFill>
                    <a:srgbClr val="0000FF"/>
                  </a:solidFill>
                </a:uFill>
                <a:latin typeface="黑体" panose="02010609060101010101" pitchFamily="2" charset="-122"/>
                <a:ea typeface="黑体" panose="02010609060101010101" pitchFamily="2" charset="-122"/>
              </a:rPr>
              <a:t>贤哉，回也</a:t>
            </a:r>
            <a:r>
              <a:rPr lang="en-US" altLang="x-none" sz="2800" b="1" err="1">
                <a:solidFill>
                  <a:schemeClr val="tx1"/>
                </a:solidFill>
                <a:latin typeface="黑体" panose="02010609060101010101" pitchFamily="2" charset="-122"/>
                <a:ea typeface="黑体" panose="02010609060101010101" pitchFamily="2" charset="-122"/>
              </a:rPr>
              <a:t>！一箪食，一瓢饮，在陋巷，人不堪其忧，回也不改其乐。</a:t>
            </a:r>
            <a:r>
              <a:rPr lang="en-US" altLang="x-none" sz="2800" b="1" u="heavy" err="1">
                <a:solidFill>
                  <a:schemeClr val="tx1"/>
                </a:solidFill>
                <a:uFill>
                  <a:solidFill>
                    <a:srgbClr val="0000FF"/>
                  </a:solidFill>
                </a:uFill>
                <a:latin typeface="黑体" panose="02010609060101010101" pitchFamily="2" charset="-122"/>
                <a:ea typeface="黑体" panose="02010609060101010101" pitchFamily="2" charset="-122"/>
              </a:rPr>
              <a:t>贤哉，回也</a:t>
            </a:r>
            <a:r>
              <a:rPr lang="en-US" altLang="x-none" sz="2800" b="1">
                <a:solidFill>
                  <a:schemeClr val="tx1"/>
                </a:solidFill>
                <a:latin typeface="黑体" panose="02010609060101010101" pitchFamily="2" charset="-122"/>
                <a:ea typeface="黑体" panose="02010609060101010101" pitchFamily="2" charset="-122"/>
              </a:rPr>
              <a:t>！” </a:t>
            </a:r>
            <a:br>
              <a:rPr lang="en-US" altLang="x-none" sz="2800" b="1">
                <a:solidFill>
                  <a:schemeClr val="tx1"/>
                </a:solidFill>
                <a:latin typeface="黑体" panose="02010609060101010101" pitchFamily="2" charset="-122"/>
                <a:ea typeface="黑体" panose="02010609060101010101" pitchFamily="2" charset="-122"/>
              </a:rPr>
            </a:br>
            <a:endParaRPr lang="en-US" altLang="zh-CN" sz="2800" b="1" dirty="0">
              <a:solidFill>
                <a:schemeClr val="tx1"/>
              </a:solidFill>
              <a:latin typeface="黑体" panose="02010609060101010101" pitchFamily="2" charset="-122"/>
              <a:ea typeface="黑体" panose="02010609060101010101" pitchFamily="2" charset="-122"/>
            </a:endParaRPr>
          </a:p>
        </p:txBody>
      </p:sp>
      <p:sp>
        <p:nvSpPr>
          <p:cNvPr id="17415" name="文本框 17414"/>
          <p:cNvSpPr txBox="1"/>
          <p:nvPr/>
        </p:nvSpPr>
        <p:spPr>
          <a:xfrm>
            <a:off x="0" y="0"/>
            <a:ext cx="1331913" cy="557213"/>
          </a:xfrm>
          <a:prstGeom prst="rect">
            <a:avLst/>
          </a:prstGeom>
          <a:solidFill>
            <a:srgbClr val="000000"/>
          </a:solidFill>
          <a:ln w="38100" cap="flat" cmpd="sng">
            <a:solidFill>
              <a:srgbClr val="FF0000"/>
            </a:solidFill>
            <a:prstDash val="solid"/>
            <a:miter/>
            <a:headEnd type="none" w="med" len="med"/>
            <a:tailEnd type="none" w="med" len="med"/>
          </a:ln>
        </p:spPr>
        <p:txBody>
          <a:bodyPr>
            <a:spAutoFit/>
          </a:bodyPr>
          <a:lstStyle/>
          <a:p>
            <a:pPr>
              <a:spcBef>
                <a:spcPct val="50000"/>
              </a:spcBef>
            </a:pPr>
            <a:r>
              <a:rPr lang="zh-CN" altLang="en-US" sz="2800" b="1" dirty="0">
                <a:solidFill>
                  <a:srgbClr val="FFFF00"/>
                </a:solidFill>
                <a:latin typeface="Arial" panose="020B0604020202020204" pitchFamily="34" charset="0"/>
                <a:ea typeface="黑体" panose="02010609060101010101" pitchFamily="2" charset="-122"/>
              </a:rPr>
              <a:t>选文</a:t>
            </a:r>
            <a:r>
              <a:rPr lang="en-US" altLang="zh-CN" sz="2800" b="1">
                <a:solidFill>
                  <a:srgbClr val="FFFF00"/>
                </a:solidFill>
                <a:latin typeface="Arial" panose="020B0604020202020204" pitchFamily="34" charset="0"/>
                <a:ea typeface="黑体" panose="02010609060101010101" pitchFamily="2" charset="-122"/>
              </a:rPr>
              <a:t>9</a:t>
            </a:r>
          </a:p>
        </p:txBody>
      </p:sp>
      <p:pic>
        <p:nvPicPr>
          <p:cNvPr id="17416" name="图片 17415" descr="4eeec142e410ec2d9213c692"/>
          <p:cNvPicPr>
            <a:picLocks noChangeAspect="1"/>
          </p:cNvPicPr>
          <p:nvPr/>
        </p:nvPicPr>
        <p:blipFill>
          <a:blip r:embed="rId2"/>
          <a:stretch>
            <a:fillRect/>
          </a:stretch>
        </p:blipFill>
        <p:spPr>
          <a:xfrm rot="443471">
            <a:off x="6300788" y="1916113"/>
            <a:ext cx="2447925" cy="3898900"/>
          </a:xfrm>
          <a:prstGeom prst="rect">
            <a:avLst/>
          </a:prstGeom>
          <a:noFill/>
          <a:ln w="9525">
            <a:noFill/>
          </a:ln>
        </p:spPr>
      </p:pic>
      <p:sp>
        <p:nvSpPr>
          <p:cNvPr id="17417" name="矩形 17416"/>
          <p:cNvSpPr/>
          <p:nvPr/>
        </p:nvSpPr>
        <p:spPr>
          <a:xfrm>
            <a:off x="468313" y="2708275"/>
            <a:ext cx="5183187" cy="3889375"/>
          </a:xfrm>
          <a:prstGeom prst="rect">
            <a:avLst/>
          </a:prstGeom>
          <a:solidFill>
            <a:srgbClr val="CCFFFF">
              <a:alpha val="45000"/>
            </a:srgbClr>
          </a:solidFill>
          <a:ln w="38100" cap="flat" cmpd="dbl">
            <a:solidFill>
              <a:srgbClr val="008000"/>
            </a:solidFill>
            <a:prstDash val="solid"/>
            <a:miter/>
            <a:headEnd type="none" w="med" len="med"/>
            <a:tailEnd type="none" w="med" len="med"/>
          </a:ln>
        </p:spPr>
        <p:txBody>
          <a:bodyPr/>
          <a:lstStyle>
            <a:lvl1pPr marL="342900" lvl="0" indent="-342900" algn="l" defTabSz="914400" rtl="0" eaLnBrk="1" fontAlgn="base" latinLnBrk="0" hangingPunct="1">
              <a:lnSpc>
                <a:spcPct val="100000"/>
              </a:lnSpc>
              <a:spcBef>
                <a:spcPct val="20000"/>
              </a:spcBef>
              <a:spcAft>
                <a:spcPct val="0"/>
              </a:spcAft>
              <a:buChar char="•"/>
              <a:defRPr sz="2000" u="none" kern="1200" baseline="0">
                <a:solidFill>
                  <a:schemeClr val="bg1"/>
                </a:solidFill>
                <a:latin typeface="Arial" panose="020B0604020202020204" pitchFamily="34" charset="0"/>
                <a:ea typeface="PMingLiU" panose="02020500000000000000" pitchFamily="18" charset="-120"/>
              </a:defRPr>
            </a:lvl1pPr>
            <a:lvl2pPr marL="742950" lvl="1" indent="-28575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Arial" panose="020B0604020202020204" pitchFamily="34" charset="0"/>
                <a:ea typeface="PMingLiU" panose="02020500000000000000" pitchFamily="18" charset="-120"/>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Arial" panose="020B0604020202020204" pitchFamily="34" charset="0"/>
                <a:ea typeface="PMingLiU" panose="02020500000000000000" pitchFamily="18" charset="-120"/>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Arial" panose="020B0604020202020204" pitchFamily="34" charset="0"/>
                <a:ea typeface="PMingLiU" panose="02020500000000000000" pitchFamily="18" charset="-120"/>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Arial" panose="020B0604020202020204" pitchFamily="34" charset="0"/>
                <a:ea typeface="PMingLiU" panose="02020500000000000000" pitchFamily="18" charset="-120"/>
              </a:defRPr>
            </a:lvl5pPr>
          </a:lstStyle>
          <a:p>
            <a:pPr lvl="0">
              <a:buNone/>
            </a:pPr>
            <a:r>
              <a:rPr lang="zh-CN" altLang="zh-CN" sz="3600" b="1" dirty="0">
                <a:solidFill>
                  <a:srgbClr val="FF0000"/>
                </a:solidFill>
                <a:latin typeface="黑体" panose="02010609060101010101" pitchFamily="2" charset="-122"/>
                <a:ea typeface="黑体" panose="02010609060101010101" pitchFamily="2" charset="-122"/>
              </a:rPr>
              <a:t>【</a:t>
            </a:r>
            <a:r>
              <a:rPr lang="zh-CN" altLang="en-US" sz="3600" b="1" dirty="0">
                <a:solidFill>
                  <a:srgbClr val="FF0000"/>
                </a:solidFill>
                <a:latin typeface="黑体" panose="02010609060101010101" pitchFamily="2" charset="-122"/>
                <a:ea typeface="黑体" panose="02010609060101010101" pitchFamily="2" charset="-122"/>
              </a:rPr>
              <a:t>译文</a:t>
            </a:r>
            <a:r>
              <a:rPr lang="zh-CN" altLang="zh-CN" sz="3600" b="1" dirty="0">
                <a:solidFill>
                  <a:srgbClr val="FF0000"/>
                </a:solidFill>
                <a:latin typeface="黑体" panose="02010609060101010101" pitchFamily="2" charset="-122"/>
                <a:ea typeface="黑体" panose="02010609060101010101" pitchFamily="2" charset="-122"/>
              </a:rPr>
              <a:t>】</a:t>
            </a:r>
            <a:endParaRPr lang="en-US" altLang="zh-CN" sz="3600" b="1">
              <a:solidFill>
                <a:srgbClr val="FF0000"/>
              </a:solidFill>
              <a:latin typeface="黑体" panose="02010609060101010101" pitchFamily="2" charset="-122"/>
              <a:ea typeface="黑体" panose="02010609060101010101" pitchFamily="2" charset="-122"/>
            </a:endParaRPr>
          </a:p>
          <a:p>
            <a:pPr lvl="0">
              <a:buNone/>
            </a:pPr>
            <a:r>
              <a:rPr lang="zh-CN" altLang="en-US" sz="2800" b="1" dirty="0">
                <a:solidFill>
                  <a:schemeClr val="tx1"/>
                </a:solidFill>
                <a:latin typeface="黑体" panose="02010609060101010101" pitchFamily="2" charset="-122"/>
                <a:ea typeface="黑体" panose="02010609060101010101" pitchFamily="2" charset="-122"/>
              </a:rPr>
              <a:t>     孔子说：“颜回的品质是多么高尚啊！一箪饭，一瓢水，住在简陋的小屋里，别人都忍受不了这种穷困清苦，颜回却没有改变他好学的乐趣。颜回的品质是多么高尚啊！” </a:t>
            </a:r>
          </a:p>
        </p:txBody>
      </p:sp>
    </p:spTree>
  </p:cSld>
  <p:clrMapOvr>
    <a:overrideClrMapping bg1="lt1" tx1="dk1" bg2="lt2" tx2="dk2" accent1="accent1" accent2="accent2" accent3="accent3" accent4="accent4" accent5="accent5" accent6="accent6" hlink="hlink" folHlink="folHlink"/>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7417"/>
                                        </p:tgtEl>
                                        <p:attrNameLst>
                                          <p:attrName>style.visibility</p:attrName>
                                        </p:attrNameLst>
                                      </p:cBhvr>
                                      <p:to>
                                        <p:strVal val="visible"/>
                                      </p:to>
                                    </p:set>
                                    <p:animEffect transition="in" filter="strips(upRight)">
                                      <p:cBhvr>
                                        <p:cTn id="7" dur="2000"/>
                                        <p:tgtEl>
                                          <p:spTgt spid="17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5059" name="Picture 3" descr="2008101911414737577801"/>
          <p:cNvPicPr>
            <a:picLocks noChangeAspect="1" noChangeArrowheads="1"/>
          </p:cNvPicPr>
          <p:nvPr/>
        </p:nvPicPr>
        <p:blipFill>
          <a:blip r:embed="rId2" cstate="print"/>
          <a:srcRect/>
          <a:stretch>
            <a:fillRect/>
          </a:stretch>
        </p:blipFill>
        <p:spPr bwMode="auto">
          <a:xfrm>
            <a:off x="6543675" y="2823210"/>
            <a:ext cx="2600325" cy="4034790"/>
          </a:xfrm>
          <a:prstGeom prst="rect">
            <a:avLst/>
          </a:prstGeom>
          <a:noFill/>
          <a:ln w="9525">
            <a:noFill/>
            <a:miter lim="800000"/>
            <a:headEnd/>
            <a:tailEnd/>
          </a:ln>
        </p:spPr>
      </p:pic>
      <p:sp>
        <p:nvSpPr>
          <p:cNvPr id="45060" name="WordArt 4"/>
          <p:cNvSpPr>
            <a:spLocks noChangeArrowheads="1" noChangeShapeType="1"/>
          </p:cNvSpPr>
          <p:nvPr/>
        </p:nvSpPr>
        <p:spPr bwMode="auto">
          <a:xfrm>
            <a:off x="368300" y="155575"/>
            <a:ext cx="3279140" cy="627380"/>
          </a:xfrm>
          <a:prstGeom prst="rect">
            <a:avLst/>
          </a:prstGeom>
        </p:spPr>
        <p:txBody>
          <a:bodyPr wrap="none" fromWordArt="1">
            <a:prstTxWarp prst="textPlain">
              <a:avLst>
                <a:gd name="adj" fmla="val 50000"/>
              </a:avLst>
            </a:prstTxWarp>
          </a:bodyPr>
          <a:lstStyle/>
          <a:p>
            <a:pPr algn="ctr"/>
            <a:r>
              <a:rPr lang="zh-CN" altLang="en-US" sz="5400" b="1" kern="10">
                <a:ln w="12700" cmpd="sng">
                  <a:solidFill>
                    <a:srgbClr val="EAEAEA"/>
                  </a:solidFill>
                  <a:rou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8999"/>
                    </a:srgbClr>
                  </a:outerShdw>
                </a:effectLst>
                <a:latin typeface="宋体" panose="02010600030101010101" pitchFamily="2" charset="-122"/>
                <a:ea typeface="宋体" panose="02010600030101010101" pitchFamily="2" charset="-122"/>
              </a:rPr>
              <a:t>颜渊其人</a:t>
            </a:r>
          </a:p>
        </p:txBody>
      </p:sp>
      <p:sp>
        <p:nvSpPr>
          <p:cNvPr id="2" name="文本框 1"/>
          <p:cNvSpPr txBox="1"/>
          <p:nvPr/>
        </p:nvSpPr>
        <p:spPr>
          <a:xfrm>
            <a:off x="260985" y="782955"/>
            <a:ext cx="7349490" cy="1938020"/>
          </a:xfrm>
          <a:prstGeom prst="rect">
            <a:avLst/>
          </a:prstGeom>
          <a:noFill/>
        </p:spPr>
        <p:txBody>
          <a:bodyPr wrap="square" rtlCol="0" anchor="t">
            <a:spAutoFit/>
          </a:bodyPr>
          <a:lstStyle/>
          <a:p>
            <a:pPr indent="762000">
              <a:buFontTx/>
              <a:buNone/>
              <a:extLst>
                <a:ext uri="{35155182-B16C-46BC-9424-99874614C6A1}">
                  <wpsdc:indentchars xmlns:wpsdc="http://www.wps.cn/officeDocument/2017/drawingmlCustomData" xmlns="" val="200" checksum="3688930908"/>
                </a:ext>
              </a:extLst>
            </a:pPr>
            <a:r>
              <a:rPr lang="zh-CN" sz="3000" b="1" dirty="0">
                <a:latin typeface="黑体" panose="02010609060101010101" pitchFamily="2" charset="-122"/>
                <a:ea typeface="黑体" panose="02010609060101010101" pitchFamily="2" charset="-122"/>
                <a:sym typeface="+mn-ea"/>
              </a:rPr>
              <a:t>季康子问：</a:t>
            </a:r>
            <a:r>
              <a:rPr lang="zh-CN" sz="3000" b="1" dirty="0">
                <a:latin typeface="Arial" panose="020B0604020202020204"/>
                <a:ea typeface="黑体" panose="02010609060101010101" pitchFamily="2" charset="-122"/>
                <a:sym typeface="+mn-ea"/>
              </a:rPr>
              <a:t>“</a:t>
            </a:r>
            <a:r>
              <a:rPr lang="zh-CN" sz="3000" b="1" dirty="0">
                <a:latin typeface="黑体" panose="02010609060101010101" pitchFamily="2" charset="-122"/>
                <a:ea typeface="黑体" panose="02010609060101010101" pitchFamily="2" charset="-122"/>
                <a:sym typeface="+mn-ea"/>
              </a:rPr>
              <a:t>弟子孰为好学？</a:t>
            </a:r>
            <a:r>
              <a:rPr lang="zh-CN" sz="3000" b="1" dirty="0">
                <a:latin typeface="Arial" panose="020B0604020202020204"/>
                <a:ea typeface="黑体" panose="02010609060101010101" pitchFamily="2" charset="-122"/>
                <a:sym typeface="+mn-ea"/>
              </a:rPr>
              <a:t>”</a:t>
            </a:r>
            <a:r>
              <a:rPr lang="zh-CN" sz="3000" b="1" dirty="0">
                <a:latin typeface="黑体" panose="02010609060101010101" pitchFamily="2" charset="-122"/>
                <a:ea typeface="黑体" panose="02010609060101010101" pitchFamily="2" charset="-122"/>
                <a:sym typeface="+mn-ea"/>
              </a:rPr>
              <a:t>孔子对曰：</a:t>
            </a:r>
            <a:r>
              <a:rPr lang="zh-CN" sz="3000" b="1" dirty="0">
                <a:latin typeface="Arial" panose="020B0604020202020204"/>
                <a:ea typeface="黑体" panose="02010609060101010101" pitchFamily="2" charset="-122"/>
                <a:sym typeface="+mn-ea"/>
              </a:rPr>
              <a:t>“</a:t>
            </a:r>
            <a:r>
              <a:rPr lang="zh-CN" sz="3000" b="1" dirty="0">
                <a:latin typeface="黑体" panose="02010609060101010101" pitchFamily="2" charset="-122"/>
                <a:ea typeface="黑体" panose="02010609060101010101" pitchFamily="2" charset="-122"/>
                <a:sym typeface="+mn-ea"/>
              </a:rPr>
              <a:t>有颜回者好学，不幸短命死矣！今也则亡。</a:t>
            </a:r>
            <a:r>
              <a:rPr lang="zh-CN" sz="3000" b="1" dirty="0">
                <a:latin typeface="Arial" panose="020B0604020202020204"/>
                <a:ea typeface="黑体" panose="02010609060101010101" pitchFamily="2" charset="-122"/>
                <a:sym typeface="+mn-ea"/>
              </a:rPr>
              <a:t>”</a:t>
            </a:r>
            <a:r>
              <a:rPr lang="zh-CN" sz="3000" b="1" dirty="0">
                <a:latin typeface="黑体" panose="02010609060101010101" pitchFamily="2" charset="-122"/>
                <a:ea typeface="黑体" panose="02010609060101010101" pitchFamily="2" charset="-122"/>
                <a:sym typeface="+mn-ea"/>
              </a:rPr>
              <a:t> 子谓颜回，曰：</a:t>
            </a:r>
            <a:r>
              <a:rPr lang="zh-CN" sz="3000" b="1" dirty="0">
                <a:latin typeface="Arial" panose="020B0604020202020204"/>
                <a:ea typeface="黑体" panose="02010609060101010101" pitchFamily="2" charset="-122"/>
                <a:sym typeface="+mn-ea"/>
              </a:rPr>
              <a:t>“</a:t>
            </a:r>
            <a:r>
              <a:rPr lang="zh-CN" sz="3000" b="1" dirty="0">
                <a:latin typeface="黑体" panose="02010609060101010101" pitchFamily="2" charset="-122"/>
                <a:ea typeface="黑体" panose="02010609060101010101" pitchFamily="2" charset="-122"/>
                <a:sym typeface="+mn-ea"/>
              </a:rPr>
              <a:t>惜乎！吾见其进也，未见其止也。</a:t>
            </a:r>
            <a:r>
              <a:rPr lang="zh-CN" sz="3000" b="1" dirty="0">
                <a:latin typeface="Arial" panose="020B0604020202020204"/>
                <a:ea typeface="黑体" panose="02010609060101010101" pitchFamily="2" charset="-122"/>
                <a:sym typeface="+mn-ea"/>
              </a:rPr>
              <a:t>”</a:t>
            </a:r>
            <a:endParaRPr lang="zh-CN" altLang="en-US" sz="3000"/>
          </a:p>
        </p:txBody>
      </p:sp>
      <p:sp>
        <p:nvSpPr>
          <p:cNvPr id="3" name="文本框 2"/>
          <p:cNvSpPr txBox="1"/>
          <p:nvPr/>
        </p:nvSpPr>
        <p:spPr>
          <a:xfrm>
            <a:off x="7517765" y="1165860"/>
            <a:ext cx="1298575" cy="1198880"/>
          </a:xfrm>
          <a:prstGeom prst="rect">
            <a:avLst/>
          </a:prstGeom>
          <a:noFill/>
          <a:ln w="28575" cmpd="sng">
            <a:solidFill>
              <a:srgbClr val="0000FF"/>
            </a:solidFill>
            <a:prstDash val="solid"/>
          </a:ln>
        </p:spPr>
        <p:txBody>
          <a:bodyPr wrap="square" rtlCol="0">
            <a:spAutoFit/>
          </a:bodyPr>
          <a:lstStyle/>
          <a:p>
            <a:pPr algn="ctr"/>
            <a:r>
              <a:rPr lang="zh-CN" altLang="en-US" sz="3600" b="1">
                <a:solidFill>
                  <a:srgbClr val="FF0000"/>
                </a:solidFill>
                <a:latin typeface="黑体" panose="02010609060101010101" pitchFamily="2" charset="-122"/>
                <a:ea typeface="黑体" panose="02010609060101010101" pitchFamily="2" charset="-122"/>
              </a:rPr>
              <a:t>好学</a:t>
            </a:r>
          </a:p>
          <a:p>
            <a:pPr algn="ctr"/>
            <a:r>
              <a:rPr lang="zh-CN" altLang="en-US" sz="3600" b="1">
                <a:solidFill>
                  <a:srgbClr val="FF0000"/>
                </a:solidFill>
                <a:latin typeface="黑体" panose="02010609060101010101" pitchFamily="2" charset="-122"/>
                <a:ea typeface="黑体" panose="02010609060101010101" pitchFamily="2" charset="-122"/>
              </a:rPr>
              <a:t>勤奋</a:t>
            </a:r>
          </a:p>
        </p:txBody>
      </p:sp>
      <p:sp>
        <p:nvSpPr>
          <p:cNvPr id="4" name="文本框 3"/>
          <p:cNvSpPr txBox="1"/>
          <p:nvPr/>
        </p:nvSpPr>
        <p:spPr>
          <a:xfrm>
            <a:off x="337820" y="2749550"/>
            <a:ext cx="5183505" cy="2399665"/>
          </a:xfrm>
          <a:prstGeom prst="rect">
            <a:avLst/>
          </a:prstGeom>
          <a:noFill/>
        </p:spPr>
        <p:txBody>
          <a:bodyPr wrap="square" rtlCol="0" anchor="t">
            <a:spAutoFit/>
          </a:bodyPr>
          <a:lstStyle/>
          <a:p>
            <a:pPr indent="762000">
              <a:extLst>
                <a:ext uri="{35155182-B16C-46BC-9424-99874614C6A1}">
                  <wpsdc:indentchars xmlns:wpsdc="http://www.wps.cn/officeDocument/2017/drawingmlCustomData" xmlns="" val="200" checksum="3688930908"/>
                </a:ext>
              </a:extLst>
            </a:pPr>
            <a:r>
              <a:rPr lang="zh-CN" sz="3000" b="1" dirty="0">
                <a:solidFill>
                  <a:srgbClr val="0000FF"/>
                </a:solidFill>
                <a:latin typeface="黑体" panose="02010609060101010101" pitchFamily="2" charset="-122"/>
                <a:ea typeface="黑体" panose="02010609060101010101" pitchFamily="2" charset="-122"/>
                <a:sym typeface="+mn-ea"/>
              </a:rPr>
              <a:t>子谓子贡曰：女与回也孰愈？对曰：赐也何敢望回！回也闻一以知十；赐也闻一以知二。子曰：弗如也，吾与女弗如也。 </a:t>
            </a:r>
            <a:endParaRPr lang="zh-CN" altLang="en-US" sz="3000" b="1" dirty="0">
              <a:solidFill>
                <a:srgbClr val="0000FF"/>
              </a:solidFill>
              <a:latin typeface="黑体" panose="02010609060101010101" pitchFamily="2" charset="-122"/>
              <a:ea typeface="黑体" panose="02010609060101010101" pitchFamily="2" charset="-122"/>
              <a:sym typeface="+mn-ea"/>
            </a:endParaRPr>
          </a:p>
        </p:txBody>
      </p:sp>
      <p:sp>
        <p:nvSpPr>
          <p:cNvPr id="5" name="文本框 4"/>
          <p:cNvSpPr txBox="1"/>
          <p:nvPr/>
        </p:nvSpPr>
        <p:spPr>
          <a:xfrm>
            <a:off x="5425440" y="3209290"/>
            <a:ext cx="932180" cy="1198880"/>
          </a:xfrm>
          <a:prstGeom prst="rect">
            <a:avLst/>
          </a:prstGeom>
          <a:noFill/>
          <a:ln w="28575" cmpd="sng">
            <a:solidFill>
              <a:srgbClr val="0000FF"/>
            </a:solidFill>
            <a:prstDash val="solid"/>
          </a:ln>
        </p:spPr>
        <p:txBody>
          <a:bodyPr wrap="square" rtlCol="0">
            <a:spAutoFit/>
          </a:bodyPr>
          <a:lstStyle/>
          <a:p>
            <a:pPr algn="ctr"/>
            <a:r>
              <a:rPr lang="zh-CN" altLang="en-US" sz="3600" b="1">
                <a:solidFill>
                  <a:srgbClr val="FF0000"/>
                </a:solidFill>
                <a:latin typeface="黑体" panose="02010609060101010101" pitchFamily="2" charset="-122"/>
                <a:ea typeface="黑体" panose="02010609060101010101" pitchFamily="2" charset="-122"/>
              </a:rPr>
              <a:t>悟性</a:t>
            </a:r>
          </a:p>
        </p:txBody>
      </p:sp>
      <p:sp>
        <p:nvSpPr>
          <p:cNvPr id="6" name="文本框 5"/>
          <p:cNvSpPr txBox="1"/>
          <p:nvPr/>
        </p:nvSpPr>
        <p:spPr>
          <a:xfrm>
            <a:off x="454660" y="5147310"/>
            <a:ext cx="4854575" cy="1476375"/>
          </a:xfrm>
          <a:prstGeom prst="rect">
            <a:avLst/>
          </a:prstGeom>
          <a:noFill/>
        </p:spPr>
        <p:txBody>
          <a:bodyPr wrap="square" rtlCol="0" anchor="t">
            <a:spAutoFit/>
          </a:bodyPr>
          <a:lstStyle/>
          <a:p>
            <a:pPr indent="762000">
              <a:extLst>
                <a:ext uri="{35155182-B16C-46BC-9424-99874614C6A1}">
                  <wpsdc:indentchars xmlns:wpsdc="http://www.wps.cn/officeDocument/2017/drawingmlCustomData" xmlns="" val="200" checksum="3688930908"/>
                </a:ext>
              </a:extLst>
            </a:pPr>
            <a:r>
              <a:rPr lang="zh-CN" sz="3000" b="1" dirty="0">
                <a:latin typeface="黑体" panose="02010609060101010101" pitchFamily="2" charset="-122"/>
                <a:ea typeface="黑体" panose="02010609060101010101" pitchFamily="2" charset="-122"/>
              </a:rPr>
              <a:t>子曰:“回也其心三月不违仁,其余则日月至焉而已矣。</a:t>
            </a:r>
          </a:p>
        </p:txBody>
      </p:sp>
      <p:sp>
        <p:nvSpPr>
          <p:cNvPr id="7" name="文本框 6"/>
          <p:cNvSpPr txBox="1"/>
          <p:nvPr/>
        </p:nvSpPr>
        <p:spPr>
          <a:xfrm>
            <a:off x="5425440" y="5080000"/>
            <a:ext cx="932180" cy="1198880"/>
          </a:xfrm>
          <a:prstGeom prst="rect">
            <a:avLst/>
          </a:prstGeom>
          <a:noFill/>
          <a:ln w="28575" cmpd="sng">
            <a:solidFill>
              <a:srgbClr val="0000FF"/>
            </a:solidFill>
            <a:prstDash val="solid"/>
          </a:ln>
        </p:spPr>
        <p:txBody>
          <a:bodyPr wrap="square" rtlCol="0">
            <a:spAutoFit/>
          </a:bodyPr>
          <a:lstStyle/>
          <a:p>
            <a:pPr algn="ctr"/>
            <a:r>
              <a:rPr lang="zh-CN" altLang="en-US" sz="3600" b="1">
                <a:solidFill>
                  <a:srgbClr val="FF0000"/>
                </a:solidFill>
                <a:latin typeface="黑体" panose="02010609060101010101" pitchFamily="2" charset="-122"/>
                <a:ea typeface="黑体" panose="02010609060101010101" pitchFamily="2" charset="-122"/>
              </a:rPr>
              <a:t>仁德</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nimBg="1"/>
      <p:bldP spid="4" grpId="0"/>
      <p:bldP spid="5" grpId="0" bldLvl="0" animBg="1"/>
      <p:bldP spid="6" grpId="0"/>
      <p:bldP spid="7"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0" y="685800"/>
            <a:ext cx="9029700" cy="5945188"/>
          </a:xfrm>
        </p:spPr>
        <p:txBody>
          <a:bodyPr/>
          <a:lstStyle/>
          <a:p>
            <a:pPr eaLnBrk="1" latinLnBrk="0" hangingPunct="1">
              <a:lnSpc>
                <a:spcPts val="4540"/>
              </a:lnSpc>
              <a:spcBef>
                <a:spcPts val="0"/>
              </a:spcBef>
            </a:pPr>
            <a:r>
              <a:rPr lang="zh-CN" b="1" dirty="0">
                <a:cs typeface="Arial" panose="020B0604020202020204" pitchFamily="34" charset="0"/>
                <a:hlinkClick r:id="rId2"/>
              </a:rPr>
              <a:t>颜回</a:t>
            </a:r>
            <a:r>
              <a:rPr lang="zh-CN" b="1" dirty="0">
                <a:cs typeface="Arial" panose="020B0604020202020204" pitchFamily="34" charset="0"/>
              </a:rPr>
              <a:t>（前</a:t>
            </a:r>
            <a:r>
              <a:rPr lang="zh-CN" altLang="zh-CN" b="1" dirty="0">
                <a:cs typeface="Arial" panose="020B0604020202020204" pitchFamily="34" charset="0"/>
              </a:rPr>
              <a:t>521</a:t>
            </a:r>
            <a:r>
              <a:rPr lang="zh-CN" b="1" dirty="0">
                <a:cs typeface="Arial" panose="020B0604020202020204" pitchFamily="34" charset="0"/>
              </a:rPr>
              <a:t>～前</a:t>
            </a:r>
            <a:r>
              <a:rPr lang="zh-CN" altLang="zh-CN" b="1" dirty="0">
                <a:cs typeface="Arial" panose="020B0604020202020204" pitchFamily="34" charset="0"/>
              </a:rPr>
              <a:t>490</a:t>
            </a:r>
            <a:r>
              <a:rPr lang="zh-CN" b="1" dirty="0">
                <a:cs typeface="Arial" panose="020B0604020202020204" pitchFamily="34" charset="0"/>
              </a:rPr>
              <a:t>） 春秋末鲁国人。字子渊。孔子弟子。</a:t>
            </a:r>
            <a:r>
              <a:rPr lang="zh-CN" b="1" dirty="0">
                <a:solidFill>
                  <a:srgbClr val="FF0000"/>
                </a:solidFill>
                <a:cs typeface="Arial" panose="020B0604020202020204" pitchFamily="34" charset="0"/>
              </a:rPr>
              <a:t>以德行见称。勤奋好学，笃信孔子学说，并“闻一知十”</a:t>
            </a:r>
            <a:r>
              <a:rPr lang="zh-CN" b="1" dirty="0">
                <a:cs typeface="Arial" panose="020B0604020202020204" pitchFamily="34" charset="0"/>
              </a:rPr>
              <a:t>，领会深刻。</a:t>
            </a:r>
            <a:endParaRPr lang="en-US" altLang="zh-CN" b="1" dirty="0">
              <a:cs typeface="Arial" panose="020B0604020202020204" pitchFamily="34" charset="0"/>
            </a:endParaRPr>
          </a:p>
          <a:p>
            <a:pPr eaLnBrk="1" latinLnBrk="0" hangingPunct="1">
              <a:lnSpc>
                <a:spcPts val="4540"/>
              </a:lnSpc>
              <a:spcBef>
                <a:spcPts val="0"/>
              </a:spcBef>
            </a:pPr>
            <a:r>
              <a:rPr lang="en-US" altLang="zh-CN" b="1" dirty="0">
                <a:cs typeface="Arial" panose="020B0604020202020204" pitchFamily="34" charset="0"/>
              </a:rPr>
              <a:t>    </a:t>
            </a:r>
            <a:r>
              <a:rPr lang="zh-CN" b="1" dirty="0">
                <a:cs typeface="Arial" panose="020B0604020202020204" pitchFamily="34" charset="0"/>
              </a:rPr>
              <a:t>为人</a:t>
            </a:r>
            <a:r>
              <a:rPr lang="zh-CN" b="1" dirty="0">
                <a:solidFill>
                  <a:srgbClr val="FF0000"/>
                </a:solidFill>
                <a:cs typeface="Arial" panose="020B0604020202020204" pitchFamily="34" charset="0"/>
              </a:rPr>
              <a:t>平易谦逊，沉默寡言，才智较少外露</a:t>
            </a:r>
            <a:r>
              <a:rPr lang="zh-CN" b="1" dirty="0">
                <a:cs typeface="Arial" panose="020B0604020202020204" pitchFamily="34" charset="0"/>
              </a:rPr>
              <a:t>，在行动上努力实践孔子的理想，成为孔子</a:t>
            </a:r>
            <a:r>
              <a:rPr lang="zh-CN" b="1" dirty="0">
                <a:solidFill>
                  <a:srgbClr val="FF0000"/>
                </a:solidFill>
                <a:cs typeface="Arial" panose="020B0604020202020204" pitchFamily="34" charset="0"/>
              </a:rPr>
              <a:t>最忠实、最得意</a:t>
            </a:r>
            <a:r>
              <a:rPr lang="zh-CN" b="1" dirty="0">
                <a:cs typeface="Arial" panose="020B0604020202020204" pitchFamily="34" charset="0"/>
              </a:rPr>
              <a:t>的学生。孔子屡称他品格高尚，说 他“三月不违仁”，“不迁怒，不贰过”。</a:t>
            </a:r>
            <a:r>
              <a:rPr lang="zh-CN" altLang="zh-CN" b="1" dirty="0">
                <a:cs typeface="Arial" panose="020B0604020202020204" pitchFamily="34" charset="0"/>
              </a:rPr>
              <a:t>33</a:t>
            </a:r>
            <a:r>
              <a:rPr lang="zh-CN" b="1" dirty="0">
                <a:cs typeface="Arial" panose="020B0604020202020204" pitchFamily="34" charset="0"/>
              </a:rPr>
              <a:t>岁时去世。</a:t>
            </a: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sp>
        <p:nvSpPr>
          <p:cNvPr id="16386" name="标题 16385"/>
          <p:cNvSpPr>
            <a:spLocks noGrp="1"/>
          </p:cNvSpPr>
          <p:nvPr>
            <p:ph type="title"/>
          </p:nvPr>
        </p:nvSpPr>
        <p:spPr>
          <a:xfrm>
            <a:off x="179388" y="692150"/>
            <a:ext cx="4932362" cy="1368425"/>
          </a:xfrm>
        </p:spPr>
        <p:txBody>
          <a:bodyPr anchor="ctr"/>
          <a:lstStyle/>
          <a:p>
            <a:pPr algn="l"/>
            <a:br>
              <a:rPr lang="en-US" altLang="zh-CN" sz="2400" b="1">
                <a:latin typeface="黑体" panose="02010609060101010101" pitchFamily="2" charset="-122"/>
                <a:ea typeface="黑体" panose="02010609060101010101" pitchFamily="2" charset="-122"/>
              </a:rPr>
            </a:br>
            <a:r>
              <a:rPr lang="en-US" altLang="zh-CN" sz="2400" b="1">
                <a:latin typeface="黑体" panose="02010609060101010101" pitchFamily="2" charset="-122"/>
                <a:ea typeface="黑体" panose="02010609060101010101" pitchFamily="2" charset="-122"/>
              </a:rPr>
              <a:t>     </a:t>
            </a:r>
            <a:r>
              <a:rPr lang="zh-CN" altLang="en-US" sz="2800" b="1" dirty="0">
                <a:solidFill>
                  <a:schemeClr val="tx1"/>
                </a:solidFill>
                <a:latin typeface="黑体" panose="02010609060101010101" pitchFamily="2" charset="-122"/>
                <a:ea typeface="黑体" panose="02010609060101010101" pitchFamily="2" charset="-122"/>
              </a:rPr>
              <a:t>伯牛有疾，子问之，自牖执其手，曰：“亡之，命矣夫！斯人也有斯疾也！斯人也有斯疾也！”</a:t>
            </a:r>
            <a:endParaRPr lang="en-US" altLang="zh-CN" sz="2800" b="1" dirty="0">
              <a:solidFill>
                <a:schemeClr val="tx1"/>
              </a:solidFill>
              <a:latin typeface="黑体" panose="02010609060101010101" pitchFamily="2" charset="-122"/>
              <a:ea typeface="黑体" panose="02010609060101010101" pitchFamily="2" charset="-122"/>
            </a:endParaRPr>
          </a:p>
        </p:txBody>
      </p:sp>
      <p:sp>
        <p:nvSpPr>
          <p:cNvPr id="16392" name="文本框 16391"/>
          <p:cNvSpPr txBox="1"/>
          <p:nvPr/>
        </p:nvSpPr>
        <p:spPr>
          <a:xfrm>
            <a:off x="0" y="0"/>
            <a:ext cx="1835150" cy="557213"/>
          </a:xfrm>
          <a:prstGeom prst="rect">
            <a:avLst/>
          </a:prstGeom>
          <a:solidFill>
            <a:srgbClr val="000000"/>
          </a:solidFill>
          <a:ln w="38100" cap="flat" cmpd="sng">
            <a:solidFill>
              <a:srgbClr val="FF0000"/>
            </a:solidFill>
            <a:prstDash val="solid"/>
            <a:miter/>
            <a:headEnd type="none" w="med" len="med"/>
            <a:tailEnd type="none" w="med" len="med"/>
          </a:ln>
        </p:spPr>
        <p:txBody>
          <a:bodyPr>
            <a:spAutoFit/>
          </a:bodyPr>
          <a:lstStyle/>
          <a:p>
            <a:pPr>
              <a:spcBef>
                <a:spcPct val="50000"/>
              </a:spcBef>
            </a:pPr>
            <a:r>
              <a:rPr lang="zh-CN" altLang="en-US" sz="2800" b="1" dirty="0">
                <a:solidFill>
                  <a:srgbClr val="FFFF00"/>
                </a:solidFill>
                <a:latin typeface="Arial" panose="020B0604020202020204" pitchFamily="34" charset="0"/>
                <a:ea typeface="黑体" panose="02010609060101010101" pitchFamily="2" charset="-122"/>
              </a:rPr>
              <a:t>选文</a:t>
            </a:r>
            <a:r>
              <a:rPr lang="en-US" altLang="zh-CN" sz="2800" b="1">
                <a:solidFill>
                  <a:srgbClr val="FFFF00"/>
                </a:solidFill>
                <a:latin typeface="Arial" panose="020B0604020202020204" pitchFamily="34" charset="0"/>
                <a:ea typeface="黑体" panose="02010609060101010101" pitchFamily="2" charset="-122"/>
              </a:rPr>
              <a:t>11</a:t>
            </a:r>
          </a:p>
        </p:txBody>
      </p:sp>
      <p:sp>
        <p:nvSpPr>
          <p:cNvPr id="16393" name="矩形 16392"/>
          <p:cNvSpPr/>
          <p:nvPr/>
        </p:nvSpPr>
        <p:spPr>
          <a:xfrm>
            <a:off x="242570" y="2847975"/>
            <a:ext cx="5255895" cy="3369310"/>
          </a:xfrm>
          <a:prstGeom prst="rect">
            <a:avLst/>
          </a:prstGeom>
          <a:solidFill>
            <a:schemeClr val="bg1">
              <a:alpha val="64999"/>
            </a:schemeClr>
          </a:solidFill>
          <a:ln w="38100" cap="flat" cmpd="dbl">
            <a:solidFill>
              <a:srgbClr val="800000"/>
            </a:solidFill>
            <a:prstDash val="solid"/>
            <a:miter/>
            <a:headEnd type="none" w="med" len="med"/>
            <a:tailEnd type="none" w="med" len="med"/>
          </a:ln>
        </p:spPr>
        <p:txBody>
          <a:bodyPr/>
          <a:lstStyle>
            <a:lvl1pPr marL="342900" lvl="0" indent="-342900" algn="l" defTabSz="914400" rtl="0" eaLnBrk="1" fontAlgn="base" latinLnBrk="0" hangingPunct="1">
              <a:lnSpc>
                <a:spcPct val="100000"/>
              </a:lnSpc>
              <a:spcBef>
                <a:spcPct val="20000"/>
              </a:spcBef>
              <a:spcAft>
                <a:spcPct val="0"/>
              </a:spcAft>
              <a:buChar char="•"/>
              <a:defRPr sz="2000" u="none" kern="1200" baseline="0">
                <a:solidFill>
                  <a:schemeClr val="bg1"/>
                </a:solidFill>
                <a:latin typeface="Arial" panose="020B0604020202020204" pitchFamily="34" charset="0"/>
                <a:ea typeface="PMingLiU" panose="02020500000000000000" pitchFamily="18" charset="-120"/>
              </a:defRPr>
            </a:lvl1pPr>
            <a:lvl2pPr marL="742950" lvl="1" indent="-28575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Arial" panose="020B0604020202020204" pitchFamily="34" charset="0"/>
                <a:ea typeface="PMingLiU" panose="02020500000000000000" pitchFamily="18" charset="-120"/>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Arial" panose="020B0604020202020204" pitchFamily="34" charset="0"/>
                <a:ea typeface="PMingLiU" panose="02020500000000000000" pitchFamily="18" charset="-120"/>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Arial" panose="020B0604020202020204" pitchFamily="34" charset="0"/>
                <a:ea typeface="PMingLiU" panose="02020500000000000000" pitchFamily="18" charset="-120"/>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Arial" panose="020B0604020202020204" pitchFamily="34" charset="0"/>
                <a:ea typeface="PMingLiU" panose="02020500000000000000" pitchFamily="18" charset="-120"/>
              </a:defRPr>
            </a:lvl5pPr>
          </a:lstStyle>
          <a:p>
            <a:pPr lvl="0">
              <a:buNone/>
            </a:pPr>
            <a:r>
              <a:rPr lang="zh-CN" altLang="zh-CN" sz="3600" b="1" dirty="0">
                <a:solidFill>
                  <a:srgbClr val="FF0000"/>
                </a:solidFill>
                <a:latin typeface="黑体" panose="02010609060101010101" pitchFamily="2" charset="-122"/>
                <a:ea typeface="黑体" panose="02010609060101010101" pitchFamily="2" charset="-122"/>
              </a:rPr>
              <a:t>【</a:t>
            </a:r>
            <a:r>
              <a:rPr lang="zh-CN" altLang="en-US" sz="3600" b="1" dirty="0">
                <a:solidFill>
                  <a:srgbClr val="FF0000"/>
                </a:solidFill>
                <a:latin typeface="黑体" panose="02010609060101010101" pitchFamily="2" charset="-122"/>
                <a:ea typeface="黑体" panose="02010609060101010101" pitchFamily="2" charset="-122"/>
              </a:rPr>
              <a:t>译文</a:t>
            </a:r>
            <a:r>
              <a:rPr lang="zh-CN" altLang="zh-CN" sz="3600" b="1" dirty="0">
                <a:solidFill>
                  <a:srgbClr val="FF0000"/>
                </a:solidFill>
                <a:latin typeface="黑体" panose="02010609060101010101" pitchFamily="2" charset="-122"/>
                <a:ea typeface="黑体" panose="02010609060101010101" pitchFamily="2" charset="-122"/>
              </a:rPr>
              <a:t>】</a:t>
            </a:r>
            <a:endParaRPr lang="en-US" altLang="zh-CN" sz="3600" b="1">
              <a:solidFill>
                <a:srgbClr val="FF0000"/>
              </a:solidFill>
              <a:latin typeface="黑体" panose="02010609060101010101" pitchFamily="2" charset="-122"/>
              <a:ea typeface="黑体" panose="02010609060101010101" pitchFamily="2" charset="-122"/>
            </a:endParaRPr>
          </a:p>
          <a:p>
            <a:pPr lvl="0">
              <a:buNone/>
            </a:pPr>
            <a:r>
              <a:rPr lang="zh-CN" altLang="en-US" sz="2800" b="1" dirty="0">
                <a:solidFill>
                  <a:schemeClr val="tx1"/>
                </a:solidFill>
                <a:latin typeface="黑体" panose="02010609060101010101" pitchFamily="2" charset="-122"/>
                <a:ea typeface="黑体" panose="02010609060101010101" pitchFamily="2" charset="-122"/>
              </a:rPr>
              <a:t>      伯牛病了，孔子前去探望他，从窗户外面握着他的手说：“丧失了这个人，这是命里注定的吧！这样的人竟会得这样的病啊，这样的人竟会得这样的病啊！” </a:t>
            </a:r>
            <a:endParaRPr lang="en-US" altLang="zh-CN" sz="2800" b="1" dirty="0">
              <a:solidFill>
                <a:schemeClr val="tx1"/>
              </a:solidFill>
              <a:latin typeface="黑体" panose="02010609060101010101" pitchFamily="2" charset="-122"/>
              <a:ea typeface="黑体" panose="02010609060101010101" pitchFamily="2" charset="-122"/>
            </a:endParaRPr>
          </a:p>
        </p:txBody>
      </p:sp>
      <p:pic>
        <p:nvPicPr>
          <p:cNvPr id="16394" name="图片 16393" descr="242"/>
          <p:cNvPicPr>
            <a:picLocks noChangeAspect="1"/>
          </p:cNvPicPr>
          <p:nvPr/>
        </p:nvPicPr>
        <p:blipFill>
          <a:blip r:embed="rId2">
            <a:lum bright="-23999"/>
          </a:blip>
          <a:stretch>
            <a:fillRect/>
          </a:stretch>
        </p:blipFill>
        <p:spPr>
          <a:xfrm>
            <a:off x="6156325" y="0"/>
            <a:ext cx="2987675" cy="6858000"/>
          </a:xfrm>
          <a:prstGeom prst="rect">
            <a:avLst/>
          </a:prstGeom>
          <a:noFill/>
          <a:ln w="9525">
            <a:noFill/>
          </a:ln>
        </p:spPr>
      </p:pic>
    </p:spTree>
  </p:cSld>
  <p:clrMapOvr>
    <a:overrideClrMapping bg1="lt1" tx1="dk1" bg2="lt2" tx2="dk2" accent1="accent1" accent2="accent2" accent3="accent3" accent4="accent4" accent5="accent5" accent6="accent6" hlink="hlink" folHlink="folHlink"/>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6393"/>
                                        </p:tgtEl>
                                        <p:attrNameLst>
                                          <p:attrName>style.visibility</p:attrName>
                                        </p:attrNameLst>
                                      </p:cBhvr>
                                      <p:to>
                                        <p:strVal val="visible"/>
                                      </p:to>
                                    </p:set>
                                    <p:animEffect transition="in" filter="wheel(4)">
                                      <p:cBhvr>
                                        <p:cTn id="7" dur="2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3"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sp>
        <p:nvSpPr>
          <p:cNvPr id="41988" name="矩形 41987"/>
          <p:cNvSpPr/>
          <p:nvPr/>
        </p:nvSpPr>
        <p:spPr>
          <a:xfrm>
            <a:off x="4643438" y="333375"/>
            <a:ext cx="4032250" cy="4235450"/>
          </a:xfrm>
          <a:prstGeom prst="rect">
            <a:avLst/>
          </a:prstGeom>
          <a:noFill/>
          <a:ln w="9525">
            <a:noFill/>
          </a:ln>
        </p:spPr>
        <p:txBody>
          <a:bodyPr>
            <a:spAutoFit/>
          </a:bodyPr>
          <a:lstStyle/>
          <a:p>
            <a:r>
              <a:rPr lang="zh-CN" altLang="zh-CN" sz="4000" b="1" dirty="0">
                <a:solidFill>
                  <a:srgbClr val="FF0000"/>
                </a:solidFill>
                <a:latin typeface="黑体" panose="02010609060101010101" pitchFamily="2" charset="-122"/>
                <a:ea typeface="黑体" panose="02010609060101010101" pitchFamily="2" charset="-122"/>
              </a:rPr>
              <a:t>【</a:t>
            </a:r>
            <a:r>
              <a:rPr lang="zh-CN" altLang="en-US" sz="4000" b="1" dirty="0">
                <a:solidFill>
                  <a:srgbClr val="FF0000"/>
                </a:solidFill>
                <a:latin typeface="黑体" panose="02010609060101010101" pitchFamily="2" charset="-122"/>
                <a:ea typeface="黑体" panose="02010609060101010101" pitchFamily="2" charset="-122"/>
              </a:rPr>
              <a:t>评析</a:t>
            </a:r>
            <a:r>
              <a:rPr lang="zh-CN" altLang="zh-CN" sz="4000" b="1" dirty="0">
                <a:solidFill>
                  <a:srgbClr val="FF0000"/>
                </a:solidFill>
                <a:latin typeface="黑体" panose="02010609060101010101" pitchFamily="2" charset="-122"/>
                <a:ea typeface="黑体" panose="02010609060101010101" pitchFamily="2" charset="-122"/>
              </a:rPr>
              <a:t>】</a:t>
            </a:r>
            <a:endParaRPr lang="en-US" altLang="zh-CN" sz="4000" b="1">
              <a:solidFill>
                <a:srgbClr val="FF0000"/>
              </a:solidFill>
              <a:latin typeface="黑体" panose="02010609060101010101" pitchFamily="2" charset="-122"/>
              <a:ea typeface="黑体" panose="02010609060101010101" pitchFamily="2" charset="-122"/>
            </a:endParaRPr>
          </a:p>
          <a:p>
            <a:r>
              <a:rPr lang="en-US" altLang="zh-CN" sz="4000" b="1">
                <a:solidFill>
                  <a:srgbClr val="990000"/>
                </a:solidFill>
                <a:latin typeface="黑体" panose="02010609060101010101" pitchFamily="2" charset="-122"/>
                <a:ea typeface="黑体" panose="02010609060101010101" pitchFamily="2" charset="-122"/>
              </a:rPr>
              <a:t>   </a:t>
            </a:r>
            <a:r>
              <a:rPr lang="zh-CN" altLang="en-US" sz="3200" b="1" dirty="0">
                <a:latin typeface="黑体" panose="02010609060101010101" pitchFamily="2" charset="-122"/>
                <a:ea typeface="黑体" panose="02010609060101010101" pitchFamily="2" charset="-122"/>
              </a:rPr>
              <a:t>孔子对弟子们充满了关爱，冉耕身患恶疾，孔子担着被传染的危险去看望他。</a:t>
            </a:r>
          </a:p>
          <a:p>
            <a:r>
              <a:rPr lang="zh-CN" altLang="en-US" sz="3200" b="1" dirty="0">
                <a:latin typeface="黑体" panose="02010609060101010101" pitchFamily="2" charset="-122"/>
                <a:ea typeface="黑体" panose="02010609060101010101" pitchFamily="2" charset="-122"/>
              </a:rPr>
              <a:t>    </a:t>
            </a:r>
            <a:r>
              <a:rPr lang="en-US" altLang="x-none" sz="3200" b="1" err="1">
                <a:latin typeface="黑体" panose="02010609060101010101" pitchFamily="2" charset="-122"/>
                <a:ea typeface="黑体" panose="02010609060101010101" pitchFamily="2" charset="-122"/>
              </a:rPr>
              <a:t>这段表达了孔子对学生的关爱之情</a:t>
            </a:r>
            <a:r>
              <a:rPr lang="zh-CN" altLang="en-US" sz="3200" b="1" dirty="0">
                <a:latin typeface="黑体" panose="02010609060101010101" pitchFamily="2" charset="-122"/>
                <a:ea typeface="黑体" panose="02010609060101010101" pitchFamily="2" charset="-122"/>
              </a:rPr>
              <a:t>以及师生情谊的深重</a:t>
            </a:r>
            <a:r>
              <a:rPr lang="en-US" altLang="x-none" sz="3200" b="1">
                <a:latin typeface="黑体" panose="02010609060101010101" pitchFamily="2" charset="-122"/>
                <a:ea typeface="黑体" panose="02010609060101010101" pitchFamily="2" charset="-122"/>
              </a:rPr>
              <a:t>。</a:t>
            </a:r>
            <a:endParaRPr lang="zh-CN" altLang="en-US" sz="3200" b="1" dirty="0">
              <a:latin typeface="黑体" panose="02010609060101010101" pitchFamily="2" charset="-122"/>
              <a:ea typeface="黑体" panose="02010609060101010101" pitchFamily="2" charset="-122"/>
            </a:endParaRPr>
          </a:p>
        </p:txBody>
      </p:sp>
      <p:pic>
        <p:nvPicPr>
          <p:cNvPr id="41990" name="图片 41989" descr="2feaf6dfba4e9973cdbf1ab8"/>
          <p:cNvPicPr>
            <a:picLocks noChangeAspect="1"/>
          </p:cNvPicPr>
          <p:nvPr/>
        </p:nvPicPr>
        <p:blipFill>
          <a:blip r:embed="rId2"/>
          <a:stretch>
            <a:fillRect/>
          </a:stretch>
        </p:blipFill>
        <p:spPr>
          <a:xfrm>
            <a:off x="0" y="0"/>
            <a:ext cx="4241800" cy="6858000"/>
          </a:xfrm>
          <a:prstGeom prst="rect">
            <a:avLst/>
          </a:prstGeom>
          <a:noFill/>
          <a:ln w="9525">
            <a:noFill/>
          </a:ln>
        </p:spPr>
      </p:pic>
    </p:spTree>
  </p:cSld>
  <p:clrMapOvr>
    <a:overrideClrMapping bg1="lt1" tx1="dk1" bg2="lt2" tx2="dk2" accent1="accent1" accent2="accent2" accent3="accent3" accent4="accent4" accent5="accent5" accent6="accent6" hlink="hlink" folHlink="folHlink"/>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box(in)">
                                      <p:cBhvr>
                                        <p:cTn id="7"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sp>
        <p:nvSpPr>
          <p:cNvPr id="43012" name="文本框 43011"/>
          <p:cNvSpPr txBox="1"/>
          <p:nvPr/>
        </p:nvSpPr>
        <p:spPr>
          <a:xfrm>
            <a:off x="323850" y="765175"/>
            <a:ext cx="8280400" cy="1373188"/>
          </a:xfrm>
          <a:prstGeom prst="rect">
            <a:avLst/>
          </a:prstGeom>
          <a:solidFill>
            <a:schemeClr val="bg1">
              <a:alpha val="74001"/>
            </a:schemeClr>
          </a:solidFill>
          <a:ln w="9525">
            <a:noFill/>
          </a:ln>
        </p:spPr>
        <p:txBody>
          <a:bodyPr>
            <a:spAutoFit/>
          </a:bodyPr>
          <a:lstStyle/>
          <a:p>
            <a:pPr>
              <a:spcBef>
                <a:spcPct val="50000"/>
              </a:spcBef>
            </a:pPr>
            <a:r>
              <a:rPr lang="en-US" altLang="zh-CN" sz="2800" b="1" dirty="0">
                <a:latin typeface="宋体" panose="02010600030101010101" pitchFamily="2" charset="-122"/>
                <a:ea typeface="黑体" panose="02010609060101010101" pitchFamily="2" charset="-122"/>
              </a:rPr>
              <a:t>12</a:t>
            </a:r>
            <a:r>
              <a:rPr lang="zh-CN" altLang="en-US" sz="2800" b="1" dirty="0">
                <a:latin typeface="宋体" panose="02010600030101010101" pitchFamily="2" charset="-122"/>
                <a:ea typeface="黑体" panose="02010609060101010101" pitchFamily="2" charset="-122"/>
              </a:rPr>
              <a:t>、颜渊死。子曰：“噫！天丧予！</a:t>
            </a:r>
            <a:r>
              <a:rPr lang="zh-CN" altLang="en-US" sz="2800" b="1" dirty="0">
                <a:latin typeface="Arial" panose="020B0604020202020204" pitchFamily="34" charset="0"/>
                <a:ea typeface="黑体" panose="02010609060101010101" pitchFamily="2" charset="-122"/>
              </a:rPr>
              <a:t>天丧予！</a:t>
            </a:r>
            <a:r>
              <a:rPr lang="zh-CN" altLang="en-US" sz="2800" b="1" dirty="0">
                <a:latin typeface="宋体" panose="02010600030101010101" pitchFamily="2" charset="-122"/>
                <a:ea typeface="黑体" panose="02010609060101010101" pitchFamily="2" charset="-122"/>
              </a:rPr>
              <a:t>”</a:t>
            </a:r>
          </a:p>
          <a:p>
            <a:r>
              <a:rPr lang="zh-CN" altLang="en-US" sz="2800" b="1" dirty="0">
                <a:solidFill>
                  <a:srgbClr val="990000"/>
                </a:solidFill>
                <a:latin typeface="Arial" panose="020B0604020202020204" pitchFamily="34" charset="0"/>
                <a:ea typeface="黑体" panose="02010609060101010101" pitchFamily="2" charset="-122"/>
              </a:rPr>
              <a:t>颜渊死了。孔子说：“唉！上天要了我的命！上天要了我的命！”</a:t>
            </a:r>
            <a:endParaRPr lang="zh-CN" altLang="en-US" sz="2800" b="1" dirty="0">
              <a:solidFill>
                <a:srgbClr val="990000"/>
              </a:solidFill>
              <a:latin typeface="宋体" panose="02010600030101010101" pitchFamily="2" charset="-122"/>
              <a:ea typeface="黑体" panose="02010609060101010101" pitchFamily="2" charset="-122"/>
            </a:endParaRPr>
          </a:p>
        </p:txBody>
      </p:sp>
      <p:sp>
        <p:nvSpPr>
          <p:cNvPr id="43015" name="文本框 43014"/>
          <p:cNvSpPr txBox="1"/>
          <p:nvPr/>
        </p:nvSpPr>
        <p:spPr>
          <a:xfrm>
            <a:off x="0" y="0"/>
            <a:ext cx="2268538" cy="557213"/>
          </a:xfrm>
          <a:prstGeom prst="rect">
            <a:avLst/>
          </a:prstGeom>
          <a:solidFill>
            <a:srgbClr val="000000"/>
          </a:solidFill>
          <a:ln w="38100" cap="flat" cmpd="sng">
            <a:solidFill>
              <a:srgbClr val="FF0000"/>
            </a:solidFill>
            <a:prstDash val="solid"/>
            <a:miter/>
            <a:headEnd type="none" w="med" len="med"/>
            <a:tailEnd type="none" w="med" len="med"/>
          </a:ln>
        </p:spPr>
        <p:txBody>
          <a:bodyPr>
            <a:spAutoFit/>
          </a:bodyPr>
          <a:lstStyle/>
          <a:p>
            <a:pPr>
              <a:spcBef>
                <a:spcPct val="50000"/>
              </a:spcBef>
            </a:pPr>
            <a:r>
              <a:rPr lang="zh-CN" altLang="en-US" sz="2800" b="1" dirty="0">
                <a:solidFill>
                  <a:srgbClr val="FFFF00"/>
                </a:solidFill>
                <a:latin typeface="Arial" panose="020B0604020202020204" pitchFamily="34" charset="0"/>
                <a:ea typeface="黑体" panose="02010609060101010101" pitchFamily="2" charset="-122"/>
              </a:rPr>
              <a:t>选文</a:t>
            </a:r>
            <a:r>
              <a:rPr lang="en-US" altLang="zh-CN" sz="2800" b="1" dirty="0">
                <a:solidFill>
                  <a:srgbClr val="FFFF00"/>
                </a:solidFill>
                <a:latin typeface="Arial" panose="020B0604020202020204" pitchFamily="34" charset="0"/>
                <a:ea typeface="黑体" panose="02010609060101010101" pitchFamily="2" charset="-122"/>
              </a:rPr>
              <a:t>12</a:t>
            </a:r>
            <a:r>
              <a:rPr lang="zh-CN" altLang="en-US" sz="2800" b="1" dirty="0">
                <a:solidFill>
                  <a:srgbClr val="FFFF00"/>
                </a:solidFill>
                <a:latin typeface="Arial" panose="020B0604020202020204" pitchFamily="34" charset="0"/>
                <a:ea typeface="黑体" panose="02010609060101010101" pitchFamily="2" charset="-122"/>
              </a:rPr>
              <a:t>、</a:t>
            </a:r>
            <a:r>
              <a:rPr lang="en-US" altLang="zh-CN" sz="2800" b="1">
                <a:solidFill>
                  <a:srgbClr val="FFFF00"/>
                </a:solidFill>
                <a:latin typeface="Arial" panose="020B0604020202020204" pitchFamily="34" charset="0"/>
                <a:ea typeface="黑体" panose="02010609060101010101" pitchFamily="2" charset="-122"/>
              </a:rPr>
              <a:t>13</a:t>
            </a:r>
          </a:p>
        </p:txBody>
      </p:sp>
      <p:sp>
        <p:nvSpPr>
          <p:cNvPr id="43016" name="文本框 43015"/>
          <p:cNvSpPr txBox="1"/>
          <p:nvPr/>
        </p:nvSpPr>
        <p:spPr>
          <a:xfrm>
            <a:off x="323850" y="2636838"/>
            <a:ext cx="8137525" cy="3082925"/>
          </a:xfrm>
          <a:prstGeom prst="rect">
            <a:avLst/>
          </a:prstGeom>
          <a:solidFill>
            <a:schemeClr val="bg1">
              <a:alpha val="67999"/>
            </a:schemeClr>
          </a:solidFill>
          <a:ln w="9525">
            <a:noFill/>
          </a:ln>
        </p:spPr>
        <p:txBody>
          <a:bodyPr>
            <a:spAutoFit/>
          </a:bodyPr>
          <a:lstStyle/>
          <a:p>
            <a:pPr>
              <a:spcBef>
                <a:spcPct val="50000"/>
              </a:spcBef>
            </a:pPr>
            <a:r>
              <a:rPr lang="en-US" altLang="zh-CN" sz="2800" b="1" dirty="0">
                <a:latin typeface="黑体" panose="02010609060101010101" pitchFamily="2" charset="-122"/>
                <a:ea typeface="黑体" panose="02010609060101010101" pitchFamily="2" charset="-122"/>
              </a:rPr>
              <a:t>13</a:t>
            </a:r>
            <a:r>
              <a:rPr lang="zh-CN" altLang="en-US" sz="2800" b="1" dirty="0">
                <a:latin typeface="黑体" panose="02010609060101010101" pitchFamily="2" charset="-122"/>
                <a:ea typeface="黑体" panose="02010609060101010101" pitchFamily="2" charset="-122"/>
              </a:rPr>
              <a:t>、颜渊死。子哭之恸。从者曰：“子恸矣！”曰：“有恸乎？非夫人之为恸而谁为？”</a:t>
            </a:r>
          </a:p>
          <a:p>
            <a:pPr>
              <a:spcBef>
                <a:spcPct val="50000"/>
              </a:spcBef>
            </a:pPr>
            <a:r>
              <a:rPr lang="zh-CN" altLang="en-US" sz="2800" b="1" dirty="0">
                <a:solidFill>
                  <a:srgbClr val="990000"/>
                </a:solidFill>
                <a:latin typeface="Arial" panose="020B0604020202020204" pitchFamily="34" charset="0"/>
                <a:ea typeface="黑体" panose="02010609060101010101" pitchFamily="2" charset="-122"/>
              </a:rPr>
              <a:t>颜渊死了。孔子哭得很悲痛。跟着他的人说：“您太悲痛了！”孔子说：“真的很悲痛吗？不为这样的人极度悲痛又为谁极度悲痛呢？”</a:t>
            </a:r>
          </a:p>
          <a:p>
            <a:pPr>
              <a:spcBef>
                <a:spcPct val="50000"/>
              </a:spcBef>
            </a:pPr>
            <a:endParaRPr lang="zh-CN" altLang="en-US" sz="2800" b="1" dirty="0">
              <a:solidFill>
                <a:srgbClr val="990000"/>
              </a:solidFill>
              <a:latin typeface="黑体" panose="02010609060101010101" pitchFamily="2" charset="-122"/>
              <a:ea typeface="黑体" panose="02010609060101010101" pitchFamily="2" charset="-122"/>
            </a:endParaRPr>
          </a:p>
        </p:txBody>
      </p:sp>
    </p:spTree>
  </p:cSld>
  <p:clrMapOvr>
    <a:overrideClrMapping bg1="lt1" tx1="dk1" bg2="lt2" tx2="dk2" accent1="accent1" accent2="accent2" accent3="accent3" accent4="accent4" accent5="accent5" accent6="accent6" hlink="hlink" folHlink="folHlink"/>
  </p:clrMapOvr>
  <p:transition spd="slow">
    <p:circl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sp>
        <p:nvSpPr>
          <p:cNvPr id="45060" name="文本框 45059"/>
          <p:cNvSpPr txBox="1"/>
          <p:nvPr/>
        </p:nvSpPr>
        <p:spPr>
          <a:xfrm>
            <a:off x="0" y="188913"/>
            <a:ext cx="9144000" cy="3656012"/>
          </a:xfrm>
          <a:prstGeom prst="rect">
            <a:avLst/>
          </a:prstGeom>
          <a:noFill/>
          <a:ln w="9525">
            <a:noFill/>
          </a:ln>
        </p:spPr>
        <p:txBody>
          <a:bodyPr>
            <a:spAutoFit/>
          </a:bodyPr>
          <a:lstStyle/>
          <a:p>
            <a:pPr>
              <a:spcBef>
                <a:spcPct val="50000"/>
              </a:spcBef>
            </a:pPr>
            <a:r>
              <a:rPr lang="zh-CN" altLang="zh-CN" sz="3600" b="1" dirty="0">
                <a:solidFill>
                  <a:srgbClr val="FF0000"/>
                </a:solidFill>
                <a:latin typeface="Arial" panose="020B0604020202020204" pitchFamily="34" charset="0"/>
                <a:ea typeface="黑体" panose="02010609060101010101" pitchFamily="2" charset="-122"/>
              </a:rPr>
              <a:t>【</a:t>
            </a:r>
            <a:r>
              <a:rPr lang="zh-CN" altLang="en-US" sz="3600" b="1" dirty="0">
                <a:solidFill>
                  <a:srgbClr val="FF0000"/>
                </a:solidFill>
                <a:latin typeface="Arial" panose="020B0604020202020204" pitchFamily="34" charset="0"/>
                <a:ea typeface="黑体" panose="02010609060101010101" pitchFamily="2" charset="-122"/>
              </a:rPr>
              <a:t>评析</a:t>
            </a:r>
            <a:r>
              <a:rPr lang="zh-CN" altLang="zh-CN" sz="3600" b="1" dirty="0">
                <a:solidFill>
                  <a:srgbClr val="FF0000"/>
                </a:solidFill>
                <a:latin typeface="Arial" panose="020B0604020202020204" pitchFamily="34" charset="0"/>
                <a:ea typeface="黑体" panose="02010609060101010101" pitchFamily="2" charset="-122"/>
              </a:rPr>
              <a:t>】</a:t>
            </a:r>
            <a:endParaRPr lang="en-US" altLang="zh-CN" sz="3600" b="1">
              <a:solidFill>
                <a:srgbClr val="FF0000"/>
              </a:solidFill>
              <a:latin typeface="黑体" panose="02010609060101010101" pitchFamily="2" charset="-122"/>
              <a:ea typeface="黑体" panose="02010609060101010101" pitchFamily="2" charset="-122"/>
            </a:endParaRPr>
          </a:p>
          <a:p>
            <a:pPr>
              <a:spcBef>
                <a:spcPct val="50000"/>
              </a:spcBef>
            </a:pPr>
            <a:r>
              <a:rPr lang="en-US" altLang="zh-CN" sz="3600" b="1">
                <a:solidFill>
                  <a:srgbClr val="FF0000"/>
                </a:solidFill>
                <a:latin typeface="黑体" panose="02010609060101010101" pitchFamily="2" charset="-122"/>
                <a:ea typeface="黑体" panose="02010609060101010101" pitchFamily="2" charset="-122"/>
              </a:rPr>
              <a:t>   </a:t>
            </a:r>
            <a:r>
              <a:rPr lang="zh-CN" altLang="en-US" sz="2400" b="1" dirty="0">
                <a:latin typeface="黑体" panose="02010609060101010101" pitchFamily="2" charset="-122"/>
                <a:ea typeface="黑体" panose="02010609060101010101" pitchFamily="2" charset="-122"/>
              </a:rPr>
              <a:t>颜渊因贫病三四十岁就早死了。孔子很伤心，反复念叨着：“唉！老天要了我的命！”体现了孔子对弟子爱的深沉！</a:t>
            </a:r>
          </a:p>
          <a:p>
            <a:pPr>
              <a:spcBef>
                <a:spcPct val="50000"/>
              </a:spcBef>
            </a:pPr>
            <a:r>
              <a:rPr lang="zh-CN" altLang="en-US" sz="2400" b="1" dirty="0">
                <a:latin typeface="Arial" panose="020B0604020202020204" pitchFamily="34" charset="0"/>
                <a:ea typeface="黑体" panose="02010609060101010101" pitchFamily="2" charset="-122"/>
              </a:rPr>
              <a:t>        孔子最推崇的颜渊死了。孔子极其悲痛。跟着他的人说他太悲痛了。孔子反问：“不为这样的人悲痛，还能为谁悲痛呢？”显示了孔子对弟子爱的深厚。</a:t>
            </a:r>
          </a:p>
          <a:p>
            <a:pPr>
              <a:spcBef>
                <a:spcPct val="50000"/>
              </a:spcBef>
            </a:pPr>
            <a:endParaRPr lang="zh-CN" altLang="en-US" sz="2400" b="1" dirty="0">
              <a:latin typeface="黑体" panose="02010609060101010101" pitchFamily="2" charset="-122"/>
              <a:ea typeface="黑体" panose="02010609060101010101" pitchFamily="2" charset="-122"/>
            </a:endParaRPr>
          </a:p>
        </p:txBody>
      </p:sp>
      <p:pic>
        <p:nvPicPr>
          <p:cNvPr id="45063" name="图片 45062" descr="4ad543cf1b4b6b15f9dc61f9"/>
          <p:cNvPicPr>
            <a:picLocks noChangeAspect="1"/>
          </p:cNvPicPr>
          <p:nvPr/>
        </p:nvPicPr>
        <p:blipFill>
          <a:blip r:embed="rId2"/>
          <a:stretch>
            <a:fillRect/>
          </a:stretch>
        </p:blipFill>
        <p:spPr>
          <a:xfrm>
            <a:off x="0" y="3760788"/>
            <a:ext cx="9144000" cy="3097212"/>
          </a:xfrm>
          <a:prstGeom prst="rect">
            <a:avLst/>
          </a:prstGeom>
          <a:noFill/>
          <a:ln w="9525">
            <a:noFill/>
          </a:ln>
        </p:spPr>
      </p:pic>
    </p:spTree>
  </p:cSld>
  <p:clrMapOvr>
    <a:overrideClrMapping bg1="lt1" tx1="dk1" bg2="lt2" tx2="dk2" accent1="accent1" accent2="accent2" accent3="accent3" accent4="accent4" accent5="accent5" accent6="accent6" hlink="hlink" folHlink="folHlink"/>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strips(downLeft)">
                                      <p:cBhvr>
                                        <p:cTn id="7" dur="2000"/>
                                        <p:tgtEl>
                                          <p:spTgt spid="4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sp>
        <p:nvSpPr>
          <p:cNvPr id="49156" name="文本框 49155"/>
          <p:cNvSpPr txBox="1"/>
          <p:nvPr/>
        </p:nvSpPr>
        <p:spPr>
          <a:xfrm>
            <a:off x="250825" y="476250"/>
            <a:ext cx="8108950" cy="3914775"/>
          </a:xfrm>
          <a:prstGeom prst="rect">
            <a:avLst/>
          </a:prstGeom>
          <a:noFill/>
          <a:ln w="9525">
            <a:noFill/>
          </a:ln>
        </p:spPr>
        <p:txBody>
          <a:bodyPr vert="eaVert">
            <a:spAutoFit/>
          </a:bodyPr>
          <a:lstStyle/>
          <a:p>
            <a:pPr>
              <a:spcBef>
                <a:spcPct val="50000"/>
              </a:spcBef>
            </a:pPr>
            <a:r>
              <a:rPr lang="en-US" altLang="zh-CN" sz="4000" b="1" dirty="0">
                <a:solidFill>
                  <a:schemeClr val="bg1"/>
                </a:solidFill>
                <a:latin typeface="Arial" panose="020B0604020202020204" pitchFamily="34" charset="0"/>
                <a:ea typeface="宋体" panose="02010600030101010101" pitchFamily="2" charset="-122"/>
              </a:rPr>
              <a:t>      </a:t>
            </a:r>
            <a:r>
              <a:rPr lang="zh-CN" altLang="en-US" sz="4000" b="1" dirty="0">
                <a:latin typeface="Arial" panose="020B0604020202020204" pitchFamily="34" charset="0"/>
                <a:ea typeface="华文隶书" pitchFamily="2" charset="-122"/>
              </a:rPr>
              <a:t>孔子博古通今，德行高尚，是我国古代文化的集大成者。深受弟子们的敬爱，但他总把自己放在跟别人</a:t>
            </a:r>
            <a:r>
              <a:rPr lang="zh-CN" altLang="en-US" sz="4000" b="1" dirty="0">
                <a:solidFill>
                  <a:srgbClr val="FF0000"/>
                </a:solidFill>
                <a:latin typeface="Arial" panose="020B0604020202020204" pitchFamily="34" charset="0"/>
                <a:ea typeface="华文隶书" pitchFamily="2" charset="-122"/>
              </a:rPr>
              <a:t>平等</a:t>
            </a:r>
            <a:r>
              <a:rPr lang="zh-CN" altLang="en-US" sz="4000" b="1" dirty="0">
                <a:latin typeface="Arial" panose="020B0604020202020204" pitchFamily="34" charset="0"/>
                <a:ea typeface="华文隶书" pitchFamily="2" charset="-122"/>
              </a:rPr>
              <a:t>的位置上，让学生从学识、道德和日常生活中感受他的伟大！感受夫子的关爱！</a:t>
            </a:r>
          </a:p>
        </p:txBody>
      </p:sp>
    </p:spTree>
  </p:cSld>
  <p:clrMapOvr>
    <a:overrideClrMapping bg1="lt1" tx1="dk1" bg2="lt2" tx2="dk2" accent1="accent1" accent2="accent2" accent3="accent3" accent4="accent4" accent5="accent5" accent6="accent6" hlink="hlink" folHlink="folHlink"/>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diamond(in)">
                                      <p:cBhvr>
                                        <p:cTn id="7" dur="2000"/>
                                        <p:tgtEl>
                                          <p:spTgt spid="4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Rectangle 2"/>
          <p:cNvSpPr>
            <a:spLocks noGrp="1" noChangeArrowheads="1"/>
          </p:cNvSpPr>
          <p:nvPr>
            <p:ph type="body" idx="4294967295"/>
          </p:nvPr>
        </p:nvSpPr>
        <p:spPr>
          <a:xfrm>
            <a:off x="3704590" y="0"/>
            <a:ext cx="5439410" cy="6858000"/>
          </a:xfrm>
        </p:spPr>
        <p:txBody>
          <a:bodyPr/>
          <a:lstStyle/>
          <a:p>
            <a:pPr marL="0" indent="0">
              <a:buNone/>
            </a:pPr>
            <a:r>
              <a:rPr lang="zh-CN" altLang="zh-CN" sz="2400" dirty="0">
                <a:latin typeface="宋体" panose="02010600030101010101" pitchFamily="2" charset="-122"/>
                <a:ea typeface="宋体" panose="02010600030101010101" pitchFamily="2" charset="-122"/>
              </a:rPr>
              <a:t> </a:t>
            </a:r>
          </a:p>
        </p:txBody>
      </p:sp>
      <p:pic>
        <p:nvPicPr>
          <p:cNvPr id="8195" name="Picture 3" descr="01200000231631115954333165722"/>
          <p:cNvPicPr>
            <a:picLocks noChangeAspect="1" noChangeArrowheads="1"/>
          </p:cNvPicPr>
          <p:nvPr/>
        </p:nvPicPr>
        <p:blipFill>
          <a:blip r:embed="rId2" cstate="print"/>
          <a:srcRect/>
          <a:stretch>
            <a:fillRect/>
          </a:stretch>
        </p:blipFill>
        <p:spPr bwMode="auto">
          <a:xfrm>
            <a:off x="31115" y="2560320"/>
            <a:ext cx="3576320" cy="4150995"/>
          </a:xfrm>
          <a:prstGeom prst="rect">
            <a:avLst/>
          </a:prstGeom>
          <a:noFill/>
          <a:ln w="9525">
            <a:noFill/>
            <a:miter lim="800000"/>
            <a:headEnd/>
            <a:tailEnd/>
          </a:ln>
        </p:spPr>
      </p:pic>
      <p:sp>
        <p:nvSpPr>
          <p:cNvPr id="2" name="文本框 1"/>
          <p:cNvSpPr txBox="1"/>
          <p:nvPr/>
        </p:nvSpPr>
        <p:spPr>
          <a:xfrm>
            <a:off x="322580" y="760095"/>
            <a:ext cx="8369300" cy="2584450"/>
          </a:xfrm>
          <a:prstGeom prst="rect">
            <a:avLst/>
          </a:prstGeom>
          <a:noFill/>
        </p:spPr>
        <p:txBody>
          <a:bodyPr wrap="square" rtlCol="0" anchor="t">
            <a:spAutoFit/>
          </a:bodyPr>
          <a:lstStyle/>
          <a:p>
            <a:pPr>
              <a:lnSpc>
                <a:spcPct val="150000"/>
              </a:lnSpc>
            </a:pPr>
            <a:r>
              <a:rPr lang="zh-CN" sz="5400" b="1" dirty="0">
                <a:solidFill>
                  <a:srgbClr val="FF0000"/>
                </a:solidFill>
                <a:latin typeface="宋体" panose="02010600030101010101" pitchFamily="2" charset="-122"/>
                <a:ea typeface="宋体" panose="02010600030101010101" pitchFamily="2" charset="-122"/>
                <a:sym typeface="+mn-ea"/>
              </a:rPr>
              <a:t>“吾爱吾师，吾更爱真理</a:t>
            </a:r>
            <a:r>
              <a:rPr lang="zh-CN" altLang="zh-CN" sz="5400" b="1" dirty="0">
                <a:solidFill>
                  <a:srgbClr val="FF0000"/>
                </a:solidFill>
                <a:latin typeface="宋体" panose="02010600030101010101" pitchFamily="2" charset="-122"/>
                <a:ea typeface="宋体" panose="02010600030101010101" pitchFamily="2" charset="-122"/>
                <a:sym typeface="+mn-ea"/>
              </a:rPr>
              <a:t>!”</a:t>
            </a:r>
          </a:p>
          <a:p>
            <a:pPr algn="r">
              <a:lnSpc>
                <a:spcPct val="150000"/>
              </a:lnSpc>
            </a:pPr>
            <a:r>
              <a:rPr lang="en-US" altLang="zh-CN" sz="5400"/>
              <a:t>——</a:t>
            </a:r>
            <a:r>
              <a:rPr lang="zh-CN" altLang="en-US" sz="5400">
                <a:ea typeface="宋体" panose="02010600030101010101" pitchFamily="2" charset="-122"/>
              </a:rPr>
              <a:t>亚里士多德</a:t>
            </a:r>
          </a:p>
        </p:txBody>
      </p:sp>
    </p:spTree>
  </p:cSld>
  <p:clrMapOvr>
    <a:overrideClrMapping bg1="lt1" tx1="dk1" bg2="lt2" tx2="dk2" accent1="accent1" accent2="accent2" accent3="accent3" accent4="accent4" accent5="accent5" accent6="accent6" hlink="hlink" folHlink="folHlink"/>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sp>
        <p:nvSpPr>
          <p:cNvPr id="2052" name="文本框 2051"/>
          <p:cNvSpPr txBox="1"/>
          <p:nvPr/>
        </p:nvSpPr>
        <p:spPr>
          <a:xfrm>
            <a:off x="3240088" y="5661025"/>
            <a:ext cx="5903912" cy="366713"/>
          </a:xfrm>
          <a:prstGeom prst="rect">
            <a:avLst/>
          </a:prstGeom>
          <a:noFill/>
          <a:ln w="9525">
            <a:noFill/>
          </a:ln>
        </p:spPr>
        <p:txBody>
          <a:bodyPr>
            <a:spAutoFit/>
          </a:bodyPr>
          <a:lstStyle/>
          <a:p>
            <a:pPr>
              <a:spcBef>
                <a:spcPct val="50000"/>
              </a:spcBef>
            </a:pPr>
            <a:endParaRPr dirty="0">
              <a:latin typeface="Arial" panose="020B0604020202020204" pitchFamily="34" charset="0"/>
            </a:endParaRPr>
          </a:p>
        </p:txBody>
      </p:sp>
      <p:sp>
        <p:nvSpPr>
          <p:cNvPr id="2058" name="矩形 2057"/>
          <p:cNvSpPr/>
          <p:nvPr/>
        </p:nvSpPr>
        <p:spPr>
          <a:xfrm>
            <a:off x="1856105" y="1215390"/>
            <a:ext cx="6767513" cy="2232025"/>
          </a:xfrm>
          <a:prstGeom prst="rect">
            <a:avLst/>
          </a:prstGeom>
        </p:spPr>
        <p:txBody>
          <a:bodyPr wrap="none" fromWordArt="1">
            <a:prstTxWarp prst="textPlain">
              <a:avLst>
                <a:gd name="adj" fmla="val 50000"/>
              </a:avLst>
            </a:prstTxWarp>
            <a:normAutofit/>
          </a:bodyPr>
          <a:lstStyle/>
          <a:p>
            <a:pPr algn="ctr"/>
            <a:r>
              <a:rPr lang="zh-CN" altLang="en-US" sz="5400" b="1">
                <a:ln w="9525" cap="flat" cmpd="sng">
                  <a:solidFill>
                    <a:srgbClr val="800000"/>
                  </a:solidFill>
                  <a:prstDash val="solid"/>
                  <a:headEnd type="none" w="med" len="med"/>
                  <a:tailEnd type="none" w="med" len="med"/>
                </a:ln>
                <a:solidFill>
                  <a:srgbClr val="FF0000"/>
                </a:solidFill>
                <a:latin typeface="华文隶书" charset="0"/>
                <a:ea typeface="华文隶书" charset="0"/>
              </a:rPr>
              <a:t>当仁,不让于师</a:t>
            </a:r>
          </a:p>
        </p:txBody>
      </p:sp>
    </p:spTree>
  </p:cSld>
  <p:clrMapOvr>
    <a:overrideClrMapping bg1="lt1" tx1="dk1" bg2="lt2" tx2="dk2" accent1="accent1" accent2="accent2" accent3="accent3" accent4="accent4" accent5="accent5" accent6="accent6" hlink="hlink" folHlink="folHlink"/>
  </p:clrMapOvr>
  <p:transition spd="slow">
    <p:circle/>
  </p:transition>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2226" name="标题 52225"/>
          <p:cNvSpPr>
            <a:spLocks noGrp="1"/>
          </p:cNvSpPr>
          <p:nvPr>
            <p:ph type="title"/>
          </p:nvPr>
        </p:nvSpPr>
        <p:spPr>
          <a:xfrm>
            <a:off x="0" y="332423"/>
            <a:ext cx="8362950" cy="2305050"/>
          </a:xfrm>
        </p:spPr>
        <p:txBody>
          <a:bodyPr anchor="ctr"/>
          <a:lstStyle/>
          <a:p>
            <a:pPr algn="l"/>
            <a:r>
              <a:rPr lang="en-US" altLang="zh-CN" sz="2800" b="1" dirty="0">
                <a:solidFill>
                  <a:schemeClr val="tx1"/>
                </a:solidFill>
                <a:latin typeface="黑体" panose="02010609060101010101" pitchFamily="2" charset="-122"/>
                <a:ea typeface="黑体" panose="02010609060101010101" pitchFamily="2" charset="-122"/>
              </a:rPr>
              <a:t> </a:t>
            </a:r>
            <a:r>
              <a:rPr lang="zh-CN" altLang="en-US" sz="3600" b="1" dirty="0">
                <a:solidFill>
                  <a:schemeClr val="tx1"/>
                </a:solidFill>
                <a:latin typeface="黑体" panose="02010609060101010101" pitchFamily="2" charset="-122"/>
                <a:ea typeface="黑体" panose="02010609060101010101" pitchFamily="2" charset="-122"/>
              </a:rPr>
              <a:t>子曰：“当仁，不让于师。”</a:t>
            </a:r>
            <a:r>
              <a:rPr lang="zh-CN" altLang="en-US" sz="4000" dirty="0">
                <a:solidFill>
                  <a:schemeClr val="tx1"/>
                </a:solidFill>
                <a:latin typeface="宋体" panose="02010600030101010101" pitchFamily="2" charset="-122"/>
                <a:ea typeface="宋体" panose="02010600030101010101" pitchFamily="2" charset="-122"/>
              </a:rPr>
              <a:t> </a:t>
            </a:r>
            <a:endParaRPr lang="en-US" altLang="zh-CN" sz="4000" dirty="0">
              <a:solidFill>
                <a:schemeClr val="tx1"/>
              </a:solidFill>
              <a:latin typeface="宋体" panose="02010600030101010101" pitchFamily="2" charset="-122"/>
              <a:ea typeface="宋体" panose="02010600030101010101" pitchFamily="2" charset="-122"/>
            </a:endParaRPr>
          </a:p>
        </p:txBody>
      </p:sp>
      <p:sp>
        <p:nvSpPr>
          <p:cNvPr id="52227" name="文本占位符 52226"/>
          <p:cNvSpPr>
            <a:spLocks noGrp="1"/>
          </p:cNvSpPr>
          <p:nvPr>
            <p:ph type="body" idx="1"/>
          </p:nvPr>
        </p:nvSpPr>
        <p:spPr>
          <a:xfrm>
            <a:off x="-188595" y="2873375"/>
            <a:ext cx="6017260" cy="1800225"/>
          </a:xfrm>
        </p:spPr>
        <p:txBody>
          <a:bodyPr/>
          <a:lstStyle/>
          <a:p>
            <a:pPr>
              <a:lnSpc>
                <a:spcPts val="4720"/>
              </a:lnSpc>
              <a:spcBef>
                <a:spcPts val="0"/>
              </a:spcBef>
              <a:buNone/>
            </a:pPr>
            <a:r>
              <a:rPr lang="en-US" altLang="zh-CN" sz="2800" b="1" dirty="0">
                <a:solidFill>
                  <a:srgbClr val="990000"/>
                </a:solidFill>
                <a:latin typeface="黑体" panose="02010609060101010101" pitchFamily="2" charset="-122"/>
                <a:ea typeface="黑体" panose="02010609060101010101" pitchFamily="2" charset="-122"/>
              </a:rPr>
              <a:t>    </a:t>
            </a:r>
            <a:r>
              <a:rPr lang="zh-CN" altLang="en-US" sz="3600" b="1" dirty="0">
                <a:solidFill>
                  <a:srgbClr val="990000"/>
                </a:solidFill>
                <a:latin typeface="黑体" panose="02010609060101010101" pitchFamily="2" charset="-122"/>
                <a:ea typeface="黑体" panose="02010609060101010101" pitchFamily="2" charset="-122"/>
              </a:rPr>
              <a:t>【译文】孔子说：“在对仁这个问题上，可以不必对老师讲谦让。”</a:t>
            </a:r>
            <a:endParaRPr lang="en-US" altLang="zh-CN" sz="3600" b="1" dirty="0">
              <a:solidFill>
                <a:srgbClr val="990000"/>
              </a:solidFill>
              <a:latin typeface="黑体" panose="02010609060101010101" pitchFamily="2" charset="-122"/>
              <a:ea typeface="黑体" panose="02010609060101010101" pitchFamily="2" charset="-122"/>
            </a:endParaRPr>
          </a:p>
        </p:txBody>
      </p:sp>
      <p:sp>
        <p:nvSpPr>
          <p:cNvPr id="52228" name="文本框 52227"/>
          <p:cNvSpPr txBox="1"/>
          <p:nvPr/>
        </p:nvSpPr>
        <p:spPr>
          <a:xfrm>
            <a:off x="0" y="-22860"/>
            <a:ext cx="1802765" cy="645160"/>
          </a:xfrm>
          <a:prstGeom prst="rect">
            <a:avLst/>
          </a:prstGeom>
          <a:solidFill>
            <a:srgbClr val="000000"/>
          </a:solidFill>
          <a:ln w="38100" cap="flat" cmpd="sng">
            <a:solidFill>
              <a:srgbClr val="FF0000"/>
            </a:solidFill>
            <a:prstDash val="solid"/>
            <a:miter/>
            <a:headEnd type="none" w="med" len="med"/>
            <a:tailEnd type="none" w="med" len="med"/>
          </a:ln>
        </p:spPr>
        <p:txBody>
          <a:bodyPr wrap="square">
            <a:spAutoFit/>
          </a:bodyPr>
          <a:lstStyle/>
          <a:p>
            <a:pPr algn="ctr">
              <a:spcBef>
                <a:spcPct val="50000"/>
              </a:spcBef>
            </a:pPr>
            <a:r>
              <a:rPr lang="zh-CN" altLang="en-US" sz="3600" b="1" dirty="0">
                <a:solidFill>
                  <a:srgbClr val="FFFF00"/>
                </a:solidFill>
                <a:latin typeface="Arial" panose="020B0604020202020204" pitchFamily="34" charset="0"/>
                <a:ea typeface="黑体" panose="02010609060101010101" pitchFamily="2" charset="-122"/>
              </a:rPr>
              <a:t>选文</a:t>
            </a:r>
            <a:r>
              <a:rPr lang="en-US" altLang="zh-CN" sz="3600" b="1">
                <a:solidFill>
                  <a:srgbClr val="FFFF00"/>
                </a:solidFill>
                <a:latin typeface="Arial" panose="020B0604020202020204" pitchFamily="34" charset="0"/>
                <a:ea typeface="黑体" panose="02010609060101010101" pitchFamily="2" charset="-122"/>
              </a:rPr>
              <a:t>5</a:t>
            </a:r>
          </a:p>
        </p:txBody>
      </p:sp>
      <p:pic>
        <p:nvPicPr>
          <p:cNvPr id="52230" name="图片 52229" descr="8cf56b628975121bab184cca"/>
          <p:cNvPicPr>
            <a:picLocks noChangeAspect="1"/>
          </p:cNvPicPr>
          <p:nvPr/>
        </p:nvPicPr>
        <p:blipFill>
          <a:blip r:embed="rId2"/>
          <a:stretch>
            <a:fillRect/>
          </a:stretch>
        </p:blipFill>
        <p:spPr>
          <a:xfrm>
            <a:off x="5693410" y="75565"/>
            <a:ext cx="3461385" cy="6707505"/>
          </a:xfrm>
          <a:prstGeom prst="rect">
            <a:avLst/>
          </a:prstGeom>
          <a:noFill/>
          <a:ln w="9525">
            <a:noFill/>
          </a:ln>
        </p:spPr>
      </p:pic>
    </p:spTree>
  </p:cSld>
  <p:clrMapOvr>
    <a:overrideClrMapping bg1="lt1" tx1="dk1" bg2="lt2" tx2="dk2" accent1="accent1" accent2="accent2" accent3="accent3" accent4="accent4" accent5="accent5" accent6="accent6" hlink="hlink" folHlink="folHlink"/>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box(in)">
                                      <p:cBhvr>
                                        <p:cTn id="7" dur="500"/>
                                        <p:tgtEl>
                                          <p:spTgt spid="522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0" y="301625"/>
            <a:ext cx="9144000" cy="4992688"/>
          </a:xfrm>
        </p:spPr>
        <p:txBody>
          <a:bodyPr/>
          <a:lstStyle/>
          <a:p>
            <a:pPr>
              <a:lnSpc>
                <a:spcPct val="90000"/>
              </a:lnSpc>
            </a:pPr>
            <a:r>
              <a:rPr lang="zh-CN" altLang="zh-CN" sz="3600" b="1">
                <a:solidFill>
                  <a:srgbClr val="000000"/>
                </a:solidFill>
              </a:rPr>
              <a:t>      </a:t>
            </a:r>
            <a:r>
              <a:rPr lang="zh-CN" sz="3600" b="1">
                <a:solidFill>
                  <a:srgbClr val="000000"/>
                </a:solidFill>
              </a:rPr>
              <a:t>第</a:t>
            </a:r>
            <a:r>
              <a:rPr lang="zh-CN" altLang="zh-CN" sz="3600" b="1">
                <a:solidFill>
                  <a:srgbClr val="000000"/>
                </a:solidFill>
              </a:rPr>
              <a:t>5</a:t>
            </a:r>
            <a:r>
              <a:rPr lang="zh-CN" sz="3600" b="1">
                <a:solidFill>
                  <a:srgbClr val="000000"/>
                </a:solidFill>
              </a:rPr>
              <a:t>则，有两点：一是</a:t>
            </a:r>
            <a:r>
              <a:rPr lang="zh-CN" sz="3600" b="1">
                <a:solidFill>
                  <a:srgbClr val="FF0000"/>
                </a:solidFill>
              </a:rPr>
              <a:t>仁义</a:t>
            </a:r>
            <a:r>
              <a:rPr lang="zh-CN" sz="3600" b="1">
                <a:solidFill>
                  <a:srgbClr val="000000"/>
                </a:solidFill>
              </a:rPr>
              <a:t>所在，可以反对老师</a:t>
            </a:r>
            <a:r>
              <a:rPr lang="zh-CN" altLang="zh-CN" sz="3600" b="1">
                <a:solidFill>
                  <a:srgbClr val="000000"/>
                </a:solidFill>
              </a:rPr>
              <a:t>,</a:t>
            </a:r>
            <a:r>
              <a:rPr lang="zh-CN" sz="3600" b="1"/>
              <a:t>表现孔子</a:t>
            </a:r>
            <a:r>
              <a:rPr lang="zh-CN" sz="3600" b="1">
                <a:solidFill>
                  <a:srgbClr val="FF0000"/>
                </a:solidFill>
              </a:rPr>
              <a:t>对仁的重视</a:t>
            </a:r>
            <a:r>
              <a:rPr lang="zh-CN" sz="3600" b="1">
                <a:solidFill>
                  <a:srgbClr val="000000"/>
                </a:solidFill>
              </a:rPr>
              <a:t>；二是孔子的教育</a:t>
            </a:r>
            <a:r>
              <a:rPr lang="zh-CN" sz="3600" b="1">
                <a:solidFill>
                  <a:srgbClr val="FF0000"/>
                </a:solidFill>
              </a:rPr>
              <a:t>非专制教育</a:t>
            </a:r>
            <a:r>
              <a:rPr lang="zh-CN" altLang="zh-CN" sz="3600" b="1">
                <a:solidFill>
                  <a:srgbClr val="000000"/>
                </a:solidFill>
              </a:rPr>
              <a:t>,</a:t>
            </a:r>
            <a:r>
              <a:rPr lang="zh-CN" sz="3600" b="1"/>
              <a:t>表现孔子对弟子人格的</a:t>
            </a:r>
            <a:r>
              <a:rPr lang="zh-CN" sz="3600" b="1">
                <a:solidFill>
                  <a:srgbClr val="FF0000"/>
                </a:solidFill>
              </a:rPr>
              <a:t>尊重</a:t>
            </a:r>
            <a:r>
              <a:rPr lang="zh-CN" sz="3600" b="1"/>
              <a:t>和对</a:t>
            </a:r>
            <a:r>
              <a:rPr lang="zh-CN" sz="3600" b="1">
                <a:solidFill>
                  <a:srgbClr val="FF0000"/>
                </a:solidFill>
              </a:rPr>
              <a:t>平等师生关系</a:t>
            </a:r>
            <a:r>
              <a:rPr lang="zh-CN" sz="3600" b="1"/>
              <a:t>的追求。</a:t>
            </a:r>
          </a:p>
          <a:p>
            <a:pPr>
              <a:lnSpc>
                <a:spcPct val="90000"/>
              </a:lnSpc>
            </a:pPr>
            <a:endParaRPr lang="zh-CN" sz="3600" b="1">
              <a:solidFill>
                <a:srgbClr val="000000"/>
              </a:solidFill>
            </a:endParaRPr>
          </a:p>
          <a:p>
            <a:pPr>
              <a:lnSpc>
                <a:spcPct val="90000"/>
              </a:lnSpc>
            </a:pPr>
            <a:r>
              <a:rPr lang="zh-CN" sz="3600" b="1"/>
              <a:t>他从不偏爱贵族子弟，最赏识生活困顿而德行高尚的颜渊。</a:t>
            </a:r>
          </a:p>
          <a:p>
            <a:pPr>
              <a:lnSpc>
                <a:spcPct val="90000"/>
              </a:lnSpc>
            </a:pPr>
            <a:r>
              <a:rPr lang="zh-CN" sz="3600" b="1">
                <a:solidFill>
                  <a:srgbClr val="000000"/>
                </a:solidFill>
              </a:rPr>
              <a:t>与亚里士多德“吾爱吾爱吾师，吾更爱真理”如出一辙。</a:t>
            </a:r>
          </a:p>
          <a:p>
            <a:pPr>
              <a:lnSpc>
                <a:spcPct val="90000"/>
              </a:lnSpc>
            </a:pPr>
            <a:endParaRPr lang="zh-CN" altLang="zh-CN" sz="3600">
              <a:solidFill>
                <a:srgbClr val="000000"/>
              </a:solidFill>
            </a:endParaRPr>
          </a:p>
        </p:txBody>
      </p:sp>
      <p:pic>
        <p:nvPicPr>
          <p:cNvPr id="57347" name="Picture 3" descr="孔子">
            <a:hlinkClick r:id="rId2"/>
          </p:cNvPr>
          <p:cNvPicPr>
            <a:picLocks noChangeAspect="1" noChangeArrowheads="1"/>
          </p:cNvPicPr>
          <p:nvPr/>
        </p:nvPicPr>
        <p:blipFill>
          <a:blip r:embed="rId3" cstate="print">
            <a:lum bright="-12000"/>
          </a:blip>
          <a:srcRect/>
          <a:stretch>
            <a:fillRect/>
          </a:stretch>
        </p:blipFill>
        <p:spPr bwMode="auto">
          <a:xfrm>
            <a:off x="6019800" y="4572000"/>
            <a:ext cx="3124200" cy="228600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animEffect transition="in" filter="wedge">
                                      <p:cBhvr>
                                        <p:cTn id="7" dur="2000"/>
                                        <p:tgtEl>
                                          <p:spTgt spid="573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57346">
                                            <p:txEl>
                                              <p:pRg st="2" end="2"/>
                                            </p:txEl>
                                          </p:spTgt>
                                        </p:tgtEl>
                                        <p:attrNameLst>
                                          <p:attrName>style.visibility</p:attrName>
                                        </p:attrNameLst>
                                      </p:cBhvr>
                                      <p:to>
                                        <p:strVal val="visible"/>
                                      </p:to>
                                    </p:set>
                                    <p:animEffect transition="in" filter="wedge">
                                      <p:cBhvr>
                                        <p:cTn id="12" dur="2000"/>
                                        <p:tgtEl>
                                          <p:spTgt spid="5734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57346">
                                            <p:txEl>
                                              <p:pRg st="3" end="3"/>
                                            </p:txEl>
                                          </p:spTgt>
                                        </p:tgtEl>
                                        <p:attrNameLst>
                                          <p:attrName>style.visibility</p:attrName>
                                        </p:attrNameLst>
                                      </p:cBhvr>
                                      <p:to>
                                        <p:strVal val="visible"/>
                                      </p:to>
                                    </p:set>
                                    <p:animEffect transition="in" filter="wedge">
                                      <p:cBhvr>
                                        <p:cTn id="17" dur="2000"/>
                                        <p:tgtEl>
                                          <p:spTgt spid="573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sp>
        <p:nvSpPr>
          <p:cNvPr id="3074" name="标题 3073"/>
          <p:cNvSpPr>
            <a:spLocks noGrp="1"/>
          </p:cNvSpPr>
          <p:nvPr>
            <p:ph type="title"/>
          </p:nvPr>
        </p:nvSpPr>
        <p:spPr>
          <a:xfrm>
            <a:off x="539750" y="260350"/>
            <a:ext cx="7920038" cy="2663825"/>
          </a:xfrm>
        </p:spPr>
        <p:txBody>
          <a:bodyPr anchor="ctr"/>
          <a:lstStyle/>
          <a:p>
            <a:pPr algn="l"/>
            <a:r>
              <a:rPr lang="en-US" altLang="zh-CN" sz="4000" b="1"/>
              <a:t>    </a:t>
            </a:r>
            <a:r>
              <a:rPr lang="zh-CN" altLang="en-US" sz="2800" b="1" dirty="0">
                <a:solidFill>
                  <a:schemeClr val="tx1"/>
                </a:solidFill>
                <a:ea typeface="黑体" panose="02010609060101010101" pitchFamily="2" charset="-122"/>
              </a:rPr>
              <a:t>叔孙武叔毁仲尼，子贡曰：“无以为也。仲尼不可毁也，他人之贤者，丘陵也，犹可</a:t>
            </a:r>
            <a:r>
              <a:rPr lang="zh-CN" altLang="en-US" sz="2800" b="1" u="sng" dirty="0">
                <a:solidFill>
                  <a:srgbClr val="FF0000"/>
                </a:solidFill>
                <a:ea typeface="黑体" panose="02010609060101010101" pitchFamily="2" charset="-122"/>
              </a:rPr>
              <a:t>逾</a:t>
            </a:r>
            <a:r>
              <a:rPr lang="zh-CN" altLang="en-US" sz="2800" b="1" dirty="0">
                <a:solidFill>
                  <a:schemeClr val="tx1"/>
                </a:solidFill>
                <a:ea typeface="黑体" panose="02010609060101010101" pitchFamily="2" charset="-122"/>
              </a:rPr>
              <a:t>也；仲尼，日月也，无得而逾焉。人虽欲自绝，其何伤于日月乎？多见其不知量也。”</a:t>
            </a:r>
            <a:endParaRPr lang="en-US" altLang="zh-CN" sz="2800" b="1" dirty="0">
              <a:solidFill>
                <a:schemeClr val="tx1"/>
              </a:solidFill>
              <a:ea typeface="黑体" panose="02010609060101010101" pitchFamily="2" charset="-122"/>
            </a:endParaRPr>
          </a:p>
        </p:txBody>
      </p:sp>
      <p:sp>
        <p:nvSpPr>
          <p:cNvPr id="3079" name="文本框 3078"/>
          <p:cNvSpPr txBox="1"/>
          <p:nvPr/>
        </p:nvSpPr>
        <p:spPr>
          <a:xfrm>
            <a:off x="0" y="0"/>
            <a:ext cx="1331913" cy="557213"/>
          </a:xfrm>
          <a:prstGeom prst="rect">
            <a:avLst/>
          </a:prstGeom>
          <a:solidFill>
            <a:srgbClr val="000000"/>
          </a:solidFill>
          <a:ln w="38100" cap="flat" cmpd="sng">
            <a:solidFill>
              <a:srgbClr val="FF0000"/>
            </a:solidFill>
            <a:prstDash val="solid"/>
            <a:miter/>
            <a:headEnd type="none" w="med" len="med"/>
            <a:tailEnd type="none" w="med" len="med"/>
          </a:ln>
        </p:spPr>
        <p:txBody>
          <a:bodyPr>
            <a:spAutoFit/>
          </a:bodyPr>
          <a:lstStyle/>
          <a:p>
            <a:pPr>
              <a:spcBef>
                <a:spcPct val="50000"/>
              </a:spcBef>
            </a:pPr>
            <a:r>
              <a:rPr lang="zh-CN" altLang="en-US" sz="2800" b="1" dirty="0">
                <a:solidFill>
                  <a:srgbClr val="FFFF00"/>
                </a:solidFill>
                <a:latin typeface="Arial" panose="020B0604020202020204" pitchFamily="34" charset="0"/>
                <a:ea typeface="黑体" panose="02010609060101010101" pitchFamily="2" charset="-122"/>
              </a:rPr>
              <a:t>选文</a:t>
            </a:r>
            <a:r>
              <a:rPr lang="en-US" altLang="zh-CN" sz="2800" b="1">
                <a:solidFill>
                  <a:srgbClr val="FFFF00"/>
                </a:solidFill>
                <a:latin typeface="Arial" panose="020B0604020202020204" pitchFamily="34" charset="0"/>
                <a:ea typeface="黑体" panose="02010609060101010101" pitchFamily="2" charset="-122"/>
              </a:rPr>
              <a:t>1</a:t>
            </a:r>
          </a:p>
        </p:txBody>
      </p:sp>
      <p:sp>
        <p:nvSpPr>
          <p:cNvPr id="3080" name="矩形 3079"/>
          <p:cNvSpPr/>
          <p:nvPr/>
        </p:nvSpPr>
        <p:spPr>
          <a:xfrm>
            <a:off x="468313" y="3141663"/>
            <a:ext cx="8208962" cy="3167062"/>
          </a:xfrm>
          <a:prstGeom prst="rect">
            <a:avLst/>
          </a:prstGeom>
          <a:solidFill>
            <a:srgbClr val="CCFFCC">
              <a:alpha val="49001"/>
            </a:srgbClr>
          </a:solidFill>
          <a:ln w="57150" cap="flat" cmpd="thinThick">
            <a:solidFill>
              <a:srgbClr val="800000"/>
            </a:solidFill>
            <a:prstDash val="solid"/>
            <a:miter/>
            <a:headEnd type="none" w="med" len="med"/>
            <a:tailEnd type="none" w="med" len="med"/>
          </a:ln>
        </p:spPr>
        <p:txBody>
          <a:bodyPr/>
          <a:lstStyle>
            <a:lvl1pPr marL="342900" lvl="0" indent="-342900" algn="l" defTabSz="914400" rtl="0" eaLnBrk="1" fontAlgn="base" latinLnBrk="0" hangingPunct="1">
              <a:lnSpc>
                <a:spcPct val="100000"/>
              </a:lnSpc>
              <a:spcBef>
                <a:spcPct val="20000"/>
              </a:spcBef>
              <a:spcAft>
                <a:spcPct val="0"/>
              </a:spcAft>
              <a:buChar char="•"/>
              <a:defRPr sz="2000" u="none" kern="1200" baseline="0">
                <a:solidFill>
                  <a:schemeClr val="bg1"/>
                </a:solidFill>
                <a:latin typeface="Arial" panose="020B0604020202020204" pitchFamily="34" charset="0"/>
                <a:ea typeface="PMingLiU" panose="02020500000000000000" pitchFamily="18" charset="-120"/>
              </a:defRPr>
            </a:lvl1pPr>
            <a:lvl2pPr marL="742950" lvl="1" indent="-28575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Arial" panose="020B0604020202020204" pitchFamily="34" charset="0"/>
                <a:ea typeface="PMingLiU" panose="02020500000000000000" pitchFamily="18" charset="-120"/>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Arial" panose="020B0604020202020204" pitchFamily="34" charset="0"/>
                <a:ea typeface="PMingLiU" panose="02020500000000000000" pitchFamily="18" charset="-120"/>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Arial" panose="020B0604020202020204" pitchFamily="34" charset="0"/>
                <a:ea typeface="PMingLiU" panose="02020500000000000000" pitchFamily="18" charset="-120"/>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Arial" panose="020B0604020202020204" pitchFamily="34" charset="0"/>
                <a:ea typeface="PMingLiU" panose="02020500000000000000" pitchFamily="18" charset="-120"/>
              </a:defRPr>
            </a:lvl5pPr>
          </a:lstStyle>
          <a:p>
            <a:pPr lvl="0">
              <a:buNone/>
            </a:pPr>
            <a:r>
              <a:rPr lang="zh-CN" altLang="zh-CN" sz="3200" b="1" dirty="0">
                <a:solidFill>
                  <a:schemeClr val="tx1"/>
                </a:solidFill>
                <a:latin typeface="黑体" panose="02010609060101010101" pitchFamily="2" charset="-122"/>
                <a:ea typeface="黑体" panose="02010609060101010101" pitchFamily="2" charset="-122"/>
              </a:rPr>
              <a:t>【</a:t>
            </a:r>
            <a:r>
              <a:rPr lang="zh-CN" altLang="en-US" sz="3200" b="1" dirty="0">
                <a:solidFill>
                  <a:schemeClr val="tx1"/>
                </a:solidFill>
                <a:latin typeface="黑体" panose="02010609060101010101" pitchFamily="2" charset="-122"/>
                <a:ea typeface="黑体" panose="02010609060101010101" pitchFamily="2" charset="-122"/>
              </a:rPr>
              <a:t>译文</a:t>
            </a:r>
            <a:r>
              <a:rPr lang="zh-CN" altLang="zh-CN" sz="3200" b="1" dirty="0">
                <a:solidFill>
                  <a:schemeClr val="tx1"/>
                </a:solidFill>
                <a:latin typeface="黑体" panose="02010609060101010101" pitchFamily="2" charset="-122"/>
                <a:ea typeface="黑体" panose="02010609060101010101" pitchFamily="2" charset="-122"/>
              </a:rPr>
              <a:t>】 </a:t>
            </a:r>
            <a:endParaRPr lang="en-US" altLang="zh-CN" sz="3200" b="1">
              <a:solidFill>
                <a:schemeClr val="tx1"/>
              </a:solidFill>
              <a:latin typeface="黑体" panose="02010609060101010101" pitchFamily="2" charset="-122"/>
              <a:ea typeface="黑体" panose="02010609060101010101" pitchFamily="2" charset="-122"/>
            </a:endParaRPr>
          </a:p>
          <a:p>
            <a:pPr lvl="0">
              <a:buNone/>
            </a:pPr>
            <a:r>
              <a:rPr lang="en-US" altLang="zh-CN" sz="3200" b="1">
                <a:solidFill>
                  <a:schemeClr val="tx1"/>
                </a:solidFill>
                <a:latin typeface="黑体" panose="02010609060101010101" pitchFamily="2" charset="-122"/>
                <a:ea typeface="黑体" panose="02010609060101010101" pitchFamily="2" charset="-122"/>
              </a:rPr>
              <a:t>     </a:t>
            </a:r>
            <a:r>
              <a:rPr lang="zh-CN" altLang="en-US" sz="2800" b="1" dirty="0">
                <a:solidFill>
                  <a:schemeClr val="tx1"/>
                </a:solidFill>
                <a:latin typeface="黑体" panose="02010609060101010101" pitchFamily="2" charset="-122"/>
                <a:ea typeface="黑体" panose="02010609060101010101" pitchFamily="2" charset="-122"/>
              </a:rPr>
              <a:t>叔孙武叔诽谤孔子。子贡说：“不要这样吧，孔子是诽谤不了的，其他人的贤良，象丘陵一样，还可以</a:t>
            </a:r>
            <a:r>
              <a:rPr lang="zh-CN" altLang="en-US" sz="2800" b="1" dirty="0">
                <a:solidFill>
                  <a:srgbClr val="FF0000"/>
                </a:solidFill>
                <a:latin typeface="黑体" panose="02010609060101010101" pitchFamily="2" charset="-122"/>
                <a:ea typeface="黑体" panose="02010609060101010101" pitchFamily="2" charset="-122"/>
              </a:rPr>
              <a:t>超越</a:t>
            </a:r>
            <a:r>
              <a:rPr lang="zh-CN" altLang="en-US" sz="2800" b="1" dirty="0">
                <a:solidFill>
                  <a:schemeClr val="tx1"/>
                </a:solidFill>
                <a:latin typeface="黑体" panose="02010609060101010101" pitchFamily="2" charset="-122"/>
                <a:ea typeface="黑体" panose="02010609060101010101" pitchFamily="2" charset="-122"/>
              </a:rPr>
              <a:t>；孔子却象日月，别人没法超过。虽然有人要自绝于日月，但对日月又有什么损伤？只能表明他不自量而已。” </a:t>
            </a:r>
            <a:endParaRPr lang="en-US" altLang="zh-CN" sz="2800" b="1" dirty="0">
              <a:solidFill>
                <a:schemeClr val="tx1"/>
              </a:solidFill>
              <a:latin typeface="黑体" panose="02010609060101010101" pitchFamily="2" charset="-122"/>
              <a:ea typeface="黑体" panose="02010609060101010101" pitchFamily="2" charset="-122"/>
            </a:endParaRPr>
          </a:p>
        </p:txBody>
      </p:sp>
    </p:spTree>
  </p:cSld>
  <p:clrMapOvr>
    <a:overrideClrMapping bg1="lt1" tx1="dk1" bg2="lt2" tx2="dk2" accent1="accent1" accent2="accent2" accent3="accent3" accent4="accent4" accent5="accent5" accent6="accent6" hlink="hlink" folHlink="folHlink"/>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80"/>
                                        </p:tgtEl>
                                        <p:attrNameLst>
                                          <p:attrName>style.visibility</p:attrName>
                                        </p:attrNameLst>
                                      </p:cBhvr>
                                      <p:to>
                                        <p:strVal val="visible"/>
                                      </p:to>
                                    </p:set>
                                    <p:animEffect transition="in" filter="checkerboard(across)">
                                      <p:cBhvr>
                                        <p:cTn id="7" dur="500"/>
                                        <p:tgtEl>
                                          <p:spTgt spid="3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标题 4097"/>
          <p:cNvSpPr>
            <a:spLocks noGrp="1"/>
          </p:cNvSpPr>
          <p:nvPr>
            <p:ph type="title"/>
          </p:nvPr>
        </p:nvSpPr>
        <p:spPr>
          <a:xfrm>
            <a:off x="0" y="302260"/>
            <a:ext cx="8964613" cy="3024188"/>
          </a:xfrm>
        </p:spPr>
        <p:txBody>
          <a:bodyPr anchor="ctr"/>
          <a:lstStyle/>
          <a:p>
            <a:pPr indent="711200" algn="l">
              <a:extLst>
                <a:ext uri="{35155182-B16C-46BC-9424-99874614C6A1}">
                  <wpsdc:indentchars xmlns:wpsdc="http://www.wps.cn/officeDocument/2017/drawingmlCustomData" xmlns="" val="200" checksum="3773799597"/>
                </a:ext>
              </a:extLst>
            </a:pPr>
            <a:r>
              <a:rPr lang="zh-CN" altLang="en-US" sz="2800" b="1" dirty="0">
                <a:solidFill>
                  <a:schemeClr val="tx1"/>
                </a:solidFill>
                <a:latin typeface="宋体" panose="02010600030101010101" pitchFamily="2" charset="-122"/>
                <a:ea typeface="宋体" panose="02010600030101010101" pitchFamily="2" charset="-122"/>
              </a:rPr>
              <a:t>陈子禽谓子贡曰：“子为恭也，仲尼岂贤</a:t>
            </a:r>
            <a:r>
              <a:rPr lang="zh-CN" altLang="en-US" sz="2800" b="1" dirty="0">
                <a:solidFill>
                  <a:srgbClr val="FF0000"/>
                </a:solidFill>
                <a:latin typeface="宋体" panose="02010600030101010101" pitchFamily="2" charset="-122"/>
                <a:ea typeface="宋体" panose="02010600030101010101" pitchFamily="2" charset="-122"/>
              </a:rPr>
              <a:t>于</a:t>
            </a:r>
            <a:r>
              <a:rPr lang="zh-CN" altLang="en-US" sz="2800" b="1" dirty="0">
                <a:solidFill>
                  <a:schemeClr val="tx1"/>
                </a:solidFill>
                <a:latin typeface="宋体" panose="02010600030101010101" pitchFamily="2" charset="-122"/>
                <a:ea typeface="宋体" panose="02010600030101010101" pitchFamily="2" charset="-122"/>
              </a:rPr>
              <a:t>子乎？”</a:t>
            </a:r>
            <a:br>
              <a:rPr lang="zh-CN" altLang="en-US" sz="2800" b="1" dirty="0">
                <a:solidFill>
                  <a:schemeClr val="tx1"/>
                </a:solidFill>
                <a:latin typeface="宋体" panose="02010600030101010101" pitchFamily="2" charset="-122"/>
                <a:ea typeface="宋体" panose="02010600030101010101" pitchFamily="2" charset="-122"/>
              </a:rPr>
            </a:br>
            <a:r>
              <a:rPr lang="zh-CN" altLang="en-US" sz="2800" b="1" dirty="0">
                <a:solidFill>
                  <a:schemeClr val="tx1"/>
                </a:solidFill>
                <a:latin typeface="宋体" panose="02010600030101010101" pitchFamily="2" charset="-122"/>
                <a:ea typeface="宋体" panose="02010600030101010101" pitchFamily="2" charset="-122"/>
              </a:rPr>
              <a:t>    子贡曰：“君子</a:t>
            </a:r>
            <a:r>
              <a:rPr lang="zh-CN" altLang="en-US" sz="2800" b="1" u="heavy" dirty="0">
                <a:solidFill>
                  <a:schemeClr val="tx1"/>
                </a:solidFill>
                <a:uFill>
                  <a:solidFill>
                    <a:srgbClr val="0000FF"/>
                  </a:solidFill>
                </a:uFill>
                <a:latin typeface="宋体" panose="02010600030101010101" pitchFamily="2" charset="-122"/>
                <a:ea typeface="宋体" panose="02010600030101010101" pitchFamily="2" charset="-122"/>
              </a:rPr>
              <a:t>一言以为</a:t>
            </a:r>
            <a:r>
              <a:rPr lang="zh-CN" altLang="en-US" sz="2800" b="1" u="heavy">
                <a:solidFill>
                  <a:srgbClr val="FF0000"/>
                </a:solidFill>
                <a:uFill>
                  <a:solidFill>
                    <a:srgbClr val="0000FF"/>
                  </a:solidFill>
                </a:uFill>
                <a:latin typeface="宋体" panose="02010600030101010101" pitchFamily="2" charset="-122"/>
                <a:ea typeface="宋体" panose="02010600030101010101" pitchFamily="2" charset="-122"/>
              </a:rPr>
              <a:t>知</a:t>
            </a:r>
            <a:r>
              <a:rPr lang="zh-CN" altLang="en-US" sz="2800" b="1" u="heavy" dirty="0">
                <a:solidFill>
                  <a:schemeClr val="tx1"/>
                </a:solidFill>
                <a:uFill>
                  <a:solidFill>
                    <a:srgbClr val="0000FF"/>
                  </a:solidFill>
                </a:uFill>
                <a:latin typeface="宋体" panose="02010600030101010101" pitchFamily="2" charset="-122"/>
                <a:ea typeface="宋体" panose="02010600030101010101" pitchFamily="2" charset="-122"/>
              </a:rPr>
              <a:t>，一言以为不知</a:t>
            </a:r>
            <a:r>
              <a:rPr lang="zh-CN" altLang="en-US" sz="2800" b="1" dirty="0">
                <a:solidFill>
                  <a:schemeClr val="tx1"/>
                </a:solidFill>
                <a:latin typeface="宋体" panose="02010600030101010101" pitchFamily="2" charset="-122"/>
                <a:ea typeface="宋体" panose="02010600030101010101" pitchFamily="2" charset="-122"/>
              </a:rPr>
              <a:t>，言不可不慎也。夫子之不可</a:t>
            </a:r>
            <a:r>
              <a:rPr lang="zh-CN" altLang="en-US" sz="2800" b="1" dirty="0">
                <a:solidFill>
                  <a:srgbClr val="FF0000"/>
                </a:solidFill>
                <a:latin typeface="宋体" panose="02010600030101010101" pitchFamily="2" charset="-122"/>
                <a:ea typeface="宋体" panose="02010600030101010101" pitchFamily="2" charset="-122"/>
              </a:rPr>
              <a:t>及</a:t>
            </a:r>
            <a:r>
              <a:rPr lang="zh-CN" altLang="en-US" sz="2800" b="1" dirty="0">
                <a:solidFill>
                  <a:schemeClr val="tx1"/>
                </a:solidFill>
                <a:latin typeface="宋体" panose="02010600030101010101" pitchFamily="2" charset="-122"/>
                <a:ea typeface="宋体" panose="02010600030101010101" pitchFamily="2" charset="-122"/>
              </a:rPr>
              <a:t>也，犹天不可阶而升也。夫子之</a:t>
            </a:r>
            <a:r>
              <a:rPr lang="zh-CN" altLang="en-US" sz="2800" b="1" dirty="0">
                <a:solidFill>
                  <a:srgbClr val="FF0000"/>
                </a:solidFill>
                <a:latin typeface="宋体" panose="02010600030101010101" pitchFamily="2" charset="-122"/>
                <a:ea typeface="宋体" panose="02010600030101010101" pitchFamily="2" charset="-122"/>
              </a:rPr>
              <a:t>得</a:t>
            </a:r>
            <a:r>
              <a:rPr lang="zh-CN" altLang="en-US" sz="2800" b="1" dirty="0">
                <a:solidFill>
                  <a:schemeClr val="tx1"/>
                </a:solidFill>
                <a:latin typeface="宋体" panose="02010600030101010101" pitchFamily="2" charset="-122"/>
                <a:ea typeface="宋体" panose="02010600030101010101" pitchFamily="2" charset="-122"/>
              </a:rPr>
              <a:t>邦家者，所谓立之斯立，道之斯行，绥之斯来，动之斯和。其生也荣，其死也哀，</a:t>
            </a:r>
            <a:r>
              <a:rPr lang="zh-CN" altLang="en-US" sz="2800" b="1" dirty="0">
                <a:solidFill>
                  <a:srgbClr val="FF0000"/>
                </a:solidFill>
                <a:latin typeface="宋体" panose="02010600030101010101" pitchFamily="2" charset="-122"/>
                <a:ea typeface="宋体" panose="02010600030101010101" pitchFamily="2" charset="-122"/>
              </a:rPr>
              <a:t>如之何</a:t>
            </a:r>
            <a:r>
              <a:rPr lang="zh-CN" altLang="en-US" sz="2800" b="1" dirty="0">
                <a:solidFill>
                  <a:schemeClr val="tx1"/>
                </a:solidFill>
                <a:latin typeface="宋体" panose="02010600030101010101" pitchFamily="2" charset="-122"/>
                <a:ea typeface="宋体" panose="02010600030101010101" pitchFamily="2" charset="-122"/>
              </a:rPr>
              <a:t>其可及也？”</a:t>
            </a:r>
          </a:p>
        </p:txBody>
      </p:sp>
      <p:sp>
        <p:nvSpPr>
          <p:cNvPr id="4103" name="文本框 4102"/>
          <p:cNvSpPr txBox="1"/>
          <p:nvPr/>
        </p:nvSpPr>
        <p:spPr>
          <a:xfrm>
            <a:off x="0" y="0"/>
            <a:ext cx="1331913" cy="557213"/>
          </a:xfrm>
          <a:prstGeom prst="rect">
            <a:avLst/>
          </a:prstGeom>
          <a:solidFill>
            <a:srgbClr val="000000"/>
          </a:solidFill>
          <a:ln w="38100" cap="flat" cmpd="sng">
            <a:solidFill>
              <a:srgbClr val="FF0000"/>
            </a:solidFill>
            <a:prstDash val="solid"/>
            <a:miter/>
            <a:headEnd type="none" w="med" len="med"/>
            <a:tailEnd type="none" w="med" len="med"/>
          </a:ln>
        </p:spPr>
        <p:txBody>
          <a:bodyPr>
            <a:spAutoFit/>
          </a:bodyPr>
          <a:lstStyle/>
          <a:p>
            <a:pPr>
              <a:spcBef>
                <a:spcPct val="50000"/>
              </a:spcBef>
            </a:pPr>
            <a:r>
              <a:rPr lang="zh-CN" altLang="en-US" sz="2800" b="1" dirty="0">
                <a:solidFill>
                  <a:srgbClr val="FFFF00"/>
                </a:solidFill>
                <a:latin typeface="Arial" panose="020B0604020202020204" pitchFamily="34" charset="0"/>
                <a:ea typeface="黑体" panose="02010609060101010101" pitchFamily="2" charset="-122"/>
              </a:rPr>
              <a:t>选文</a:t>
            </a:r>
            <a:r>
              <a:rPr lang="en-US" altLang="zh-CN" sz="2800" b="1">
                <a:solidFill>
                  <a:srgbClr val="FFFF00"/>
                </a:solidFill>
                <a:latin typeface="Arial" panose="020B0604020202020204" pitchFamily="34" charset="0"/>
                <a:ea typeface="黑体" panose="02010609060101010101" pitchFamily="2" charset="-122"/>
              </a:rPr>
              <a:t>2</a:t>
            </a:r>
          </a:p>
        </p:txBody>
      </p:sp>
      <p:sp>
        <p:nvSpPr>
          <p:cNvPr id="4104" name="文本占位符 4103"/>
          <p:cNvSpPr>
            <a:spLocks noGrp="1"/>
          </p:cNvSpPr>
          <p:nvPr>
            <p:ph type="body" idx="1"/>
          </p:nvPr>
        </p:nvSpPr>
        <p:spPr>
          <a:xfrm>
            <a:off x="323215" y="3220085"/>
            <a:ext cx="8497888" cy="3284538"/>
          </a:xfrm>
          <a:solidFill>
            <a:srgbClr val="CCFFFF">
              <a:alpha val="100000"/>
            </a:srgbClr>
          </a:solidFill>
          <a:ln w="57150" cmpd="thinThick">
            <a:solidFill>
              <a:srgbClr val="0000FF"/>
            </a:solidFill>
            <a:miter/>
          </a:ln>
        </p:spPr>
        <p:txBody>
          <a:bodyPr/>
          <a:lstStyle/>
          <a:p>
            <a:pPr>
              <a:buNone/>
            </a:pPr>
            <a:r>
              <a:rPr lang="zh-CN" altLang="zh-CN" sz="3200" b="1" dirty="0">
                <a:solidFill>
                  <a:srgbClr val="FF0000"/>
                </a:solidFill>
                <a:latin typeface="黑体" panose="02010609060101010101" pitchFamily="2" charset="-122"/>
                <a:ea typeface="黑体" panose="02010609060101010101" pitchFamily="2" charset="-122"/>
              </a:rPr>
              <a:t>【</a:t>
            </a:r>
            <a:r>
              <a:rPr lang="zh-CN" altLang="en-US" sz="3200" b="1" dirty="0">
                <a:solidFill>
                  <a:srgbClr val="FF0000"/>
                </a:solidFill>
                <a:latin typeface="黑体" panose="02010609060101010101" pitchFamily="2" charset="-122"/>
                <a:ea typeface="黑体" panose="02010609060101010101" pitchFamily="2" charset="-122"/>
              </a:rPr>
              <a:t>译文</a:t>
            </a:r>
            <a:r>
              <a:rPr lang="zh-CN" altLang="zh-CN" sz="3200" b="1" dirty="0">
                <a:solidFill>
                  <a:srgbClr val="FF0000"/>
                </a:solidFill>
                <a:latin typeface="黑体" panose="02010609060101010101" pitchFamily="2" charset="-122"/>
                <a:ea typeface="黑体" panose="02010609060101010101" pitchFamily="2" charset="-122"/>
              </a:rPr>
              <a:t>】</a:t>
            </a:r>
            <a:endParaRPr lang="en-US" altLang="zh-CN" sz="3200" b="1">
              <a:solidFill>
                <a:srgbClr val="FF0000"/>
              </a:solidFill>
              <a:latin typeface="黑体" panose="02010609060101010101" pitchFamily="2" charset="-122"/>
              <a:ea typeface="黑体" panose="02010609060101010101" pitchFamily="2" charset="-122"/>
            </a:endParaRPr>
          </a:p>
          <a:p>
            <a:r>
              <a:rPr lang="zh-CN" altLang="en-US" sz="2400" b="1" dirty="0">
                <a:solidFill>
                  <a:schemeClr val="tx1"/>
                </a:solidFill>
                <a:latin typeface="黑体" panose="02010609060101010101" pitchFamily="2" charset="-122"/>
                <a:ea typeface="黑体" panose="02010609060101010101" pitchFamily="2" charset="-122"/>
              </a:rPr>
              <a:t>   陈子禽对谓子贡说：“你是谦虚吧，孔子哪里</a:t>
            </a:r>
            <a:r>
              <a:rPr lang="zh-CN" altLang="en-US" sz="2400" b="1" dirty="0">
                <a:solidFill>
                  <a:srgbClr val="FF0000"/>
                </a:solidFill>
                <a:latin typeface="黑体" panose="02010609060101010101" pitchFamily="2" charset="-122"/>
                <a:ea typeface="黑体" panose="02010609060101010101" pitchFamily="2" charset="-122"/>
              </a:rPr>
              <a:t>比</a:t>
            </a:r>
            <a:r>
              <a:rPr lang="zh-CN" altLang="en-US" sz="2400" b="1" dirty="0">
                <a:solidFill>
                  <a:schemeClr val="tx1"/>
                </a:solidFill>
                <a:latin typeface="黑体" panose="02010609060101010101" pitchFamily="2" charset="-122"/>
                <a:ea typeface="黑体" panose="02010609060101010101" pitchFamily="2" charset="-122"/>
              </a:rPr>
              <a:t>你强？”</a:t>
            </a:r>
            <a:endParaRPr lang="en-US" altLang="zh-CN" sz="2400" b="1">
              <a:solidFill>
                <a:schemeClr val="tx1"/>
              </a:solidFill>
              <a:latin typeface="黑体" panose="02010609060101010101" pitchFamily="2" charset="-122"/>
              <a:ea typeface="黑体" panose="02010609060101010101" pitchFamily="2" charset="-122"/>
            </a:endParaRPr>
          </a:p>
          <a:p>
            <a:r>
              <a:rPr lang="zh-CN" altLang="en-US" sz="2400" b="1" dirty="0">
                <a:solidFill>
                  <a:schemeClr val="tx1"/>
                </a:solidFill>
                <a:latin typeface="黑体" panose="02010609060101010101" pitchFamily="2" charset="-122"/>
                <a:ea typeface="黑体" panose="02010609060101010101" pitchFamily="2" charset="-122"/>
              </a:rPr>
              <a:t>   子贡说：“君子说一句话就可以表现出是否</a:t>
            </a:r>
            <a:r>
              <a:rPr lang="zh-CN" altLang="en-US" sz="2400" b="1" dirty="0">
                <a:solidFill>
                  <a:srgbClr val="FF0000"/>
                </a:solidFill>
                <a:latin typeface="黑体" panose="02010609060101010101" pitchFamily="2" charset="-122"/>
                <a:ea typeface="黑体" panose="02010609060101010101" pitchFamily="2" charset="-122"/>
              </a:rPr>
              <a:t>明智</a:t>
            </a:r>
            <a:r>
              <a:rPr lang="zh-CN" altLang="en-US" sz="2400" b="1" dirty="0">
                <a:solidFill>
                  <a:schemeClr val="tx1"/>
                </a:solidFill>
                <a:latin typeface="黑体" panose="02010609060101010101" pitchFamily="2" charset="-122"/>
                <a:ea typeface="黑体" panose="02010609060101010101" pitchFamily="2" charset="-122"/>
              </a:rPr>
              <a:t>，所以说话不可以不谨慎。孔子的高不可</a:t>
            </a:r>
            <a:r>
              <a:rPr lang="zh-CN" altLang="en-US" sz="2400" b="1" dirty="0">
                <a:solidFill>
                  <a:srgbClr val="FF0000"/>
                </a:solidFill>
                <a:latin typeface="黑体" panose="02010609060101010101" pitchFamily="2" charset="-122"/>
                <a:ea typeface="黑体" panose="02010609060101010101" pitchFamily="2" charset="-122"/>
              </a:rPr>
              <a:t>及</a:t>
            </a:r>
            <a:r>
              <a:rPr lang="zh-CN" altLang="en-US" sz="2400" b="1" dirty="0">
                <a:solidFill>
                  <a:schemeClr val="tx1"/>
                </a:solidFill>
                <a:latin typeface="黑体" panose="02010609060101010101" pitchFamily="2" charset="-122"/>
                <a:ea typeface="黑体" panose="02010609060101010101" pitchFamily="2" charset="-122"/>
              </a:rPr>
              <a:t>，如同天不能搭阶梯爬上去一样。他如果有机会</a:t>
            </a:r>
            <a:r>
              <a:rPr lang="zh-CN" altLang="en-US" sz="2400" b="1" dirty="0">
                <a:solidFill>
                  <a:srgbClr val="FF0000"/>
                </a:solidFill>
                <a:latin typeface="黑体" panose="02010609060101010101" pitchFamily="2" charset="-122"/>
                <a:ea typeface="黑体" panose="02010609060101010101" pitchFamily="2" charset="-122"/>
              </a:rPr>
              <a:t>治理国家</a:t>
            </a:r>
            <a:r>
              <a:rPr lang="zh-CN" altLang="en-US" sz="2400" b="1" dirty="0">
                <a:solidFill>
                  <a:schemeClr val="tx1"/>
                </a:solidFill>
                <a:latin typeface="黑体" panose="02010609060101010101" pitchFamily="2" charset="-122"/>
                <a:ea typeface="黑体" panose="02010609060101010101" pitchFamily="2" charset="-122"/>
              </a:rPr>
              <a:t>，就能做到传说的那样，得到老百姓的全力拥护，万众一心，共享太平。他生也光荣，死也可哀，</a:t>
            </a:r>
            <a:r>
              <a:rPr lang="zh-CN" altLang="en-US" sz="2400" b="1" dirty="0">
                <a:solidFill>
                  <a:srgbClr val="FF0000"/>
                </a:solidFill>
                <a:latin typeface="黑体" panose="02010609060101010101" pitchFamily="2" charset="-122"/>
                <a:ea typeface="黑体" panose="02010609060101010101" pitchFamily="2" charset="-122"/>
              </a:rPr>
              <a:t>怎么</a:t>
            </a:r>
            <a:r>
              <a:rPr lang="zh-CN" altLang="en-US" sz="2400" b="1" dirty="0">
                <a:solidFill>
                  <a:schemeClr val="tx1"/>
                </a:solidFill>
                <a:latin typeface="黑体" panose="02010609060101010101" pitchFamily="2" charset="-122"/>
                <a:ea typeface="黑体" panose="02010609060101010101" pitchFamily="2" charset="-122"/>
              </a:rPr>
              <a:t>谈得上赶上他呢？”</a:t>
            </a:r>
            <a:r>
              <a:rPr lang="zh-CN" altLang="en-US" sz="2400" dirty="0">
                <a:solidFill>
                  <a:schemeClr val="tx1"/>
                </a:solidFill>
                <a:latin typeface="黑体" panose="02010609060101010101" pitchFamily="2" charset="-122"/>
                <a:ea typeface="黑体" panose="02010609060101010101" pitchFamily="2" charset="-122"/>
              </a:rPr>
              <a:t> </a:t>
            </a:r>
            <a:endParaRPr lang="en-US" altLang="zh-CN" sz="2400" dirty="0">
              <a:solidFill>
                <a:schemeClr val="tx1"/>
              </a:solidFill>
              <a:latin typeface="黑体" panose="02010609060101010101" pitchFamily="2" charset="-122"/>
              <a:ea typeface="黑体" panose="02010609060101010101" pitchFamily="2" charset="-122"/>
            </a:endParaRPr>
          </a:p>
        </p:txBody>
      </p:sp>
    </p:spTree>
  </p:cSld>
  <p:clrMapOvr>
    <a:overrideClrMapping bg1="lt1" tx1="dk1" bg2="lt2" tx2="dk2" accent1="accent1" accent2="accent2" accent3="accent3" accent4="accent4" accent5="accent5" accent6="accent6" hlink="hlink" folHlink="folHlink"/>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104">
                                            <p:bg/>
                                          </p:spTgt>
                                        </p:tgtEl>
                                        <p:attrNameLst>
                                          <p:attrName>style.visibility</p:attrName>
                                        </p:attrNameLst>
                                      </p:cBhvr>
                                      <p:to>
                                        <p:strVal val="visible"/>
                                      </p:to>
                                    </p:set>
                                    <p:animEffect transition="in" filter="box(in)">
                                      <p:cBhvr>
                                        <p:cTn id="7" dur="500"/>
                                        <p:tgtEl>
                                          <p:spTgt spid="4104">
                                            <p:bg/>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104">
                                            <p:txEl>
                                              <p:pRg st="0" end="0"/>
                                            </p:txEl>
                                          </p:spTgt>
                                        </p:tgtEl>
                                        <p:attrNameLst>
                                          <p:attrName>style.visibility</p:attrName>
                                        </p:attrNameLst>
                                      </p:cBhvr>
                                      <p:to>
                                        <p:strVal val="visible"/>
                                      </p:to>
                                    </p:set>
                                    <p:animEffect transition="in" filter="box(in)">
                                      <p:cBhvr>
                                        <p:cTn id="12" dur="500"/>
                                        <p:tgtEl>
                                          <p:spTgt spid="410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104">
                                            <p:txEl>
                                              <p:pRg st="1" end="1"/>
                                            </p:txEl>
                                          </p:spTgt>
                                        </p:tgtEl>
                                        <p:attrNameLst>
                                          <p:attrName>style.visibility</p:attrName>
                                        </p:attrNameLst>
                                      </p:cBhvr>
                                      <p:to>
                                        <p:strVal val="visible"/>
                                      </p:to>
                                    </p:set>
                                    <p:animEffect transition="in" filter="box(in)">
                                      <p:cBhvr>
                                        <p:cTn id="17" dur="500"/>
                                        <p:tgtEl>
                                          <p:spTgt spid="410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104">
                                            <p:txEl>
                                              <p:pRg st="2" end="2"/>
                                            </p:txEl>
                                          </p:spTgt>
                                        </p:tgtEl>
                                        <p:attrNameLst>
                                          <p:attrName>style.visibility</p:attrName>
                                        </p:attrNameLst>
                                      </p:cBhvr>
                                      <p:to>
                                        <p:strVal val="visible"/>
                                      </p:to>
                                    </p:set>
                                    <p:animEffect transition="in" filter="box(in)">
                                      <p:cBhvr>
                                        <p:cTn id="22" dur="500"/>
                                        <p:tgtEl>
                                          <p:spTgt spid="410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410" name="Rectangle 2"/>
          <p:cNvSpPr>
            <a:spLocks noGrp="1" noChangeArrowheads="1"/>
          </p:cNvSpPr>
          <p:nvPr>
            <p:ph type="body" idx="4294967295"/>
          </p:nvPr>
        </p:nvSpPr>
        <p:spPr>
          <a:xfrm>
            <a:off x="0" y="549275"/>
            <a:ext cx="8734425" cy="5549900"/>
          </a:xfrm>
        </p:spPr>
        <p:txBody>
          <a:bodyPr/>
          <a:lstStyle/>
          <a:p>
            <a:pPr>
              <a:lnSpc>
                <a:spcPct val="90000"/>
              </a:lnSpc>
              <a:buFontTx/>
              <a:buNone/>
            </a:pPr>
            <a:r>
              <a:rPr lang="zh-CN" b="1">
                <a:solidFill>
                  <a:srgbClr val="CC0000"/>
                </a:solidFill>
                <a:latin typeface="黑体" panose="02010609060101010101" pitchFamily="2" charset="-122"/>
                <a:ea typeface="黑体" panose="02010609060101010101" pitchFamily="2" charset="-122"/>
              </a:rPr>
              <a:t>根据第</a:t>
            </a:r>
            <a:r>
              <a:rPr lang="en-US" altLang="zh-CN" b="1">
                <a:solidFill>
                  <a:srgbClr val="CC0000"/>
                </a:solidFill>
                <a:latin typeface="黑体" panose="02010609060101010101" pitchFamily="2" charset="-122"/>
                <a:ea typeface="黑体" panose="02010609060101010101" pitchFamily="2" charset="-122"/>
              </a:rPr>
              <a:t>1</a:t>
            </a:r>
            <a:r>
              <a:rPr lang="zh-CN" altLang="en-US" b="1">
                <a:solidFill>
                  <a:srgbClr val="CC0000"/>
                </a:solidFill>
                <a:latin typeface="黑体" panose="02010609060101010101" pitchFamily="2" charset="-122"/>
                <a:ea typeface="黑体" panose="02010609060101010101" pitchFamily="2" charset="-122"/>
              </a:rPr>
              <a:t>、</a:t>
            </a:r>
            <a:r>
              <a:rPr lang="en-US" altLang="zh-CN" b="1">
                <a:solidFill>
                  <a:srgbClr val="CC0000"/>
                </a:solidFill>
                <a:latin typeface="黑体" panose="02010609060101010101" pitchFamily="2" charset="-122"/>
                <a:ea typeface="黑体" panose="02010609060101010101" pitchFamily="2" charset="-122"/>
              </a:rPr>
              <a:t>2</a:t>
            </a:r>
            <a:r>
              <a:rPr lang="zh-CN" altLang="en-US" b="1">
                <a:solidFill>
                  <a:srgbClr val="CC0000"/>
                </a:solidFill>
                <a:latin typeface="黑体" panose="02010609060101010101" pitchFamily="2" charset="-122"/>
                <a:ea typeface="黑体" panose="02010609060101010101" pitchFamily="2" charset="-122"/>
              </a:rPr>
              <a:t>章，</a:t>
            </a:r>
            <a:r>
              <a:rPr lang="zh-CN" b="1">
                <a:solidFill>
                  <a:srgbClr val="CC0000"/>
                </a:solidFill>
                <a:latin typeface="黑体" panose="02010609060101010101" pitchFamily="2" charset="-122"/>
                <a:ea typeface="黑体" panose="02010609060101010101" pitchFamily="2" charset="-122"/>
              </a:rPr>
              <a:t>思考讨论：</a:t>
            </a:r>
          </a:p>
          <a:p>
            <a:pPr>
              <a:lnSpc>
                <a:spcPct val="90000"/>
              </a:lnSpc>
              <a:buFontTx/>
              <a:buNone/>
            </a:pPr>
            <a:r>
              <a:rPr lang="zh-CN" b="1">
                <a:solidFill>
                  <a:srgbClr val="CC0000"/>
                </a:solidFill>
                <a:latin typeface="黑体" panose="02010609060101010101" pitchFamily="2" charset="-122"/>
                <a:ea typeface="黑体" panose="02010609060101010101" pitchFamily="2" charset="-122"/>
              </a:rPr>
              <a:t>     子贡是怎样面对叔孙武孙、陈子禽的诽谤和挑拨的？表现了对孔子之言的态度？</a:t>
            </a:r>
          </a:p>
          <a:p>
            <a:pPr>
              <a:spcBef>
                <a:spcPct val="50000"/>
              </a:spcBef>
            </a:pPr>
            <a:r>
              <a:rPr lang="zh-CN" b="1"/>
              <a:t> </a:t>
            </a:r>
            <a:r>
              <a:rPr lang="zh-CN" altLang="en-US" b="1" dirty="0">
                <a:latin typeface="宋体" panose="02010600030101010101" pitchFamily="2" charset="-122"/>
                <a:ea typeface="宋体" panose="02010600030101010101" pitchFamily="2" charset="-122"/>
                <a:sym typeface="+mn-ea"/>
              </a:rPr>
              <a:t>①子贡面对叔孙武叔和陈子禽的诋毁，运用比喻、对比的手法，捍卫孔子，表现孔子的</a:t>
            </a:r>
            <a:r>
              <a:rPr lang="zh-CN" altLang="en-US" b="1" dirty="0">
                <a:solidFill>
                  <a:srgbClr val="FF0000"/>
                </a:solidFill>
                <a:latin typeface="宋体" panose="02010600030101010101" pitchFamily="2" charset="-122"/>
                <a:ea typeface="宋体" panose="02010600030101010101" pitchFamily="2" charset="-122"/>
                <a:sym typeface="+mn-ea"/>
              </a:rPr>
              <a:t>出类拔萃的才德</a:t>
            </a:r>
            <a:r>
              <a:rPr lang="zh-CN" altLang="en-US" b="1" dirty="0">
                <a:latin typeface="宋体" panose="02010600030101010101" pitchFamily="2" charset="-122"/>
                <a:ea typeface="宋体" panose="02010600030101010101" pitchFamily="2" charset="-122"/>
                <a:sym typeface="+mn-ea"/>
              </a:rPr>
              <a:t>以及对孔子</a:t>
            </a:r>
            <a:r>
              <a:rPr lang="zh-CN" altLang="en-US" b="1" dirty="0">
                <a:solidFill>
                  <a:srgbClr val="FF0000"/>
                </a:solidFill>
                <a:latin typeface="宋体" panose="02010600030101010101" pitchFamily="2" charset="-122"/>
                <a:ea typeface="宋体" panose="02010600030101010101" pitchFamily="2" charset="-122"/>
                <a:sym typeface="+mn-ea"/>
              </a:rPr>
              <a:t>无限敬仰</a:t>
            </a:r>
            <a:r>
              <a:rPr lang="zh-CN" altLang="en-US" b="1" dirty="0">
                <a:latin typeface="宋体" panose="02010600030101010101" pitchFamily="2" charset="-122"/>
                <a:ea typeface="宋体" panose="02010600030101010101" pitchFamily="2" charset="-122"/>
                <a:sym typeface="+mn-ea"/>
              </a:rPr>
              <a:t>的感情。</a:t>
            </a:r>
            <a:endParaRPr lang="zh-CN" altLang="en-US" b="1" dirty="0">
              <a:latin typeface="宋体" panose="02010600030101010101" pitchFamily="2" charset="-122"/>
              <a:ea typeface="宋体" panose="02010600030101010101" pitchFamily="2" charset="-122"/>
            </a:endParaRPr>
          </a:p>
          <a:p>
            <a:pPr>
              <a:spcBef>
                <a:spcPct val="50000"/>
              </a:spcBef>
            </a:pPr>
            <a:r>
              <a:rPr lang="zh-CN" altLang="en-US" b="1" dirty="0">
                <a:latin typeface="宋体" panose="02010600030101010101" pitchFamily="2" charset="-122"/>
                <a:ea typeface="宋体" panose="02010600030101010101" pitchFamily="2" charset="-122"/>
                <a:sym typeface="+mn-ea"/>
              </a:rPr>
              <a:t>②</a:t>
            </a:r>
            <a:r>
              <a:rPr lang="zh-CN" b="1" dirty="0">
                <a:latin typeface="宋体" panose="02010600030101010101" pitchFamily="2" charset="-122"/>
                <a:ea typeface="宋体" panose="02010600030101010101" pitchFamily="2" charset="-122"/>
                <a:sym typeface="+mn-ea"/>
              </a:rPr>
              <a:t>批评叔孙武叔是不自量的、无知的。</a:t>
            </a:r>
            <a:endParaRPr lang="zh-CN" b="1">
              <a:ea typeface="黑体" panose="02010609060101010101" pitchFamily="2" charset="-122"/>
            </a:endParaRPr>
          </a:p>
          <a:p>
            <a:pPr>
              <a:lnSpc>
                <a:spcPct val="90000"/>
              </a:lnSpc>
              <a:spcBef>
                <a:spcPct val="50000"/>
              </a:spcBef>
              <a:buFontTx/>
              <a:buNone/>
            </a:pPr>
            <a:r>
              <a:rPr lang="zh-CN" b="1">
                <a:ea typeface="黑体" panose="02010609060101010101" pitchFamily="2" charset="-122"/>
              </a:rPr>
              <a:t>                   他人</a:t>
            </a:r>
            <a:r>
              <a:rPr lang="en-US" altLang="zh-CN" b="1">
                <a:ea typeface="黑体" panose="02010609060101010101" pitchFamily="2" charset="-122"/>
              </a:rPr>
              <a:t>——</a:t>
            </a:r>
            <a:r>
              <a:rPr lang="zh-CN" b="1">
                <a:ea typeface="黑体" panose="02010609060101010101" pitchFamily="2" charset="-122"/>
              </a:rPr>
              <a:t>如丘陵</a:t>
            </a:r>
            <a:r>
              <a:rPr lang="en-US" altLang="zh-CN" b="1">
                <a:ea typeface="黑体" panose="02010609060101010101" pitchFamily="2" charset="-122"/>
              </a:rPr>
              <a:t>——</a:t>
            </a:r>
            <a:r>
              <a:rPr lang="zh-CN" b="1">
                <a:ea typeface="黑体" panose="02010609060101010101" pitchFamily="2" charset="-122"/>
              </a:rPr>
              <a:t>可逾</a:t>
            </a:r>
          </a:p>
          <a:p>
            <a:pPr>
              <a:lnSpc>
                <a:spcPct val="90000"/>
              </a:lnSpc>
              <a:spcBef>
                <a:spcPct val="50000"/>
              </a:spcBef>
              <a:buFontTx/>
              <a:buNone/>
            </a:pPr>
            <a:r>
              <a:rPr lang="zh-CN" b="1">
                <a:ea typeface="黑体" panose="02010609060101010101" pitchFamily="2" charset="-122"/>
              </a:rPr>
              <a:t>贤（才德）仲尼    如日月</a:t>
            </a:r>
            <a:r>
              <a:rPr lang="en-US" altLang="zh-CN" b="1">
                <a:ea typeface="黑体" panose="02010609060101010101" pitchFamily="2" charset="-122"/>
              </a:rPr>
              <a:t>——</a:t>
            </a:r>
            <a:r>
              <a:rPr lang="zh-CN" b="1">
                <a:ea typeface="黑体" panose="02010609060101010101" pitchFamily="2" charset="-122"/>
              </a:rPr>
              <a:t>不可逾</a:t>
            </a:r>
          </a:p>
          <a:p>
            <a:pPr>
              <a:lnSpc>
                <a:spcPct val="90000"/>
              </a:lnSpc>
              <a:spcBef>
                <a:spcPct val="50000"/>
              </a:spcBef>
              <a:buFontTx/>
              <a:buNone/>
            </a:pPr>
            <a:r>
              <a:rPr lang="zh-CN" b="1">
                <a:ea typeface="黑体" panose="02010609060101010101" pitchFamily="2" charset="-122"/>
              </a:rPr>
              <a:t>                             如拾级上天</a:t>
            </a:r>
            <a:r>
              <a:rPr lang="en-US" altLang="zh-CN" b="1">
                <a:ea typeface="黑体" panose="02010609060101010101" pitchFamily="2" charset="-122"/>
              </a:rPr>
              <a:t>——</a:t>
            </a:r>
            <a:r>
              <a:rPr lang="zh-CN" b="1">
                <a:ea typeface="黑体" panose="02010609060101010101" pitchFamily="2" charset="-122"/>
              </a:rPr>
              <a:t>不可及</a:t>
            </a:r>
          </a:p>
          <a:p>
            <a:pPr>
              <a:lnSpc>
                <a:spcPct val="90000"/>
              </a:lnSpc>
            </a:pPr>
            <a:endParaRPr lang="zh-CN" altLang="zh-CN" b="1">
              <a:solidFill>
                <a:srgbClr val="CC0000"/>
              </a:solidFill>
              <a:latin typeface="黑体" panose="02010609060101010101" pitchFamily="2" charset="-122"/>
              <a:ea typeface="黑体" panose="02010609060101010101" pitchFamily="2" charset="-122"/>
            </a:endParaRPr>
          </a:p>
        </p:txBody>
      </p:sp>
      <p:sp>
        <p:nvSpPr>
          <p:cNvPr id="17411" name="AutoShape 3"/>
          <p:cNvSpPr/>
          <p:nvPr/>
        </p:nvSpPr>
        <p:spPr bwMode="auto">
          <a:xfrm>
            <a:off x="2018665" y="4749800"/>
            <a:ext cx="144463" cy="1441450"/>
          </a:xfrm>
          <a:prstGeom prst="leftBrace">
            <a:avLst>
              <a:gd name="adj1" fmla="val 83150"/>
              <a:gd name="adj2" fmla="val 50000"/>
            </a:avLst>
          </a:prstGeom>
          <a:noFill/>
          <a:ln w="9525" cmpd="sng">
            <a:solidFill>
              <a:schemeClr val="tx1"/>
            </a:solidFill>
            <a:round/>
          </a:ln>
          <a:effectLst/>
        </p:spPr>
        <p:txBody>
          <a:bodyPr wrap="none" anchor="ctr"/>
          <a:lstStyle/>
          <a:p>
            <a:endParaRPr lang="zh-CN" altLang="en-US"/>
          </a:p>
        </p:txBody>
      </p:sp>
      <p:sp>
        <p:nvSpPr>
          <p:cNvPr id="17412" name="AutoShape 4"/>
          <p:cNvSpPr/>
          <p:nvPr/>
        </p:nvSpPr>
        <p:spPr bwMode="auto">
          <a:xfrm>
            <a:off x="3171190" y="5346700"/>
            <a:ext cx="109855" cy="1165860"/>
          </a:xfrm>
          <a:prstGeom prst="leftBrace">
            <a:avLst>
              <a:gd name="adj1" fmla="val 50000"/>
              <a:gd name="adj2" fmla="val 50000"/>
            </a:avLst>
          </a:prstGeom>
          <a:noFill/>
          <a:ln w="9525" cmpd="sng">
            <a:solidFill>
              <a:schemeClr val="tx1"/>
            </a:solidFill>
            <a:round/>
          </a:ln>
          <a:effectLst/>
        </p:spPr>
        <p:txBody>
          <a:bodyPr wrap="none" anchor="ctr"/>
          <a:lstStyle/>
          <a:p>
            <a:endParaRPr lang="zh-CN" altLang="en-US"/>
          </a:p>
        </p:txBody>
      </p:sp>
      <p:sp>
        <p:nvSpPr>
          <p:cNvPr id="17413" name="AutoShape 5"/>
          <p:cNvSpPr/>
          <p:nvPr/>
        </p:nvSpPr>
        <p:spPr bwMode="auto">
          <a:xfrm>
            <a:off x="7558405" y="4365625"/>
            <a:ext cx="254000" cy="1985010"/>
          </a:xfrm>
          <a:prstGeom prst="rightBrace">
            <a:avLst>
              <a:gd name="adj1" fmla="val 39941"/>
              <a:gd name="adj2" fmla="val 50000"/>
            </a:avLst>
          </a:prstGeom>
          <a:noFill/>
          <a:ln w="9525" cmpd="sng">
            <a:solidFill>
              <a:schemeClr val="tx1"/>
            </a:solidFill>
            <a:round/>
          </a:ln>
          <a:effectLst/>
        </p:spPr>
        <p:txBody>
          <a:bodyPr wrap="none" anchor="ctr"/>
          <a:lstStyle/>
          <a:p>
            <a:endParaRPr lang="zh-CN" altLang="en-US"/>
          </a:p>
        </p:txBody>
      </p:sp>
      <p:sp>
        <p:nvSpPr>
          <p:cNvPr id="17414" name="Rectangle 6"/>
          <p:cNvSpPr>
            <a:spLocks noChangeArrowheads="1"/>
          </p:cNvSpPr>
          <p:nvPr/>
        </p:nvSpPr>
        <p:spPr bwMode="auto">
          <a:xfrm>
            <a:off x="7956550" y="4939030"/>
            <a:ext cx="1000125" cy="579438"/>
          </a:xfrm>
          <a:prstGeom prst="rect">
            <a:avLst/>
          </a:prstGeom>
          <a:noFill/>
          <a:ln w="9525">
            <a:noFill/>
            <a:miter lim="800000"/>
          </a:ln>
          <a:effectLst/>
        </p:spPr>
        <p:txBody>
          <a:bodyPr wrap="none">
            <a:spAutoFit/>
          </a:bodyPr>
          <a:lstStyle/>
          <a:p>
            <a:r>
              <a:rPr lang="zh-CN" sz="3200" b="1">
                <a:solidFill>
                  <a:srgbClr val="CC0000"/>
                </a:solidFill>
                <a:ea typeface="黑体" panose="02010609060101010101" pitchFamily="2" charset="-122"/>
              </a:rPr>
              <a:t>敬仰</a:t>
            </a:r>
          </a:p>
        </p:txBody>
      </p:sp>
      <p:sp>
        <p:nvSpPr>
          <p:cNvPr id="24583" name="文本框 24582"/>
          <p:cNvSpPr txBox="1"/>
          <p:nvPr/>
        </p:nvSpPr>
        <p:spPr>
          <a:xfrm>
            <a:off x="2098675" y="2560320"/>
            <a:ext cx="4946650" cy="2306955"/>
          </a:xfrm>
          <a:prstGeom prst="rect">
            <a:avLst/>
          </a:prstGeom>
          <a:solidFill>
            <a:srgbClr val="000000"/>
          </a:solidFill>
          <a:ln w="9525">
            <a:noFill/>
          </a:ln>
        </p:spPr>
        <p:txBody>
          <a:bodyPr wrap="square">
            <a:spAutoFit/>
          </a:bodyPr>
          <a:lstStyle/>
          <a:p>
            <a:pPr algn="ctr">
              <a:lnSpc>
                <a:spcPct val="150000"/>
              </a:lnSpc>
              <a:spcBef>
                <a:spcPts val="0"/>
              </a:spcBef>
            </a:pPr>
            <a:r>
              <a:rPr lang="zh-CN" altLang="en-US" sz="4800" b="1" dirty="0">
                <a:solidFill>
                  <a:srgbClr val="FFFF00"/>
                </a:solidFill>
                <a:latin typeface="Arial" panose="020B0604020202020204" pitchFamily="34" charset="0"/>
                <a:ea typeface="黑体" panose="02010609060101010101" pitchFamily="2" charset="-122"/>
              </a:rPr>
              <a:t>诋毁其实是无能和妒忌的表现。</a:t>
            </a:r>
            <a:endParaRPr lang="zh-CN" altLang="en-US" sz="4800" b="1">
              <a:solidFill>
                <a:srgbClr val="FFFF00"/>
              </a:solidFill>
              <a:latin typeface="Arial" panose="020B0604020202020204" pitchFamily="34" charset="0"/>
              <a:ea typeface="黑体" panose="02010609060101010101" pitchFamily="2"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7410">
                                            <p:txEl>
                                              <p:pRg st="2" end="2"/>
                                            </p:txEl>
                                          </p:spTgt>
                                        </p:tgtEl>
                                        <p:attrNameLst>
                                          <p:attrName>style.visibility</p:attrName>
                                        </p:attrNameLst>
                                      </p:cBhvr>
                                      <p:to>
                                        <p:strVal val="visible"/>
                                      </p:to>
                                    </p:set>
                                    <p:animEffect transition="in" filter="diamond(in)">
                                      <p:cBhvr>
                                        <p:cTn id="7" dur="500"/>
                                        <p:tgtEl>
                                          <p:spTgt spid="174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7410">
                                            <p:txEl>
                                              <p:pRg st="3" end="3"/>
                                            </p:txEl>
                                          </p:spTgt>
                                        </p:tgtEl>
                                        <p:attrNameLst>
                                          <p:attrName>style.visibility</p:attrName>
                                        </p:attrNameLst>
                                      </p:cBhvr>
                                      <p:to>
                                        <p:strVal val="visible"/>
                                      </p:to>
                                    </p:set>
                                    <p:animEffect transition="in" filter="diamond(in)">
                                      <p:cBhvr>
                                        <p:cTn id="12" dur="500"/>
                                        <p:tgtEl>
                                          <p:spTgt spid="1741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7410">
                                            <p:txEl>
                                              <p:pRg st="4" end="4"/>
                                            </p:txEl>
                                          </p:spTgt>
                                        </p:tgtEl>
                                        <p:attrNameLst>
                                          <p:attrName>style.visibility</p:attrName>
                                        </p:attrNameLst>
                                      </p:cBhvr>
                                      <p:to>
                                        <p:strVal val="visible"/>
                                      </p:to>
                                    </p:set>
                                    <p:animEffect transition="in" filter="diamond(in)">
                                      <p:cBhvr>
                                        <p:cTn id="17" dur="500"/>
                                        <p:tgtEl>
                                          <p:spTgt spid="1741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7410">
                                            <p:txEl>
                                              <p:pRg st="5" end="5"/>
                                            </p:txEl>
                                          </p:spTgt>
                                        </p:tgtEl>
                                        <p:attrNameLst>
                                          <p:attrName>style.visibility</p:attrName>
                                        </p:attrNameLst>
                                      </p:cBhvr>
                                      <p:to>
                                        <p:strVal val="visible"/>
                                      </p:to>
                                    </p:set>
                                    <p:animEffect transition="in" filter="diamond(in)">
                                      <p:cBhvr>
                                        <p:cTn id="22" dur="500"/>
                                        <p:tgtEl>
                                          <p:spTgt spid="17410">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17410">
                                            <p:txEl>
                                              <p:pRg st="6" end="6"/>
                                            </p:txEl>
                                          </p:spTgt>
                                        </p:tgtEl>
                                        <p:attrNameLst>
                                          <p:attrName>style.visibility</p:attrName>
                                        </p:attrNameLst>
                                      </p:cBhvr>
                                      <p:to>
                                        <p:strVal val="visible"/>
                                      </p:to>
                                    </p:set>
                                    <p:animEffect transition="in" filter="diamond(in)">
                                      <p:cBhvr>
                                        <p:cTn id="27" dur="500"/>
                                        <p:tgtEl>
                                          <p:spTgt spid="17410">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7414"/>
                                        </p:tgtEl>
                                        <p:attrNameLst>
                                          <p:attrName>style.visibility</p:attrName>
                                        </p:attrNameLst>
                                      </p:cBhvr>
                                      <p:to>
                                        <p:strVal val="visible"/>
                                      </p:to>
                                    </p:set>
                                    <p:anim calcmode="lin" valueType="num">
                                      <p:cBhvr additive="base">
                                        <p:cTn id="32" dur="500" fill="hold"/>
                                        <p:tgtEl>
                                          <p:spTgt spid="17414"/>
                                        </p:tgtEl>
                                        <p:attrNameLst>
                                          <p:attrName>ppt_x</p:attrName>
                                        </p:attrNameLst>
                                      </p:cBhvr>
                                      <p:tavLst>
                                        <p:tav tm="0">
                                          <p:val>
                                            <p:strVal val="#ppt_x"/>
                                          </p:val>
                                        </p:tav>
                                        <p:tav tm="100000">
                                          <p:val>
                                            <p:strVal val="#ppt_x"/>
                                          </p:val>
                                        </p:tav>
                                      </p:tavLst>
                                    </p:anim>
                                    <p:anim calcmode="lin" valueType="num">
                                      <p:cBhvr additive="base">
                                        <p:cTn id="33" dur="500" fill="hold"/>
                                        <p:tgtEl>
                                          <p:spTgt spid="17414"/>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grpId="0" nodeType="clickEffect">
                                  <p:stCondLst>
                                    <p:cond delay="0"/>
                                  </p:stCondLst>
                                  <p:childTnLst>
                                    <p:set>
                                      <p:cBhvr>
                                        <p:cTn id="37" dur="1" fill="hold">
                                          <p:stCondLst>
                                            <p:cond delay="0"/>
                                          </p:stCondLst>
                                        </p:cTn>
                                        <p:tgtEl>
                                          <p:spTgt spid="24583"/>
                                        </p:tgtEl>
                                        <p:attrNameLst>
                                          <p:attrName>style.visibility</p:attrName>
                                        </p:attrNameLst>
                                      </p:cBhvr>
                                      <p:to>
                                        <p:strVal val="visible"/>
                                      </p:to>
                                    </p:set>
                                    <p:animEffect transition="in" filter="diamond(in)">
                                      <p:cBhvr>
                                        <p:cTn id="38" dur="500"/>
                                        <p:tgtEl>
                                          <p:spTgt spid="2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bldLvl="0" animBg="1" autoUpdateAnimBg="0"/>
      <p:bldP spid="24583" grpId="0" bldLvl="0" animBg="1"/>
    </p:bldLst>
  </p:timing>
</p:sld>
</file>

<file path=ppt/theme/theme1.xml><?xml version="1.0" encoding="utf-8"?>
<a:theme xmlns:a="http://schemas.openxmlformats.org/drawingml/2006/main" name="PT06-02-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Black"/>
        <a:ea typeface="PMingLiU"/>
        <a:cs typeface=""/>
      </a:majorFont>
      <a:minorFont>
        <a:latin typeface="Arial"/>
        <a:ea typeface="PMingLiU"/>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T06-02-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Black"/>
        <a:ea typeface="PMingLiU"/>
        <a:cs typeface=""/>
      </a:majorFont>
      <a:minorFont>
        <a:latin typeface="Arial"/>
        <a:ea typeface="PMingLiU"/>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PT06-02-A</Template>
  <TotalTime>0</TotalTime>
  <Words>2134</Words>
  <Application>Microsoft Office PowerPoint</Application>
  <PresentationFormat>全屏显示(4:3)</PresentationFormat>
  <Paragraphs>116</Paragraphs>
  <Slides>29</Slides>
  <Notes>1</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29</vt:i4>
      </vt:variant>
    </vt:vector>
  </HeadingPairs>
  <TitlesOfParts>
    <vt:vector size="39" baseType="lpstr">
      <vt:lpstr>黑体</vt:lpstr>
      <vt:lpstr>华文隶书</vt:lpstr>
      <vt:lpstr>宋体</vt:lpstr>
      <vt:lpstr>Arial</vt:lpstr>
      <vt:lpstr>Arial Black</vt:lpstr>
      <vt:lpstr>Calibri</vt:lpstr>
      <vt:lpstr>Wingdings</vt:lpstr>
      <vt:lpstr>PT06-02-A</vt:lpstr>
      <vt:lpstr>1_PT06-02-A</vt:lpstr>
      <vt:lpstr>默认设计模板</vt:lpstr>
      <vt:lpstr>PowerPoint 演示文稿</vt:lpstr>
      <vt:lpstr>PowerPoint 演示文稿</vt:lpstr>
      <vt:lpstr>PowerPoint 演示文稿</vt:lpstr>
      <vt:lpstr>PowerPoint 演示文稿</vt:lpstr>
      <vt:lpstr> 子曰：“当仁，不让于师。” </vt:lpstr>
      <vt:lpstr>PowerPoint 演示文稿</vt:lpstr>
      <vt:lpstr>    叔孙武叔毁仲尼，子贡曰：“无以为也。仲尼不可毁也，他人之贤者，丘陵也，犹可逾也；仲尼，日月也，无得而逾焉。人虽欲自绝，其何伤于日月乎？多见其不知量也。”</vt:lpstr>
      <vt:lpstr>陈子禽谓子贡曰：“子为恭也，仲尼岂贤于子乎？”     子贡曰：“君子一言以为知，一言以为不知，言不可不慎也。夫子之不可及也，犹天不可阶而升也。夫子之得邦家者，所谓立之斯立，道之斯行，绥之斯来，动之斯和。其生也荣，其死也哀，如之何其可及也？”</vt:lpstr>
      <vt:lpstr>PowerPoint 演示文稿</vt:lpstr>
      <vt:lpstr>   颜渊喟然叹曰：“仰之弥高，钻之弥坚；瞻之在前，忽焉在后。夫子循循然善诱人，博我以文，约我以礼，欲罢不能。既竭吾才，如有所立卓尔。虽欲从之，末由也已。”</vt:lpstr>
      <vt:lpstr>PowerPoint 演示文稿</vt:lpstr>
      <vt:lpstr>    子曰：“若圣与仁，则吾岂敢？抑为之不厌，诲人不倦，则可谓云尔已矣。”     公西华曰：“正唯弟子不能学也。”  </vt:lpstr>
      <vt:lpstr>    子曰：“二三子以我为隐乎？吾无隐乎尔。吾无行而不与二三子者，是丘也。” </vt:lpstr>
      <vt:lpstr>PowerPoint 演示文稿</vt:lpstr>
      <vt:lpstr>   子之武城，闻弦歌之声。夫子莞尔而笑曰：“割鸡焉用牛刀？”    子游对曰：“昔者偃也闻诸夫子曰：‘君子学道则爱人，小人学道则易使也。’”     子曰：“二三子，偃之言是也，前言戏之耳。” </vt:lpstr>
      <vt:lpstr>PowerPoint 演示文稿</vt:lpstr>
      <vt:lpstr>   子见南子，子路不说。夫子矢之曰：“予所否者，天厌之！天厌之！” </vt:lpstr>
      <vt:lpstr>PowerPoint 演示文稿</vt:lpstr>
      <vt:lpstr>PowerPoint 演示文稿</vt:lpstr>
      <vt:lpstr>PowerPoint 演示文稿</vt:lpstr>
      <vt:lpstr>PowerPoint 演示文稿</vt:lpstr>
      <vt:lpstr>   子曰：“贤哉，回也！一箪食，一瓢饮，在陋巷，人不堪其忧，回也不改其乐。贤哉，回也！”  </vt:lpstr>
      <vt:lpstr>PowerPoint 演示文稿</vt:lpstr>
      <vt:lpstr>PowerPoint 演示文稿</vt:lpstr>
      <vt:lpstr>      伯牛有疾，子问之，自牖执其手，曰：“亡之，命矣夫！斯人也有斯疾也！斯人也有斯疾也！”</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2005-11-27T04:57:00Z</dcterms:created>
  <dcterms:modified xsi:type="dcterms:W3CDTF">2018-12-10T08:08:22Z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