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98" r:id="rId4"/>
    <p:sldId id="301" r:id="rId5"/>
    <p:sldId id="291" r:id="rId6"/>
    <p:sldId id="262" r:id="rId7"/>
    <p:sldId id="286" r:id="rId8"/>
    <p:sldId id="288" r:id="rId9"/>
    <p:sldId id="299" r:id="rId10"/>
    <p:sldId id="289" r:id="rId11"/>
    <p:sldId id="302" r:id="rId12"/>
    <p:sldId id="300" r:id="rId13"/>
    <p:sldId id="292" r:id="rId14"/>
    <p:sldId id="290" r:id="rId15"/>
    <p:sldId id="263" r:id="rId16"/>
    <p:sldId id="264" r:id="rId17"/>
    <p:sldId id="281" r:id="rId18"/>
    <p:sldId id="297" r:id="rId19"/>
    <p:sldId id="303" r:id="rId20"/>
    <p:sldId id="304" r:id="rId21"/>
    <p:sldId id="283" r:id="rId22"/>
    <p:sldId id="284" r:id="rId23"/>
    <p:sldId id="293" r:id="rId24"/>
    <p:sldId id="294" r:id="rId25"/>
    <p:sldId id="295" r:id="rId26"/>
    <p:sldId id="29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4B0A385-394C-4F20-A20A-F8FD3580ABEE}">
          <p14:sldIdLst>
            <p14:sldId id="256"/>
            <p14:sldId id="273"/>
            <p14:sldId id="298"/>
            <p14:sldId id="301"/>
            <p14:sldId id="291"/>
            <p14:sldId id="262"/>
            <p14:sldId id="286"/>
            <p14:sldId id="288"/>
            <p14:sldId id="299"/>
            <p14:sldId id="289"/>
            <p14:sldId id="302"/>
            <p14:sldId id="300"/>
            <p14:sldId id="292"/>
            <p14:sldId id="290"/>
            <p14:sldId id="263"/>
            <p14:sldId id="264"/>
            <p14:sldId id="281"/>
            <p14:sldId id="297"/>
            <p14:sldId id="303"/>
            <p14:sldId id="304"/>
            <p14:sldId id="283"/>
            <p14:sldId id="284"/>
            <p14:sldId id="293"/>
            <p14:sldId id="294"/>
            <p14:sldId id="295"/>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195" autoAdjust="0"/>
    <p:restoredTop sz="94614" autoAdjust="0"/>
  </p:normalViewPr>
  <p:slideViewPr>
    <p:cSldViewPr>
      <p:cViewPr varScale="1">
        <p:scale>
          <a:sx n="108" d="100"/>
          <a:sy n="108" d="100"/>
        </p:scale>
        <p:origin x="-1668" y="-84"/>
      </p:cViewPr>
      <p:guideLst>
        <p:guide orient="horz" pos="2160"/>
        <p:guide pos="2880"/>
      </p:guideLst>
    </p:cSldViewPr>
  </p:slideViewPr>
  <p:outlineViewPr>
    <p:cViewPr>
      <p:scale>
        <a:sx n="33" d="100"/>
        <a:sy n="33" d="100"/>
      </p:scale>
      <p:origin x="60" y="85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41B3A02-5A74-457D-AE41-0C744D44E5A6}" type="datetimeFigureOut">
              <a:rPr lang="zh-CN" altLang="en-US" smtClean="0"/>
              <a:pPr/>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248130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1B3A02-5A74-457D-AE41-0C744D44E5A6}" type="datetimeFigureOut">
              <a:rPr lang="zh-CN" altLang="en-US" smtClean="0"/>
              <a:pPr/>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15097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1B3A02-5A74-457D-AE41-0C744D44E5A6}" type="datetimeFigureOut">
              <a:rPr lang="zh-CN" altLang="en-US" smtClean="0"/>
              <a:pPr/>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267973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1B3A02-5A74-457D-AE41-0C744D44E5A6}" type="datetimeFigureOut">
              <a:rPr lang="zh-CN" altLang="en-US" smtClean="0"/>
              <a:pPr/>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282961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41B3A02-5A74-457D-AE41-0C744D44E5A6}" type="datetimeFigureOut">
              <a:rPr lang="zh-CN" altLang="en-US" smtClean="0"/>
              <a:pPr/>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223802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1B3A02-5A74-457D-AE41-0C744D44E5A6}" type="datetimeFigureOut">
              <a:rPr lang="zh-CN" altLang="en-US" smtClean="0"/>
              <a:pPr/>
              <a:t>2019/4/4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308520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1B3A02-5A74-457D-AE41-0C744D44E5A6}" type="datetimeFigureOut">
              <a:rPr lang="zh-CN" altLang="en-US" smtClean="0"/>
              <a:pPr/>
              <a:t>2019/4/4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175660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1B3A02-5A74-457D-AE41-0C744D44E5A6}" type="datetimeFigureOut">
              <a:rPr lang="zh-CN" altLang="en-US" smtClean="0"/>
              <a:pPr/>
              <a:t>2019/4/4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201705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1B3A02-5A74-457D-AE41-0C744D44E5A6}" type="datetimeFigureOut">
              <a:rPr lang="zh-CN" altLang="en-US" smtClean="0"/>
              <a:pPr/>
              <a:t>2019/4/4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66182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41B3A02-5A74-457D-AE41-0C744D44E5A6}" type="datetimeFigureOut">
              <a:rPr lang="zh-CN" altLang="en-US" smtClean="0"/>
              <a:pPr/>
              <a:t>2019/4/4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271456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41B3A02-5A74-457D-AE41-0C744D44E5A6}" type="datetimeFigureOut">
              <a:rPr lang="zh-CN" altLang="en-US" smtClean="0"/>
              <a:pPr/>
              <a:t>2019/4/4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397630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B3A02-5A74-457D-AE41-0C744D44E5A6}" type="datetimeFigureOut">
              <a:rPr lang="zh-CN" altLang="en-US" smtClean="0"/>
              <a:pPr/>
              <a:t>2019/4/4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4F9E5-6735-471E-932B-1CF8030912CF}" type="slidenum">
              <a:rPr lang="zh-CN" altLang="en-US" smtClean="0"/>
              <a:pPr/>
              <a:t>‹#›</a:t>
            </a:fld>
            <a:endParaRPr lang="zh-CN" altLang="en-US"/>
          </a:p>
        </p:txBody>
      </p:sp>
    </p:spTree>
    <p:extLst>
      <p:ext uri="{BB962C8B-B14F-4D97-AF65-F5344CB8AC3E}">
        <p14:creationId xmlns:p14="http://schemas.microsoft.com/office/powerpoint/2010/main" val="1612241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Microsoft_Word_97_-_2003___2.doc"/><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smtClean="0">
                <a:latin typeface="华文新魏" pitchFamily="2" charset="-122"/>
                <a:ea typeface="华文新魏" pitchFamily="2" charset="-122"/>
              </a:rPr>
              <a:t>杜十娘怒沉百宝箱</a:t>
            </a:r>
            <a:endParaRPr lang="zh-CN" altLang="en-US" sz="5400" dirty="0">
              <a:latin typeface="华文新魏" pitchFamily="2" charset="-122"/>
              <a:ea typeface="华文新魏" pitchFamily="2" charset="-122"/>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99866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57232"/>
          </a:xfrm>
        </p:spPr>
        <p:txBody>
          <a:bodyPr/>
          <a:lstStyle/>
          <a:p>
            <a:r>
              <a:rPr lang="zh-CN" altLang="en-US" dirty="0" smtClean="0"/>
              <a:t>问杜十娘</a:t>
            </a:r>
            <a:endParaRPr lang="zh-CN" altLang="en-US" dirty="0"/>
          </a:p>
        </p:txBody>
      </p:sp>
      <p:sp>
        <p:nvSpPr>
          <p:cNvPr id="3" name="内容占位符 2"/>
          <p:cNvSpPr>
            <a:spLocks noGrp="1"/>
          </p:cNvSpPr>
          <p:nvPr>
            <p:ph idx="1"/>
          </p:nvPr>
        </p:nvSpPr>
        <p:spPr>
          <a:xfrm>
            <a:off x="214282" y="1000108"/>
            <a:ext cx="8572560" cy="5429288"/>
          </a:xfrm>
        </p:spPr>
        <p:txBody>
          <a:bodyPr>
            <a:normAutofit fontScale="92500" lnSpcReduction="10000"/>
          </a:bodyPr>
          <a:lstStyle/>
          <a:p>
            <a:r>
              <a:rPr lang="zh-CN" altLang="en-US" b="1" dirty="0" smtClean="0"/>
              <a:t>杜十娘为什么跳江？她那么有钱为什么不可以自己生活或另寻良人？为什么杜十娘有这样一个宝箱却沉宝箱跳江而死，她不能带着宝箱离开去找一个真正爱自己、自己也爱的人吗？为什么杜十娘不能换一种方式生活，而要选择最极端的方式？就没有生路了吗？杜十娘知道李甲把自己给孙富之后，大可带着自己的钱财远走高飞，为什么要跳河呢？</a:t>
            </a:r>
          </a:p>
          <a:p>
            <a:r>
              <a:rPr lang="zh-CN" altLang="en-US" b="1" dirty="0" smtClean="0"/>
              <a:t>不能理解杜十娘为啥要跳江，爱情真的比生命还重要吗？还是只是为了戏剧效果？还是因为时代特点？（那个时代这样的人多？）</a:t>
            </a:r>
            <a:endParaRPr lang="en-US" altLang="zh-CN" b="1" dirty="0" smtClean="0"/>
          </a:p>
          <a:p>
            <a:r>
              <a:rPr lang="zh-CN" altLang="en-US" b="1" dirty="0" smtClean="0"/>
              <a:t>杜十娘刚开始为何不直接拿自己的钱赎回自身呢？</a:t>
            </a:r>
          </a:p>
          <a:p>
            <a:endParaRPr lang="zh-CN" altLang="en-US" b="1" dirty="0" smtClean="0"/>
          </a:p>
          <a:p>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857232"/>
          </a:xfrm>
        </p:spPr>
        <p:txBody>
          <a:bodyPr/>
          <a:lstStyle/>
          <a:p>
            <a:r>
              <a:rPr lang="zh-CN" altLang="en-US" dirty="0" smtClean="0"/>
              <a:t>问李甲</a:t>
            </a:r>
            <a:endParaRPr lang="zh-CN" altLang="en-US" dirty="0"/>
          </a:p>
        </p:txBody>
      </p:sp>
      <p:sp>
        <p:nvSpPr>
          <p:cNvPr id="3" name="内容占位符 2"/>
          <p:cNvSpPr>
            <a:spLocks noGrp="1"/>
          </p:cNvSpPr>
          <p:nvPr>
            <p:ph idx="1"/>
          </p:nvPr>
        </p:nvSpPr>
        <p:spPr>
          <a:xfrm>
            <a:off x="285720" y="857232"/>
            <a:ext cx="8643998" cy="5643602"/>
          </a:xfrm>
        </p:spPr>
        <p:txBody>
          <a:bodyPr/>
          <a:lstStyle/>
          <a:p>
            <a:r>
              <a:rPr lang="zh-CN" altLang="en-US" b="1" dirty="0" smtClean="0"/>
              <a:t>既然</a:t>
            </a:r>
            <a:r>
              <a:rPr lang="zh-CN" altLang="en-US" b="1" dirty="0" smtClean="0"/>
              <a:t>李甲之前如此情深意重，努力为十娘集钱，经历如此艰难才换得与十娘在一起，为何又如此轻易的被孙富的说辞打动？</a:t>
            </a:r>
            <a:endParaRPr lang="en-US" altLang="zh-CN" b="1" dirty="0" smtClean="0"/>
          </a:p>
          <a:p>
            <a:endParaRPr lang="zh-CN" altLang="en-US" b="1" dirty="0"/>
          </a:p>
        </p:txBody>
      </p:sp>
    </p:spTree>
    <p:extLst>
      <p:ext uri="{BB962C8B-B14F-4D97-AF65-F5344CB8AC3E}">
        <p14:creationId xmlns:p14="http://schemas.microsoft.com/office/powerpoint/2010/main" val="3595828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两人追爱之路的“难”与“易”</a:t>
            </a:r>
            <a:endParaRPr lang="zh-CN" altLang="en-US" b="1" dirty="0"/>
          </a:p>
        </p:txBody>
      </p:sp>
      <p:sp>
        <p:nvSpPr>
          <p:cNvPr id="3" name="内容占位符 2"/>
          <p:cNvSpPr>
            <a:spLocks noGrp="1"/>
          </p:cNvSpPr>
          <p:nvPr>
            <p:ph idx="1"/>
          </p:nvPr>
        </p:nvSpPr>
        <p:spPr/>
        <p:txBody>
          <a:bodyPr/>
          <a:lstStyle/>
          <a:p>
            <a:r>
              <a:rPr lang="zh-CN" altLang="en-US" b="1" dirty="0" smtClean="0"/>
              <a:t>相爱容易，相守却难，历尽艰难在一起；为何转头就轻易被抛弃了？</a:t>
            </a:r>
            <a:endParaRPr lang="zh-CN" altLang="en-US" b="1" dirty="0"/>
          </a:p>
        </p:txBody>
      </p:sp>
    </p:spTree>
    <p:extLst>
      <p:ext uri="{BB962C8B-B14F-4D97-AF65-F5344CB8AC3E}">
        <p14:creationId xmlns:p14="http://schemas.microsoft.com/office/powerpoint/2010/main" val="164246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857232"/>
          </a:xfrm>
        </p:spPr>
        <p:txBody>
          <a:bodyPr/>
          <a:lstStyle/>
          <a:p>
            <a:r>
              <a:rPr lang="zh-CN" altLang="en-US" dirty="0" smtClean="0"/>
              <a:t>问李甲</a:t>
            </a:r>
            <a:endParaRPr lang="zh-CN" altLang="en-US" dirty="0"/>
          </a:p>
        </p:txBody>
      </p:sp>
      <p:sp>
        <p:nvSpPr>
          <p:cNvPr id="3" name="内容占位符 2"/>
          <p:cNvSpPr>
            <a:spLocks noGrp="1"/>
          </p:cNvSpPr>
          <p:nvPr>
            <p:ph idx="1"/>
          </p:nvPr>
        </p:nvSpPr>
        <p:spPr>
          <a:xfrm>
            <a:off x="285720" y="857232"/>
            <a:ext cx="8643998" cy="5643602"/>
          </a:xfrm>
        </p:spPr>
        <p:txBody>
          <a:bodyPr/>
          <a:lstStyle/>
          <a:p>
            <a:r>
              <a:rPr lang="zh-CN" altLang="en-US" b="1" dirty="0" smtClean="0"/>
              <a:t>李甲为何不愿因杜十娘而努力科举得官，给其一个美好的结局？</a:t>
            </a:r>
            <a:endParaRPr lang="en-US" altLang="zh-CN" b="1" dirty="0" smtClean="0"/>
          </a:p>
          <a:p>
            <a:r>
              <a:rPr lang="zh-CN" altLang="en-US" b="1" dirty="0" smtClean="0"/>
              <a:t>为什么李甲饱读诗书还那么蠢，没主见？他是特例还是时代风气？</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问其他角色</a:t>
            </a:r>
            <a:endParaRPr lang="zh-CN" altLang="en-US" dirty="0"/>
          </a:p>
        </p:txBody>
      </p:sp>
      <p:sp>
        <p:nvSpPr>
          <p:cNvPr id="3" name="内容占位符 2"/>
          <p:cNvSpPr>
            <a:spLocks noGrp="1"/>
          </p:cNvSpPr>
          <p:nvPr>
            <p:ph idx="1"/>
          </p:nvPr>
        </p:nvSpPr>
        <p:spPr/>
        <p:txBody>
          <a:bodyPr/>
          <a:lstStyle/>
          <a:p>
            <a:r>
              <a:rPr lang="zh-CN" altLang="en-US" b="1" dirty="0" smtClean="0"/>
              <a:t>柳遇春和孙富在文中起了什么作用？</a:t>
            </a:r>
            <a:endParaRPr lang="en-US" altLang="zh-CN" b="1" dirty="0" smtClean="0"/>
          </a:p>
          <a:p>
            <a:r>
              <a:rPr lang="zh-CN" altLang="en-US" b="1" dirty="0" smtClean="0"/>
              <a:t>孙富这个人物对剧情有什么作用？</a:t>
            </a:r>
            <a:endParaRPr lang="en-US" altLang="zh-CN" b="1" dirty="0" smtClean="0"/>
          </a:p>
          <a:p>
            <a:r>
              <a:rPr lang="zh-CN" altLang="en-US" b="1" dirty="0" smtClean="0"/>
              <a:t>安排柳遇春这个人物登场除了推动情节，还有什么特殊用意吗？</a:t>
            </a:r>
            <a:endParaRPr lang="zh-CN"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28670"/>
          </a:xfrm>
        </p:spPr>
        <p:txBody>
          <a:bodyPr>
            <a:normAutofit/>
          </a:bodyPr>
          <a:lstStyle/>
          <a:p>
            <a:r>
              <a:rPr lang="zh-CN" altLang="en-US" dirty="0" smtClean="0"/>
              <a:t>问主旨</a:t>
            </a:r>
            <a:endParaRPr lang="zh-CN" altLang="en-US" dirty="0"/>
          </a:p>
        </p:txBody>
      </p:sp>
      <p:sp>
        <p:nvSpPr>
          <p:cNvPr id="3" name="内容占位符 2"/>
          <p:cNvSpPr>
            <a:spLocks noGrp="1"/>
          </p:cNvSpPr>
          <p:nvPr>
            <p:ph idx="1"/>
          </p:nvPr>
        </p:nvSpPr>
        <p:spPr>
          <a:xfrm>
            <a:off x="142844" y="857232"/>
            <a:ext cx="8715436" cy="5857916"/>
          </a:xfrm>
        </p:spPr>
        <p:txBody>
          <a:bodyPr>
            <a:normAutofit fontScale="85000" lnSpcReduction="10000"/>
          </a:bodyPr>
          <a:lstStyle/>
          <a:p>
            <a:r>
              <a:rPr lang="zh-CN" altLang="en-US" b="1" dirty="0" smtClean="0"/>
              <a:t>作者写出此小说寓意是什么？杜十娘这一人物反映了什么社会现实？</a:t>
            </a:r>
          </a:p>
          <a:p>
            <a:r>
              <a:rPr lang="zh-CN" altLang="en-US" b="1" dirty="0" smtClean="0"/>
              <a:t>可不可以把悲剧原因归结为杜十娘识人不清？</a:t>
            </a:r>
          </a:p>
          <a:p>
            <a:r>
              <a:rPr lang="zh-CN" altLang="en-US" b="1" dirty="0" smtClean="0"/>
              <a:t>杜十娘的悲剧根源是时代造就的吗？</a:t>
            </a:r>
          </a:p>
          <a:p>
            <a:r>
              <a:rPr lang="zh-CN" altLang="en-US" b="1" dirty="0" smtClean="0"/>
              <a:t>杜十娘的悲剧由哪些重要因素造成？社会背景吗？</a:t>
            </a:r>
          </a:p>
          <a:p>
            <a:r>
              <a:rPr lang="zh-CN" altLang="en-US" b="1" dirty="0" smtClean="0"/>
              <a:t>小说刻画这位女性人物是为了表达什么？</a:t>
            </a:r>
          </a:p>
          <a:p>
            <a:r>
              <a:rPr lang="zh-CN" altLang="en-US" b="1" dirty="0" smtClean="0"/>
              <a:t>这篇小说出了表达个性自尊的杜十娘形象和那个社会风气封建观念严重外，还有什么主旨吗？</a:t>
            </a:r>
          </a:p>
          <a:p>
            <a:r>
              <a:rPr lang="zh-CN" altLang="en-US" b="1" dirty="0" smtClean="0"/>
              <a:t>这篇小说包含了作者怎样的控诉？有何深意？难道是为了批判世道的黑暗吗？</a:t>
            </a:r>
          </a:p>
          <a:p>
            <a:r>
              <a:rPr lang="zh-CN" altLang="en-US" b="1" dirty="0" smtClean="0"/>
              <a:t>杜十娘敢爱敢恨，有智有勇，温柔似水，果断英勇，可是这样的女人却只是在老鸨手下当个“京城名妓”，她是个例呢？还是作者想反映那个时代的这类女性？还是对于女性面对自身命运抗争的一种期待和愿望？</a:t>
            </a:r>
          </a:p>
          <a:p>
            <a:endParaRPr lang="zh-CN" altLang="en-US" b="1" dirty="0"/>
          </a:p>
        </p:txBody>
      </p:sp>
    </p:spTree>
    <p:extLst>
      <p:ext uri="{BB962C8B-B14F-4D97-AF65-F5344CB8AC3E}">
        <p14:creationId xmlns:p14="http://schemas.microsoft.com/office/powerpoint/2010/main" val="255406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smtClean="0"/>
              <a:t>这篇小说的寓意是什么？悲剧根源何在？刻画杜十娘这一角色是为了表达什么？</a:t>
            </a:r>
            <a:endParaRPr lang="zh-CN" altLang="en-US" b="1" dirty="0"/>
          </a:p>
        </p:txBody>
      </p:sp>
    </p:spTree>
    <p:extLst>
      <p:ext uri="{BB962C8B-B14F-4D97-AF65-F5344CB8AC3E}">
        <p14:creationId xmlns:p14="http://schemas.microsoft.com/office/powerpoint/2010/main" val="71562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问相关细节</a:t>
            </a:r>
            <a:endParaRPr lang="zh-CN" altLang="en-US" dirty="0"/>
          </a:p>
        </p:txBody>
      </p:sp>
      <p:sp>
        <p:nvSpPr>
          <p:cNvPr id="3" name="内容占位符 2"/>
          <p:cNvSpPr>
            <a:spLocks noGrp="1"/>
          </p:cNvSpPr>
          <p:nvPr>
            <p:ph idx="1"/>
          </p:nvPr>
        </p:nvSpPr>
        <p:spPr/>
        <p:txBody>
          <a:bodyPr>
            <a:normAutofit/>
          </a:bodyPr>
          <a:lstStyle/>
          <a:p>
            <a:r>
              <a:rPr lang="zh-CN" altLang="en-US" dirty="0" smtClean="0"/>
              <a:t>细节探究：</a:t>
            </a:r>
          </a:p>
          <a:p>
            <a:r>
              <a:rPr lang="zh-CN" altLang="en-US" dirty="0" smtClean="0"/>
              <a:t>文</a:t>
            </a:r>
            <a:r>
              <a:rPr lang="zh-CN" altLang="en-US" dirty="0" smtClean="0"/>
              <a:t>中诗句有无讽刺的意思？是否含有作者的评论在里面？</a:t>
            </a:r>
          </a:p>
          <a:p>
            <a:r>
              <a:rPr lang="zh-CN" altLang="en-US" dirty="0" smtClean="0"/>
              <a:t>宗白华</a:t>
            </a:r>
            <a:r>
              <a:rPr lang="zh-CN" altLang="en-US" dirty="0" smtClean="0"/>
              <a:t>的话中，“上升”指什么？“善”是哪方面？</a:t>
            </a:r>
          </a:p>
          <a:p>
            <a:r>
              <a:rPr lang="en-US" dirty="0" smtClean="0"/>
              <a:t>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6552728"/>
          </a:xfrm>
        </p:spPr>
        <p:txBody>
          <a:bodyPr>
            <a:normAutofit fontScale="77500" lnSpcReduction="20000"/>
          </a:bodyPr>
          <a:lstStyle/>
          <a:p>
            <a:r>
              <a:rPr lang="zh-CN" altLang="en-US" b="1" dirty="0" smtClean="0"/>
              <a:t>        生活</a:t>
            </a:r>
            <a:r>
              <a:rPr lang="zh-CN" altLang="en-US" b="1" dirty="0"/>
              <a:t>严肃的人，怀抱着理想，不愿自欺欺人，在人生里面体验到不可解救的矛盾，理想与事实的永久冲突。然而愈矛盾则体验愈深，生命的境界愈丰满浓郁，在生活悲壮的冲突里显露出人生与世界的“深度”。</a:t>
            </a:r>
          </a:p>
          <a:p>
            <a:r>
              <a:rPr lang="zh-CN" altLang="en-US" b="1" dirty="0" smtClean="0"/>
              <a:t>        所以</a:t>
            </a:r>
            <a:r>
              <a:rPr lang="zh-CN" altLang="en-US" b="1" dirty="0"/>
              <a:t>悲剧式的人生与人类的悲剧文学使我们从平凡安逸的生活形式中重新认识观察到生活内部的深沉冲突，人生的真实内容是永远奋斗，是为了超越个人生命的价值而挣扎，毁灭了生命以殉这种超生命的价值，觉得是痛快，觉得是超脱解放。</a:t>
            </a:r>
          </a:p>
          <a:p>
            <a:r>
              <a:rPr lang="en-US" altLang="zh-CN" b="1" dirty="0"/>
              <a:t>  </a:t>
            </a:r>
            <a:r>
              <a:rPr lang="en-US" altLang="zh-CN" b="1" dirty="0" smtClean="0"/>
              <a:t>      </a:t>
            </a:r>
            <a:r>
              <a:rPr lang="zh-CN" altLang="en-US" b="1" dirty="0" smtClean="0"/>
              <a:t>大</a:t>
            </a:r>
            <a:r>
              <a:rPr lang="zh-CN" altLang="en-US" b="1" dirty="0"/>
              <a:t>悲剧家作家席勒说：“生命不是人生最高的价值。”这是“悲剧”给我们最深的启示。悲剧中的主角是宁愿毁灭生命以求“真”，求“美”，求“权力”，求“神圣”，求“自由”，求人类的上升，求最高的善。在悲剧中我们发现了超越生命的价值的真实性，因为人类曾愿牺牲生命、血肉、幸福，以证明它们的真实存在。果然，在这种牺牲中人类自己的价值升高了，在这种悲剧的毁灭中，人生显露出“意义”了。</a:t>
            </a:r>
          </a:p>
          <a:p>
            <a:r>
              <a:rPr lang="en-US" altLang="zh-CN" b="1" dirty="0"/>
              <a:t>  </a:t>
            </a:r>
            <a:r>
              <a:rPr lang="en-US" altLang="zh-CN" b="1" dirty="0" smtClean="0"/>
              <a:t>        </a:t>
            </a:r>
            <a:r>
              <a:rPr lang="zh-CN" altLang="en-US" b="1" dirty="0" smtClean="0"/>
              <a:t>肯定</a:t>
            </a:r>
            <a:r>
              <a:rPr lang="zh-CN" altLang="en-US" b="1" dirty="0"/>
              <a:t>矛盾，殉于矛盾，以战胜矛盾，在虚空毁灭中寻求生命的意义，获得生命的价值，这是悲剧的人生态度！</a:t>
            </a:r>
          </a:p>
          <a:p>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感悟共欣赏，思辩常在心</a:t>
            </a:r>
            <a:endParaRPr lang="zh-CN" altLang="en-US" dirty="0"/>
          </a:p>
        </p:txBody>
      </p:sp>
      <p:sp>
        <p:nvSpPr>
          <p:cNvPr id="4" name="内容占位符 2"/>
          <p:cNvSpPr>
            <a:spLocks noGrp="1"/>
          </p:cNvSpPr>
          <p:nvPr>
            <p:ph idx="1"/>
          </p:nvPr>
        </p:nvSpPr>
        <p:spPr/>
        <p:txBody>
          <a:bodyPr>
            <a:normAutofit fontScale="92500" lnSpcReduction="20000"/>
          </a:bodyPr>
          <a:lstStyle/>
          <a:p>
            <a:r>
              <a:rPr lang="zh-CN" altLang="en-US" dirty="0" smtClean="0"/>
              <a:t>爱情经不起试探，不要爱错人。</a:t>
            </a:r>
            <a:r>
              <a:rPr lang="en-US" altLang="zh-CN" dirty="0" smtClean="0"/>
              <a:t>——</a:t>
            </a:r>
            <a:r>
              <a:rPr lang="zh-CN" altLang="en-US" dirty="0" smtClean="0"/>
              <a:t>景瑜</a:t>
            </a:r>
          </a:p>
          <a:p>
            <a:r>
              <a:rPr lang="zh-CN" altLang="en-US" dirty="0" smtClean="0"/>
              <a:t>杜十娘最终发觉李公子并非真正爱她，相比之下更是十分惧怕自己的父亲，于是把杜十娘作为商品一样包装好后随意买卖，在当时那个年代，说是李公子要与杜十娘商量，但是杜十娘能不答应吗？而杜十娘也算仁至义尽，在确认千金在李公子手上之后才决意跳河自尽，这种做法看似后极端，但在当时女性地位低下，如同男人的附属品一般，更何况一杜十娘先前的身份，其投河自尽也算是到最后无可奈何的一步了。</a:t>
            </a:r>
            <a:r>
              <a:rPr lang="en-US" altLang="zh-CN" dirty="0" smtClean="0"/>
              <a:t>——</a:t>
            </a:r>
            <a:r>
              <a:rPr lang="zh-CN" altLang="en-US" dirty="0" smtClean="0"/>
              <a:t>叶嘉嘉</a:t>
            </a:r>
            <a:endParaRPr lang="zh-CN" altLang="en-US" dirty="0"/>
          </a:p>
        </p:txBody>
      </p:sp>
    </p:spTree>
    <p:extLst>
      <p:ext uri="{BB962C8B-B14F-4D97-AF65-F5344CB8AC3E}">
        <p14:creationId xmlns:p14="http://schemas.microsoft.com/office/powerpoint/2010/main" val="212058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sz="quarter" idx="4294967295"/>
          </p:nvPr>
        </p:nvSpPr>
        <p:spPr>
          <a:xfrm>
            <a:off x="142844" y="642918"/>
            <a:ext cx="8858312" cy="3847207"/>
          </a:xfrm>
        </p:spPr>
        <p:txBody>
          <a:bodyPr wrap="square">
            <a:spAutoFit/>
          </a:bodyPr>
          <a:lstStyle/>
          <a:p>
            <a:pPr marL="0" indent="0" eaLnBrk="1" hangingPunct="1">
              <a:spcBef>
                <a:spcPct val="0"/>
              </a:spcBef>
              <a:buFontTx/>
              <a:buNone/>
            </a:pPr>
            <a:endParaRPr lang="en-US" altLang="zh-CN" sz="2800" b="1" dirty="0" smtClean="0">
              <a:cs typeface="Times New Roman" pitchFamily="18" charset="0"/>
            </a:endParaRPr>
          </a:p>
          <a:p>
            <a:pPr marL="0" indent="0" eaLnBrk="1" hangingPunct="1">
              <a:spcBef>
                <a:spcPct val="0"/>
              </a:spcBef>
              <a:buFontTx/>
              <a:buNone/>
            </a:pPr>
            <a:endParaRPr lang="en-US" altLang="zh-CN" sz="2800" b="1" dirty="0" smtClean="0">
              <a:cs typeface="Times New Roman" pitchFamily="18" charset="0"/>
            </a:endParaRPr>
          </a:p>
          <a:p>
            <a:pPr marL="0" indent="0" eaLnBrk="1" hangingPunct="1">
              <a:spcBef>
                <a:spcPct val="0"/>
              </a:spcBef>
              <a:buFontTx/>
              <a:buNone/>
            </a:pPr>
            <a:endParaRPr lang="en-US" altLang="zh-CN" sz="2800" b="1" dirty="0" smtClean="0">
              <a:cs typeface="Times New Roman" pitchFamily="18" charset="0"/>
            </a:endParaRPr>
          </a:p>
          <a:p>
            <a:pPr marL="0" indent="0" eaLnBrk="1" hangingPunct="1">
              <a:spcBef>
                <a:spcPct val="0"/>
              </a:spcBef>
              <a:buFontTx/>
              <a:buNone/>
            </a:pPr>
            <a:r>
              <a:rPr lang="zh-CN" altLang="en-US" sz="2000" b="1" dirty="0" smtClean="0">
                <a:cs typeface="Times New Roman" pitchFamily="18" charset="0"/>
              </a:rPr>
              <a:t>杜</a:t>
            </a:r>
            <a:endParaRPr lang="en-US" altLang="zh-CN" sz="2000" b="1" dirty="0" smtClean="0">
              <a:cs typeface="Times New Roman" pitchFamily="18" charset="0"/>
            </a:endParaRPr>
          </a:p>
          <a:p>
            <a:pPr marL="0" indent="0" eaLnBrk="1" hangingPunct="1">
              <a:spcBef>
                <a:spcPct val="0"/>
              </a:spcBef>
              <a:buFontTx/>
              <a:buNone/>
            </a:pPr>
            <a:r>
              <a:rPr lang="zh-CN" altLang="en-US" sz="2000" b="1" dirty="0" smtClean="0">
                <a:cs typeface="Times New Roman" pitchFamily="18" charset="0"/>
              </a:rPr>
              <a:t>十</a:t>
            </a:r>
            <a:endParaRPr lang="en-US" altLang="zh-CN" sz="2000" b="1" dirty="0" smtClean="0">
              <a:cs typeface="Times New Roman" pitchFamily="18" charset="0"/>
            </a:endParaRPr>
          </a:p>
          <a:p>
            <a:pPr marL="0" indent="0" eaLnBrk="1" hangingPunct="1">
              <a:spcBef>
                <a:spcPct val="0"/>
              </a:spcBef>
              <a:buFontTx/>
              <a:buNone/>
            </a:pPr>
            <a:r>
              <a:rPr lang="zh-CN" altLang="en-US" sz="2000" b="1" dirty="0" smtClean="0">
                <a:cs typeface="Times New Roman" pitchFamily="18" charset="0"/>
              </a:rPr>
              <a:t>娘</a:t>
            </a:r>
            <a:endParaRPr lang="en-US" altLang="zh-CN" sz="2000" b="1" dirty="0" smtClean="0">
              <a:cs typeface="Times New Roman" pitchFamily="18" charset="0"/>
            </a:endParaRPr>
          </a:p>
          <a:p>
            <a:pPr marL="0" indent="0" eaLnBrk="1" hangingPunct="1">
              <a:spcBef>
                <a:spcPct val="0"/>
              </a:spcBef>
              <a:buFontTx/>
              <a:buNone/>
            </a:pPr>
            <a:r>
              <a:rPr lang="zh-CN" altLang="en-US" sz="2000" b="1" dirty="0" smtClean="0">
                <a:cs typeface="Times New Roman" pitchFamily="18" charset="0"/>
              </a:rPr>
              <a:t>怒</a:t>
            </a:r>
            <a:endParaRPr lang="en-US" altLang="zh-CN" sz="2000" b="1" dirty="0" smtClean="0">
              <a:cs typeface="Times New Roman" pitchFamily="18" charset="0"/>
            </a:endParaRPr>
          </a:p>
          <a:p>
            <a:pPr marL="0" indent="0" eaLnBrk="1" hangingPunct="1">
              <a:spcBef>
                <a:spcPct val="0"/>
              </a:spcBef>
              <a:buFontTx/>
              <a:buNone/>
            </a:pPr>
            <a:r>
              <a:rPr lang="zh-CN" altLang="en-US" sz="2000" b="1" dirty="0" smtClean="0">
                <a:cs typeface="Times New Roman" pitchFamily="18" charset="0"/>
              </a:rPr>
              <a:t>沉</a:t>
            </a:r>
            <a:endParaRPr lang="en-US" altLang="zh-CN" sz="2000" b="1" dirty="0" smtClean="0">
              <a:cs typeface="Times New Roman" pitchFamily="18" charset="0"/>
            </a:endParaRPr>
          </a:p>
          <a:p>
            <a:pPr marL="0" indent="0" eaLnBrk="1" hangingPunct="1">
              <a:spcBef>
                <a:spcPct val="0"/>
              </a:spcBef>
              <a:buFontTx/>
              <a:buNone/>
            </a:pPr>
            <a:r>
              <a:rPr lang="zh-CN" altLang="en-US" sz="2000" b="1" dirty="0" smtClean="0">
                <a:cs typeface="Times New Roman" pitchFamily="18" charset="0"/>
              </a:rPr>
              <a:t>百</a:t>
            </a:r>
            <a:endParaRPr lang="en-US" altLang="zh-CN" sz="2000" b="1" dirty="0" smtClean="0">
              <a:cs typeface="Times New Roman" pitchFamily="18" charset="0"/>
            </a:endParaRPr>
          </a:p>
          <a:p>
            <a:pPr marL="0" indent="0" eaLnBrk="1" hangingPunct="1">
              <a:spcBef>
                <a:spcPct val="0"/>
              </a:spcBef>
              <a:buFontTx/>
              <a:buNone/>
            </a:pPr>
            <a:r>
              <a:rPr lang="zh-CN" altLang="en-US" sz="2000" b="1" dirty="0" smtClean="0">
                <a:cs typeface="Times New Roman" pitchFamily="18" charset="0"/>
              </a:rPr>
              <a:t>宝</a:t>
            </a:r>
            <a:endParaRPr lang="en-US" altLang="zh-CN" sz="2000" b="1" dirty="0" smtClean="0">
              <a:cs typeface="Times New Roman" pitchFamily="18" charset="0"/>
            </a:endParaRPr>
          </a:p>
          <a:p>
            <a:pPr marL="0" indent="0" eaLnBrk="1" hangingPunct="1">
              <a:spcBef>
                <a:spcPct val="0"/>
              </a:spcBef>
              <a:buFontTx/>
              <a:buNone/>
            </a:pPr>
            <a:r>
              <a:rPr lang="zh-CN" altLang="en-US" sz="2000" b="1" dirty="0" smtClean="0">
                <a:cs typeface="Times New Roman" pitchFamily="18" charset="0"/>
              </a:rPr>
              <a:t>箱</a:t>
            </a:r>
            <a:endParaRPr lang="zh-CN" altLang="en-US" sz="2000" dirty="0" smtClean="0"/>
          </a:p>
        </p:txBody>
      </p:sp>
      <p:graphicFrame>
        <p:nvGraphicFramePr>
          <p:cNvPr id="22531" name="Object 2"/>
          <p:cNvGraphicFramePr>
            <a:graphicFrameLocks noChangeAspect="1"/>
          </p:cNvGraphicFramePr>
          <p:nvPr/>
        </p:nvGraphicFramePr>
        <p:xfrm>
          <a:off x="639763" y="2001838"/>
          <a:ext cx="7492391" cy="2570170"/>
        </p:xfrm>
        <a:graphic>
          <a:graphicData uri="http://schemas.openxmlformats.org/presentationml/2006/ole">
            <mc:AlternateContent xmlns:mc="http://schemas.openxmlformats.org/markup-compatibility/2006">
              <mc:Choice xmlns:v="urn:schemas-microsoft-com:vml" Requires="v">
                <p:oleObj spid="_x0000_s3090" name="Document" r:id="rId3" imgW="6662964" imgH="2290840" progId="Word.Document.8">
                  <p:embed/>
                </p:oleObj>
              </mc:Choice>
              <mc:Fallback>
                <p:oleObj name="Document" r:id="rId3" imgW="6662964" imgH="22908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2001838"/>
                        <a:ext cx="7492391" cy="2570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3"/>
          <p:cNvGraphicFramePr>
            <a:graphicFrameLocks noChangeAspect="1"/>
          </p:cNvGraphicFramePr>
          <p:nvPr/>
        </p:nvGraphicFramePr>
        <p:xfrm>
          <a:off x="7858148" y="1714488"/>
          <a:ext cx="1571636" cy="4038600"/>
        </p:xfrm>
        <a:graphic>
          <a:graphicData uri="http://schemas.openxmlformats.org/presentationml/2006/ole">
            <mc:AlternateContent xmlns:mc="http://schemas.openxmlformats.org/markup-compatibility/2006">
              <mc:Choice xmlns:v="urn:schemas-microsoft-com:vml" Requires="v">
                <p:oleObj spid="_x0000_s3091" name="Document" r:id="rId5" imgW="1433044" imgH="4051803" progId="Word.Document.8">
                  <p:embed/>
                </p:oleObj>
              </mc:Choice>
              <mc:Fallback>
                <p:oleObj name="Document" r:id="rId5" imgW="1433044" imgH="4051803"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48" y="1714488"/>
                        <a:ext cx="1571636" cy="403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568952" cy="6408712"/>
          </a:xfrm>
        </p:spPr>
        <p:txBody>
          <a:bodyPr>
            <a:normAutofit fontScale="92500" lnSpcReduction="20000"/>
          </a:bodyPr>
          <a:lstStyle/>
          <a:p>
            <a:r>
              <a:rPr lang="zh-CN" altLang="en-US" dirty="0" smtClean="0"/>
              <a:t>        杜</a:t>
            </a:r>
            <a:r>
              <a:rPr lang="zh-CN" altLang="en-US" dirty="0" smtClean="0"/>
              <a:t>媺虽出身于教坊司院，但这丝毫没有妨碍她表现女性最具光辉的一面。她与李甲相识于教坊司院，两人一见如故，情投意合，曾在花前月下山盟海誓，各无他志，想不到最后竟落得如此悲惨的结局，在为杜媺痛心疾首之余不禁感叹人心难料。</a:t>
            </a:r>
          </a:p>
          <a:p>
            <a:r>
              <a:rPr lang="zh-CN" altLang="en-US" dirty="0" smtClean="0"/>
              <a:t>        在</a:t>
            </a:r>
            <a:r>
              <a:rPr lang="zh-CN" altLang="en-US" dirty="0" smtClean="0"/>
              <a:t>中国古代，以儒学为代表的封建思想充斥着整个封建社会，三纲五常中的夫为妻纲等封建教条严格要求女性，控制女性。于是，在那时，女性常常作为男性的附属品而存在，一般女性尚且如此，更何况出身青楼的杜媺。但她却做出了一般女性无法做到或想做却不敢做的举动，在痛斥孙富和李甲后，她那装满珠宝的宝匣与她那千疮百孔的心一起消失在波涛滚滚的急江，真是天妒红颜。但这也将女性具有尊严的一面发挥得淋漓尽致</a:t>
            </a:r>
            <a:r>
              <a:rPr lang="zh-CN" altLang="en-US" dirty="0" smtClean="0"/>
              <a:t>。</a:t>
            </a:r>
            <a:endParaRPr lang="zh-CN" altLang="en-US" dirty="0" smtClean="0"/>
          </a:p>
        </p:txBody>
      </p:sp>
    </p:spTree>
    <p:extLst>
      <p:ext uri="{BB962C8B-B14F-4D97-AF65-F5344CB8AC3E}">
        <p14:creationId xmlns:p14="http://schemas.microsoft.com/office/powerpoint/2010/main" val="2026686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568952" cy="6408712"/>
          </a:xfrm>
        </p:spPr>
        <p:txBody>
          <a:bodyPr>
            <a:normAutofit lnSpcReduction="10000"/>
          </a:bodyPr>
          <a:lstStyle/>
          <a:p>
            <a:r>
              <a:rPr lang="zh-CN" altLang="en-US" dirty="0" smtClean="0"/>
              <a:t>        事实上</a:t>
            </a:r>
            <a:r>
              <a:rPr lang="zh-CN" altLang="en-US" dirty="0" smtClean="0"/>
              <a:t>，杜媺所携带金银宝物足以资助李甲的千金之需，而且只要她想，她甚至可以为自己于教坊落籍，完全不用依仗李甲那一百五十两，她只是在等，等一个既不贪恋她的美貌也不暗窃她的钱财而真心对待她的男子，出身于青楼，也许她看惯了很多不同的男子，她也明白他们想从她身上获得什么，她也懂得他们只是逢场作戏，所以她才要等，这时，李甲出现了。她以为终于等到了朝思暮想的那个人，终于找到一个真心的人，但到最后还是以千金之价将她“卖”给了孙富，真是令人感叹不已。世上哪有那么多令人幸福的结局，失意总是大于诗意。</a:t>
            </a:r>
            <a:r>
              <a:rPr lang="en-US" altLang="zh-CN" dirty="0" smtClean="0"/>
              <a:t>——</a:t>
            </a:r>
            <a:r>
              <a:rPr lang="zh-CN" altLang="en-US" dirty="0" smtClean="0"/>
              <a:t>黎家俊</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92696"/>
            <a:ext cx="8291264" cy="5433467"/>
          </a:xfrm>
        </p:spPr>
        <p:txBody>
          <a:bodyPr>
            <a:normAutofit fontScale="92500" lnSpcReduction="10000"/>
          </a:bodyPr>
          <a:lstStyle/>
          <a:p>
            <a:r>
              <a:rPr lang="zh-CN" altLang="en-US" dirty="0" smtClean="0"/>
              <a:t>我认为杜十娘把情意看得生命还重要。可是我认为她因为这样的情意而投江自尽是十分不值得的，为一个不值得的男子而失去自己的性命，很不值得。大可拿着自己的钱财，回去找自己的姐妹过上开心的日子。</a:t>
            </a:r>
            <a:r>
              <a:rPr lang="en-US" altLang="zh-CN" dirty="0" smtClean="0"/>
              <a:t>——</a:t>
            </a:r>
            <a:r>
              <a:rPr lang="zh-CN" altLang="en-US" dirty="0" smtClean="0"/>
              <a:t>郑嘉颖</a:t>
            </a:r>
          </a:p>
          <a:p>
            <a:r>
              <a:rPr lang="zh-CN" altLang="en-US" dirty="0" smtClean="0"/>
              <a:t>我觉得李甲配不上杜十娘。</a:t>
            </a:r>
            <a:r>
              <a:rPr lang="en-US" altLang="zh-CN" dirty="0" smtClean="0"/>
              <a:t>——</a:t>
            </a:r>
            <a:r>
              <a:rPr lang="zh-CN" altLang="en-US" dirty="0" smtClean="0"/>
              <a:t>刘子瑄</a:t>
            </a:r>
          </a:p>
          <a:p>
            <a:r>
              <a:rPr lang="zh-CN" altLang="en-US" dirty="0" smtClean="0"/>
              <a:t>在旧社会封建思想压迫下，即使女人很有钱，有能力自居，但封建观念灌输给男人女人均是女人应该依附男人生活，否则在社会无法生存，她们地位很低，两个男人可随意把女人像物品一样换来换去地买卖，女人仍没有地位。</a:t>
            </a:r>
            <a:r>
              <a:rPr lang="en-US" altLang="zh-CN" dirty="0" smtClean="0"/>
              <a:t>——</a:t>
            </a:r>
            <a:r>
              <a:rPr lang="zh-CN" altLang="en-US" dirty="0" smtClean="0"/>
              <a:t>陈子樾</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0688"/>
            <a:ext cx="8496944" cy="5688632"/>
          </a:xfrm>
        </p:spPr>
        <p:txBody>
          <a:bodyPr>
            <a:normAutofit fontScale="85000" lnSpcReduction="10000"/>
          </a:bodyPr>
          <a:lstStyle/>
          <a:p>
            <a:r>
              <a:rPr lang="zh-CN" altLang="en-US" dirty="0" smtClean="0"/>
              <a:t>        杜十</a:t>
            </a:r>
            <a:r>
              <a:rPr lang="zh-CN" altLang="en-US" dirty="0" smtClean="0"/>
              <a:t>娘真是个十分聪慧、真性情的女子，敢爱敢恨。不过一青楼女子，却能为了一个落魄的李公子牺牲这么多，与他共渡余生，也是勇气可嘉。相比如此美貌之人，她的入幕之宾不会在少数。八年时光，想必也有好几百号人，帅的，富的，想必也有很多，但都未能入杜十娘的眼，看来杜十娘择偶也有标准，但她却舍得为一个流连妓院的书生与杜妈妈、好姐妹与不尽钱财相离，真是可叹。想必杜十娘让李甲十日内筹三百两银，而不直接给他三百两，只是一个判断李公子是否是他的真命天子的办法。</a:t>
            </a:r>
          </a:p>
          <a:p>
            <a:r>
              <a:rPr lang="zh-CN" altLang="en-US" dirty="0" smtClean="0"/>
              <a:t>        谁知</a:t>
            </a:r>
            <a:r>
              <a:rPr lang="zh-CN" altLang="en-US" dirty="0" smtClean="0"/>
              <a:t>这李公子这般没有头脑，道听途说，竟信了贾人之言，欲卖妻换取自己的名声，不想想那百宝箱怎会没有东西？杜十娘为妓八年会没有私家当？只怕是没有真心真意信十娘罢了。</a:t>
            </a:r>
            <a:r>
              <a:rPr lang="en-US" altLang="zh-CN" dirty="0" smtClean="0"/>
              <a:t>——</a:t>
            </a:r>
            <a:r>
              <a:rPr lang="zh-CN" altLang="en-US" dirty="0" smtClean="0"/>
              <a:t>王育武</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4525963"/>
          </a:xfrm>
        </p:spPr>
        <p:txBody>
          <a:bodyPr/>
          <a:lstStyle/>
          <a:p>
            <a:r>
              <a:rPr lang="zh-CN" altLang="en-US" dirty="0" smtClean="0"/>
              <a:t>悲剧的发生是主观因素与客观因素共同导致的，对一个人的感情，对我而言，爱情是最难把握的。与一个人相识、相知、相爱、相守是一个漫长且艰难的过程。唯有自己意志强大，立场坚定，不忘初心，才能真正收获到爱情。</a:t>
            </a:r>
            <a:r>
              <a:rPr lang="en-US" altLang="zh-CN" dirty="0" smtClean="0"/>
              <a:t>——</a:t>
            </a:r>
            <a:r>
              <a:rPr lang="zh-CN" altLang="en-US" dirty="0" smtClean="0"/>
              <a:t>冯钰珊</a:t>
            </a:r>
          </a:p>
          <a:p>
            <a:r>
              <a:rPr lang="zh-CN" altLang="en-US" dirty="0" smtClean="0"/>
              <a:t>因为社会对她们无情，所以她们才会对对她们好的人加倍付出真情。</a:t>
            </a:r>
            <a:r>
              <a:rPr lang="en-US" altLang="zh-CN" dirty="0" smtClean="0"/>
              <a:t>——</a:t>
            </a:r>
            <a:r>
              <a:rPr lang="zh-CN" altLang="en-US" dirty="0" smtClean="0"/>
              <a:t>胡颖珺</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428604"/>
            <a:ext cx="8715436" cy="5857916"/>
          </a:xfrm>
        </p:spPr>
        <p:txBody>
          <a:bodyPr>
            <a:normAutofit fontScale="85000" lnSpcReduction="20000"/>
          </a:bodyPr>
          <a:lstStyle/>
          <a:p>
            <a:r>
              <a:rPr lang="zh-CN" altLang="en-US" dirty="0" smtClean="0"/>
              <a:t>        杜十</a:t>
            </a:r>
            <a:r>
              <a:rPr lang="zh-CN" altLang="en-US" dirty="0" smtClean="0"/>
              <a:t>娘是个有血有肉有筋骨的女子，面对来之不易的爱情以及所想厮守的人的背叛，她被逼走向死亡，但她是被别人逼的吗？不是，她是被自己一颗对爱赤诚的心所逼向绝路的。作者为什么塑造这样一个有血有肉的人物然后又赋予她这样的悲苦结局？是为了让更多人对旧社会女性的不公平对待产生反思、愤懑啊。在那个黑暗年代，杜十娘这种女性比比皆是，他们都受到来自社会不同程度的压迫、虐待，千千万万个被不平等对待的柔弱女性被逼向毁灭，她们无力反抗，因为那个社会是男权社会，是冰冷的刀、钳子构成的残酷社会。没有诉苦的机会，只能等待被社会湮灭。</a:t>
            </a:r>
            <a:endParaRPr lang="en-US" altLang="zh-CN" dirty="0" smtClean="0"/>
          </a:p>
          <a:p>
            <a:r>
              <a:rPr lang="zh-CN" altLang="en-US" dirty="0" smtClean="0"/>
              <a:t>         面对</a:t>
            </a:r>
            <a:r>
              <a:rPr lang="zh-CN" altLang="en-US" dirty="0" smtClean="0"/>
              <a:t>个例的杜十娘，我们不能单单只看到她一个，而是要看到在她背后更多的被压迫女性以及这个社会的黑暗与不公。一个有价值的东西毁灭了并不是让我们永远沉浸在这一次的悲痛中，而是要好好正视这一次的悲剧，不让下一次悲剧再发生。</a:t>
            </a:r>
            <a:r>
              <a:rPr lang="en-US" altLang="zh-CN" dirty="0" smtClean="0"/>
              <a:t>——</a:t>
            </a:r>
            <a:r>
              <a:rPr lang="zh-CN" altLang="en-US" dirty="0" smtClean="0"/>
              <a:t>张栩瑨</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、阅读</a:t>
            </a:r>
            <a:r>
              <a:rPr lang="zh-CN" altLang="en-US" dirty="0" smtClean="0"/>
              <a:t>推荐篇目“卖油郎独占花魁”，比较两文女主有何异同？写下评论与感想。</a:t>
            </a:r>
            <a:endParaRPr lang="en-US" altLang="zh-CN" dirty="0" smtClean="0"/>
          </a:p>
          <a:p>
            <a:r>
              <a:rPr lang="en-US" altLang="zh-CN" dirty="0" smtClean="0"/>
              <a:t>2</a:t>
            </a:r>
            <a:r>
              <a:rPr lang="zh-CN" altLang="en-US" dirty="0" smtClean="0"/>
              <a:t>、思考与探究：假如杜十娘生活在现代，她能摆脱悲剧的命运吗？试对其现代生活进行合理想象，写下小故事。</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8229600" cy="1143000"/>
          </a:xfrm>
        </p:spPr>
        <p:txBody>
          <a:bodyPr>
            <a:normAutofit fontScale="90000"/>
          </a:bodyPr>
          <a:lstStyle/>
          <a:p>
            <a:r>
              <a:rPr lang="zh-CN" altLang="zh-CN" dirty="0"/>
              <a:t>作品主人公杜十娘是一个美丽、善良、聪明、坚强的女子</a:t>
            </a:r>
            <a:r>
              <a:rPr lang="zh-CN" altLang="zh-CN" dirty="0" smtClean="0"/>
              <a:t>。</a:t>
            </a:r>
            <a:endParaRPr lang="zh-CN" altLang="en-US" dirty="0"/>
          </a:p>
        </p:txBody>
      </p:sp>
      <p:sp>
        <p:nvSpPr>
          <p:cNvPr id="3" name="内容占位符 2"/>
          <p:cNvSpPr>
            <a:spLocks noGrp="1"/>
          </p:cNvSpPr>
          <p:nvPr>
            <p:ph idx="1"/>
          </p:nvPr>
        </p:nvSpPr>
        <p:spPr>
          <a:xfrm>
            <a:off x="467544" y="2132856"/>
            <a:ext cx="8229600" cy="4525963"/>
          </a:xfrm>
        </p:spPr>
        <p:txBody>
          <a:bodyPr/>
          <a:lstStyle/>
          <a:p>
            <a:r>
              <a:rPr lang="zh-CN" altLang="zh-CN" dirty="0"/>
              <a:t>杜十娘美丽。（外貌描写）</a:t>
            </a:r>
            <a:r>
              <a:rPr lang="en-US" altLang="zh-CN" dirty="0"/>
              <a:t> </a:t>
            </a:r>
            <a:br>
              <a:rPr lang="en-US" altLang="zh-CN" dirty="0"/>
            </a:br>
            <a:r>
              <a:rPr lang="zh-CN" altLang="zh-CN" dirty="0"/>
              <a:t>杜十娘热情，心地善良。（李甲手头越紧，她心头越热）</a:t>
            </a:r>
            <a:r>
              <a:rPr lang="en-US" altLang="zh-CN" dirty="0"/>
              <a:t> </a:t>
            </a:r>
            <a:br>
              <a:rPr lang="en-US" altLang="zh-CN" dirty="0"/>
            </a:br>
            <a:r>
              <a:rPr lang="zh-CN" altLang="zh-CN" dirty="0"/>
              <a:t>杜十娘聪明。（不露富，考验李甲）</a:t>
            </a:r>
            <a:r>
              <a:rPr lang="en-US" altLang="zh-CN" dirty="0"/>
              <a:t> </a:t>
            </a:r>
            <a:br>
              <a:rPr lang="en-US" altLang="zh-CN" dirty="0"/>
            </a:br>
            <a:r>
              <a:rPr lang="zh-CN" altLang="zh-CN" dirty="0"/>
              <a:t>杜十娘刚强、坚定。（怒沉百宝箱，投江自尽）</a:t>
            </a:r>
            <a:r>
              <a:rPr lang="en-US" altLang="zh-CN" dirty="0"/>
              <a:t> </a:t>
            </a:r>
            <a:br>
              <a:rPr lang="en-US" altLang="zh-CN" dirty="0"/>
            </a:br>
            <a:endParaRPr lang="zh-CN" altLang="en-US" dirty="0"/>
          </a:p>
        </p:txBody>
      </p:sp>
    </p:spTree>
    <p:extLst>
      <p:ext uri="{BB962C8B-B14F-4D97-AF65-F5344CB8AC3E}">
        <p14:creationId xmlns:p14="http://schemas.microsoft.com/office/powerpoint/2010/main" val="240647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a:t>李甲是个</a:t>
            </a:r>
            <a:r>
              <a:rPr lang="zh-CN" altLang="zh-CN" dirty="0"/>
              <a:t>放荡薄情、庸懦自私、背信弃义的纨绔子弟。</a:t>
            </a:r>
            <a:endParaRPr lang="zh-CN" altLang="en-US" dirty="0"/>
          </a:p>
        </p:txBody>
      </p:sp>
      <p:sp>
        <p:nvSpPr>
          <p:cNvPr id="3" name="内容占位符 2"/>
          <p:cNvSpPr>
            <a:spLocks noGrp="1"/>
          </p:cNvSpPr>
          <p:nvPr>
            <p:ph idx="1"/>
          </p:nvPr>
        </p:nvSpPr>
        <p:spPr>
          <a:xfrm>
            <a:off x="251520" y="1600200"/>
            <a:ext cx="8640960" cy="5069160"/>
          </a:xfrm>
        </p:spPr>
        <p:txBody>
          <a:bodyPr>
            <a:normAutofit fontScale="77500" lnSpcReduction="20000"/>
          </a:bodyPr>
          <a:lstStyle/>
          <a:p>
            <a:r>
              <a:rPr lang="en-US" altLang="zh-CN" dirty="0"/>
              <a:t> </a:t>
            </a:r>
            <a:r>
              <a:rPr lang="zh-CN" altLang="zh-CN" dirty="0" smtClean="0"/>
              <a:t>他</a:t>
            </a:r>
            <a:r>
              <a:rPr lang="zh-CN" altLang="zh-CN" dirty="0"/>
              <a:t>已经到了快要被鸨母赶出去的地步了，这时，十娘却同他商量托身的事</a:t>
            </a:r>
            <a:r>
              <a:rPr lang="zh-CN" altLang="zh-CN" dirty="0" smtClean="0"/>
              <a:t>。既</a:t>
            </a:r>
            <a:r>
              <a:rPr lang="zh-CN" altLang="zh-CN" dirty="0"/>
              <a:t>能脱出困境，又能得到十娘，那当然是很好的事，所以他也去多方借钱。可是，他处处被动，而且一碰到困难就心灰意懒，垂头丧气，这说明他对十娘并不忠诚，十娘由于自己的努力，跳出了火坑。这事实上也是救了李甲，使他脱出困境，所以在返家途中，每谈到往事，他“必感激流涕”。可是，李甲这样的人，既可以因为惧怕“老父性严”而抛弃十娘，也可以在感到困顿贫寒的时候，把十娘当商品卖掉。孙富利用他的这些弱点，用毒辣的手段进行哄骗和破坏，说出“若为妾而触父，因妓而弃家，海内必以兄为浮浪不经之人。异日妻不以为夫，弟不以为兄，同袍不以为友，兄何以立于天地之间？”这些耸人听闻的话，又辟出千金买十娘，这样一来，使李甲既可以不触父怒，躲避了“人之多言”，又有得到“千金”的代价，怯懦而又自私的李甲，当然就中了孙富的毒箭，走上了牺牲别人的可耻的自私自利的道路。</a:t>
            </a:r>
            <a:endParaRPr lang="zh-CN" altLang="en-US" dirty="0"/>
          </a:p>
        </p:txBody>
      </p:sp>
    </p:spTree>
    <p:extLst>
      <p:ext uri="{BB962C8B-B14F-4D97-AF65-F5344CB8AC3E}">
        <p14:creationId xmlns:p14="http://schemas.microsoft.com/office/powerpoint/2010/main" val="272130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典型与“非典型”</a:t>
            </a:r>
            <a:endParaRPr lang="zh-CN" altLang="en-US" dirty="0"/>
          </a:p>
        </p:txBody>
      </p:sp>
      <p:sp>
        <p:nvSpPr>
          <p:cNvPr id="3" name="内容占位符 2"/>
          <p:cNvSpPr>
            <a:spLocks noGrp="1"/>
          </p:cNvSpPr>
          <p:nvPr>
            <p:ph idx="1"/>
          </p:nvPr>
        </p:nvSpPr>
        <p:spPr/>
        <p:txBody>
          <a:bodyPr/>
          <a:lstStyle/>
          <a:p>
            <a:r>
              <a:rPr lang="zh-CN" altLang="en-US" b="1" dirty="0" smtClean="0"/>
              <a:t>在当时的行户人家，送旧迎新才是常态，一般的名姬与公子的交流更是典型的财色交易。然而，故事中的男女主角却缠绵一年有余，可谓非典型关系了。</a:t>
            </a:r>
            <a:endParaRPr lang="en-US" altLang="zh-CN" b="1" dirty="0" smtClean="0"/>
          </a:p>
          <a:p>
            <a:r>
              <a:rPr lang="zh-CN" altLang="en-US" b="1" dirty="0" smtClean="0"/>
              <a:t>李甲爱杜十娘吗？杜十娘与一般的妓女有何差别？</a:t>
            </a:r>
            <a:endParaRPr lang="en-US" altLang="zh-CN" b="1" dirty="0" smtClean="0"/>
          </a:p>
          <a:p>
            <a:r>
              <a:rPr lang="zh-CN" altLang="en-US" b="1" dirty="0"/>
              <a:t>杜十</a:t>
            </a:r>
            <a:r>
              <a:rPr lang="zh-CN" altLang="en-US" b="1" dirty="0" smtClean="0"/>
              <a:t>娘爱李甲吗？李甲与其他嘲风弄月的恩客有何异同？</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问人物</a:t>
            </a:r>
            <a:endParaRPr lang="zh-CN" altLang="en-US" dirty="0"/>
          </a:p>
        </p:txBody>
      </p:sp>
      <p:sp>
        <p:nvSpPr>
          <p:cNvPr id="3" name="内容占位符 2"/>
          <p:cNvSpPr>
            <a:spLocks noGrp="1"/>
          </p:cNvSpPr>
          <p:nvPr>
            <p:ph idx="1"/>
          </p:nvPr>
        </p:nvSpPr>
        <p:spPr>
          <a:xfrm>
            <a:off x="214282" y="1600200"/>
            <a:ext cx="8643998" cy="4525963"/>
          </a:xfrm>
        </p:spPr>
        <p:txBody>
          <a:bodyPr/>
          <a:lstStyle/>
          <a:p>
            <a:r>
              <a:rPr lang="zh-CN" altLang="en-US" b="1" dirty="0" smtClean="0"/>
              <a:t>问全体：</a:t>
            </a:r>
            <a:endParaRPr lang="en-US" altLang="zh-CN" b="1" dirty="0" smtClean="0"/>
          </a:p>
          <a:p>
            <a:r>
              <a:rPr lang="zh-CN" altLang="en-US" b="1" dirty="0" smtClean="0"/>
              <a:t>李甲、孙富、杜十娘各代表着当时社会的哪些阶级呢？映射哪一类人？</a:t>
            </a:r>
            <a:endParaRPr lang="en-US" altLang="zh-CN" b="1" dirty="0" smtClean="0"/>
          </a:p>
          <a:p>
            <a:r>
              <a:rPr lang="zh-CN" altLang="en-US" b="1" dirty="0" smtClean="0"/>
              <a:t>文中讲李甲与孙富相识时，先是斯文中套话，后志同道合引入花柳之事，是否暗示下文情节？他们是否某种程度上来说是同类人？</a:t>
            </a:r>
          </a:p>
          <a:p>
            <a:endParaRPr lang="zh-CN" altLang="en-US" b="1" dirty="0"/>
          </a:p>
        </p:txBody>
      </p:sp>
    </p:spTree>
    <p:extLst>
      <p:ext uri="{BB962C8B-B14F-4D97-AF65-F5344CB8AC3E}">
        <p14:creationId xmlns:p14="http://schemas.microsoft.com/office/powerpoint/2010/main" val="330798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57232"/>
          </a:xfrm>
        </p:spPr>
        <p:txBody>
          <a:bodyPr/>
          <a:lstStyle/>
          <a:p>
            <a:r>
              <a:rPr lang="zh-CN" altLang="en-US" dirty="0" smtClean="0"/>
              <a:t>问杜十娘</a:t>
            </a:r>
            <a:endParaRPr lang="zh-CN" altLang="en-US" dirty="0"/>
          </a:p>
        </p:txBody>
      </p:sp>
      <p:sp>
        <p:nvSpPr>
          <p:cNvPr id="3" name="内容占位符 2"/>
          <p:cNvSpPr>
            <a:spLocks noGrp="1"/>
          </p:cNvSpPr>
          <p:nvPr>
            <p:ph idx="1"/>
          </p:nvPr>
        </p:nvSpPr>
        <p:spPr>
          <a:xfrm>
            <a:off x="214282" y="1000108"/>
            <a:ext cx="8572560" cy="5429288"/>
          </a:xfrm>
        </p:spPr>
        <p:txBody>
          <a:bodyPr>
            <a:normAutofit fontScale="92500"/>
          </a:bodyPr>
          <a:lstStyle/>
          <a:p>
            <a:r>
              <a:rPr lang="zh-CN" altLang="en-US" b="1" dirty="0" smtClean="0"/>
              <a:t>杜十娘不怕为妾，不怕被李甲之父厌恶，也要跟着李甲，为何忍不了李甲为金银而舍自己呢？</a:t>
            </a:r>
            <a:endParaRPr lang="en-US" altLang="zh-CN" b="1" dirty="0" smtClean="0"/>
          </a:p>
          <a:p>
            <a:r>
              <a:rPr lang="zh-CN" altLang="en-US" b="1" dirty="0" smtClean="0"/>
              <a:t>为什么杜十娘拥有百宝箱却还是一心跟着李甲，为了和他白头偕老？难道是因为爱情？</a:t>
            </a:r>
            <a:endParaRPr lang="en-US" altLang="zh-CN" b="1" dirty="0" smtClean="0"/>
          </a:p>
          <a:p>
            <a:r>
              <a:rPr lang="zh-CN" altLang="en-US" b="1" dirty="0" smtClean="0"/>
              <a:t>杜十娘阅人无数为何看不出李甲的真实面貌？搞不懂杜十娘有钱有貌有才为什么要跟这个渣男死磕？文中杜十娘应该是一个聪慧的女子，怎么识人不清看上李甲了？杜十娘如此美貌为何看中李甲？为什么杜十娘那么美丽那么有钱这么多人追求，却偏偏喜欢上了这个官场不得意又没钱的男人？</a:t>
            </a:r>
          </a:p>
          <a:p>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857232"/>
          </a:xfrm>
        </p:spPr>
        <p:txBody>
          <a:bodyPr/>
          <a:lstStyle/>
          <a:p>
            <a:r>
              <a:rPr lang="zh-CN" altLang="en-US" dirty="0" smtClean="0"/>
              <a:t>问李甲</a:t>
            </a:r>
            <a:endParaRPr lang="zh-CN" altLang="en-US" dirty="0"/>
          </a:p>
        </p:txBody>
      </p:sp>
      <p:sp>
        <p:nvSpPr>
          <p:cNvPr id="3" name="内容占位符 2"/>
          <p:cNvSpPr>
            <a:spLocks noGrp="1"/>
          </p:cNvSpPr>
          <p:nvPr>
            <p:ph idx="1"/>
          </p:nvPr>
        </p:nvSpPr>
        <p:spPr>
          <a:xfrm>
            <a:off x="285720" y="857232"/>
            <a:ext cx="8643998" cy="5643602"/>
          </a:xfrm>
        </p:spPr>
        <p:txBody>
          <a:bodyPr/>
          <a:lstStyle/>
          <a:p>
            <a:r>
              <a:rPr lang="zh-CN" altLang="en-US" b="1" dirty="0" smtClean="0"/>
              <a:t>李甲前后为人处事是否有变化？</a:t>
            </a:r>
          </a:p>
          <a:p>
            <a:r>
              <a:rPr lang="zh-CN" altLang="en-US" b="1" dirty="0" smtClean="0"/>
              <a:t>李甲对杜十娘真的用情至深吗？值得杜十娘付出吗？为何在当初不赎杜十娘，而且在友人或初识之人面前易受他们的语言影响而怀疑杜十娘的爱。为什么李甲那么容易被别人说动？是不是双方不够爱？；</a:t>
            </a:r>
            <a:endParaRPr lang="en-US" altLang="zh-CN" b="1" dirty="0" smtClean="0"/>
          </a:p>
          <a:p>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杜十娘的“有”与“无”</a:t>
            </a:r>
            <a:endParaRPr lang="zh-CN" altLang="en-US" b="1" dirty="0"/>
          </a:p>
        </p:txBody>
      </p:sp>
      <p:sp>
        <p:nvSpPr>
          <p:cNvPr id="3" name="内容占位符 2"/>
          <p:cNvSpPr>
            <a:spLocks noGrp="1"/>
          </p:cNvSpPr>
          <p:nvPr>
            <p:ph idx="1"/>
          </p:nvPr>
        </p:nvSpPr>
        <p:spPr/>
        <p:txBody>
          <a:bodyPr/>
          <a:lstStyle/>
          <a:p>
            <a:r>
              <a:rPr lang="zh-CN" altLang="en-US" b="1" dirty="0" smtClean="0"/>
              <a:t>杜十娘拥有哪些东西？</a:t>
            </a:r>
            <a:endParaRPr lang="en-US" altLang="zh-CN" b="1" dirty="0" smtClean="0"/>
          </a:p>
          <a:p>
            <a:r>
              <a:rPr lang="zh-CN" altLang="en-US" b="1" dirty="0" smtClean="0"/>
              <a:t>杜十娘没有哪些东西？</a:t>
            </a:r>
            <a:endParaRPr lang="en-US" altLang="zh-CN" b="1" dirty="0" smtClean="0"/>
          </a:p>
          <a:p>
            <a:endParaRPr lang="en-US" altLang="zh-CN" b="1" dirty="0"/>
          </a:p>
          <a:p>
            <a:endParaRPr lang="en-US" altLang="zh-CN" b="1" dirty="0" smtClean="0"/>
          </a:p>
          <a:p>
            <a:r>
              <a:rPr lang="zh-CN" altLang="en-US" b="1" dirty="0" smtClean="0"/>
              <a:t>她在追求什么？</a:t>
            </a:r>
            <a:endParaRPr lang="zh-CN" altLang="en-US" b="1" dirty="0"/>
          </a:p>
        </p:txBody>
      </p:sp>
    </p:spTree>
    <p:extLst>
      <p:ext uri="{BB962C8B-B14F-4D97-AF65-F5344CB8AC3E}">
        <p14:creationId xmlns:p14="http://schemas.microsoft.com/office/powerpoint/2010/main" val="8461748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2359</Words>
  <Application>Microsoft Office PowerPoint</Application>
  <PresentationFormat>全屏显示(4:3)</PresentationFormat>
  <Paragraphs>89</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Office 主题​​</vt:lpstr>
      <vt:lpstr>Document</vt:lpstr>
      <vt:lpstr>杜十娘怒沉百宝箱</vt:lpstr>
      <vt:lpstr>PowerPoint 演示文稿</vt:lpstr>
      <vt:lpstr>作品主人公杜十娘是一个美丽、善良、聪明、坚强的女子。</vt:lpstr>
      <vt:lpstr>李甲是个放荡薄情、庸懦自私、背信弃义的纨绔子弟。</vt:lpstr>
      <vt:lpstr>典型与“非典型”</vt:lpstr>
      <vt:lpstr>问人物</vt:lpstr>
      <vt:lpstr>问杜十娘</vt:lpstr>
      <vt:lpstr>问李甲</vt:lpstr>
      <vt:lpstr>杜十娘的“有”与“无”</vt:lpstr>
      <vt:lpstr>问杜十娘</vt:lpstr>
      <vt:lpstr>问李甲</vt:lpstr>
      <vt:lpstr>两人追爱之路的“难”与“易”</vt:lpstr>
      <vt:lpstr>问李甲</vt:lpstr>
      <vt:lpstr>问其他角色</vt:lpstr>
      <vt:lpstr>问主旨</vt:lpstr>
      <vt:lpstr>PowerPoint 演示文稿</vt:lpstr>
      <vt:lpstr>问相关细节</vt:lpstr>
      <vt:lpstr>PowerPoint 演示文稿</vt:lpstr>
      <vt:lpstr>感悟共欣赏，思辩常在心</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杜十娘怒沉百宝箱</dc:title>
  <dc:creator>madong</dc:creator>
  <cp:lastModifiedBy>madong</cp:lastModifiedBy>
  <cp:revision>25</cp:revision>
  <dcterms:created xsi:type="dcterms:W3CDTF">2019-04-02T14:49:42Z</dcterms:created>
  <dcterms:modified xsi:type="dcterms:W3CDTF">2019-04-04T00:41:55Z</dcterms:modified>
</cp:coreProperties>
</file>