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406" r:id="rId3"/>
    <p:sldId id="408" r:id="rId4"/>
    <p:sldId id="409" r:id="rId5"/>
    <p:sldId id="410" r:id="rId6"/>
    <p:sldId id="411" r:id="rId7"/>
    <p:sldId id="358" r:id="rId8"/>
    <p:sldId id="360" r:id="rId9"/>
    <p:sldId id="417" r:id="rId10"/>
    <p:sldId id="418" r:id="rId11"/>
    <p:sldId id="419" r:id="rId12"/>
    <p:sldId id="364" r:id="rId13"/>
    <p:sldId id="287" r:id="rId14"/>
    <p:sldId id="286" r:id="rId15"/>
    <p:sldId id="257" r:id="rId16"/>
    <p:sldId id="282" r:id="rId17"/>
    <p:sldId id="288" r:id="rId18"/>
    <p:sldId id="328" r:id="rId19"/>
    <p:sldId id="420" r:id="rId20"/>
    <p:sldId id="329" r:id="rId21"/>
    <p:sldId id="330" r:id="rId22"/>
    <p:sldId id="421" r:id="rId23"/>
    <p:sldId id="331" r:id="rId24"/>
    <p:sldId id="332" r:id="rId25"/>
    <p:sldId id="333" r:id="rId26"/>
    <p:sldId id="422" r:id="rId27"/>
    <p:sldId id="334" r:id="rId28"/>
    <p:sldId id="342" r:id="rId29"/>
    <p:sldId id="423" r:id="rId30"/>
    <p:sldId id="344" r:id="rId31"/>
    <p:sldId id="345" r:id="rId32"/>
    <p:sldId id="424" r:id="rId33"/>
    <p:sldId id="346" r:id="rId34"/>
    <p:sldId id="349" r:id="rId35"/>
    <p:sldId id="425" r:id="rId36"/>
    <p:sldId id="353" r:id="rId37"/>
    <p:sldId id="291" r:id="rId38"/>
    <p:sldId id="426" r:id="rId39"/>
    <p:sldId id="339" r:id="rId40"/>
    <p:sldId id="312" r:id="rId41"/>
    <p:sldId id="427" r:id="rId42"/>
    <p:sldId id="314" r:id="rId43"/>
    <p:sldId id="292" r:id="rId44"/>
    <p:sldId id="347" r:id="rId45"/>
    <p:sldId id="428" r:id="rId46"/>
    <p:sldId id="348" r:id="rId47"/>
    <p:sldId id="340" r:id="rId48"/>
    <p:sldId id="429" r:id="rId49"/>
    <p:sldId id="341" r:id="rId50"/>
    <p:sldId id="361" r:id="rId51"/>
    <p:sldId id="431" r:id="rId52"/>
    <p:sldId id="362" r:id="rId53"/>
    <p:sldId id="316" r:id="rId54"/>
    <p:sldId id="432" r:id="rId55"/>
    <p:sldId id="317" r:id="rId56"/>
    <p:sldId id="318" r:id="rId57"/>
    <p:sldId id="319" r:id="rId58"/>
    <p:sldId id="433" r:id="rId59"/>
    <p:sldId id="294" r:id="rId60"/>
    <p:sldId id="354" r:id="rId61"/>
    <p:sldId id="355" r:id="rId62"/>
    <p:sldId id="434" r:id="rId63"/>
    <p:sldId id="356" r:id="rId64"/>
    <p:sldId id="296" r:id="rId65"/>
    <p:sldId id="325" r:id="rId66"/>
    <p:sldId id="326" r:id="rId67"/>
    <p:sldId id="435" r:id="rId68"/>
    <p:sldId id="327" r:id="rId69"/>
    <p:sldId id="363" r:id="rId70"/>
    <p:sldId id="303" r:id="rId71"/>
    <p:sldId id="306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0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nstantia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nstantia" pitchFamily="18" charset="0"/>
              </a:defRPr>
            </a:lvl1pPr>
          </a:lstStyle>
          <a:p>
            <a:fld id="{3B969524-A591-484A-A12E-DD84974361A4}" type="datetimeFigureOut">
              <a:rPr lang="zh-CN" altLang="en-US"/>
              <a:pPr/>
              <a:t>2017-02-13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nstantia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nstantia" pitchFamily="18" charset="0"/>
              </a:defRPr>
            </a:lvl1pPr>
          </a:lstStyle>
          <a:p>
            <a:fld id="{39EB23ED-001F-40DB-97B5-8449F7F98D6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F5DBD-952A-4F98-997C-82673D59D608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B793-7910-4A22-B839-CFE333F5B9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42E1-685E-4280-80DF-C0305B98DB36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8102D-6E97-4CB5-9F39-6340939D8E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F7DC5-1DDC-4693-941F-82F32B9BC62D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10E28-C74F-4CAC-B2FA-E3899952C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6C676-2AE6-442D-AFEC-9468CADDA069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793BC-781B-4EA8-996D-7262D904A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62235-625B-465E-840D-8EF356C162C1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37CD3-A568-4E1E-A952-B2D425D02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C087C-7A68-4E56-9142-C3E5A1A7F970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6487-F65D-4BCD-B821-ADC45A3D6F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5B65A-A6DF-4984-84F8-F45CC331B287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18720-577F-4796-9D6B-08DA7D501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C4068-3FCC-43FE-9CE6-228E0BC98CDB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2DF5B-7B13-4A6C-8FB4-EAB82E1ACC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15897-7CDC-4D1C-AF57-60816ECFF6B9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20BBC-9418-4D42-8652-686723945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CD771-5D30-4413-81C0-DAB0CA43472A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8BC34-5543-4535-8093-3B61F11823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0191-65D9-4FFE-89C5-36A666981EDA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56301-1F80-4BA1-BF1D-FF92FF585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91BA43-D0E5-4D4F-A8A3-04CDFFB51A1E}" type="datetimeFigureOut">
              <a:rPr lang="zh-CN" altLang="en-US"/>
              <a:pPr>
                <a:defRPr/>
              </a:pPr>
              <a:t>2017-02-13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C8A5DD-EC09-4BF4-96D7-36AB3510C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隶书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/>
          <a:cs typeface="隶书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1071563" y="1643063"/>
            <a:ext cx="7072312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 sz="6000" b="1">
              <a:solidFill>
                <a:srgbClr val="FF0000"/>
              </a:solidFill>
              <a:latin typeface="Franklin Gothic Book"/>
              <a:ea typeface="华文楷体"/>
              <a:cs typeface="华文楷体"/>
            </a:endParaRPr>
          </a:p>
          <a:p>
            <a:pPr algn="ctr"/>
            <a:endParaRPr lang="en-US" altLang="zh-CN" sz="6000" b="1">
              <a:solidFill>
                <a:srgbClr val="C00000"/>
              </a:solidFill>
              <a:latin typeface="Franklin Gothic Book"/>
              <a:ea typeface="华文楷体"/>
              <a:cs typeface="华文楷体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5288" y="1844675"/>
            <a:ext cx="83518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  </a:t>
            </a:r>
            <a:r>
              <a:rPr lang="en-US" altLang="zh-CN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49" charset="-122"/>
              </a:rPr>
              <a:t>2017</a:t>
            </a:r>
            <a:r>
              <a:rPr lang="zh-CN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49" charset="-122"/>
              </a:rPr>
              <a:t>届</a:t>
            </a:r>
            <a:endParaRPr lang="zh-CN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49" charset="-122"/>
              </a:rPr>
              <a:t>论述类文本阅读</a:t>
            </a:r>
          </a:p>
          <a:p>
            <a:pPr algn="ctr">
              <a:spcBef>
                <a:spcPct val="50000"/>
              </a:spcBef>
            </a:pP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隶书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z="3200" b="1" dirty="0" smtClean="0"/>
              <a:t>(</a:t>
            </a:r>
            <a:r>
              <a:rPr lang="zh-CN" altLang="en-US" sz="3200" b="1" dirty="0" smtClean="0"/>
              <a:t>三</a:t>
            </a:r>
            <a:r>
              <a:rPr lang="en-US" sz="3200" b="1" dirty="0" smtClean="0"/>
              <a:t>)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修饰、限制性词语</a:t>
            </a:r>
            <a:r>
              <a:rPr lang="zh-CN" altLang="en-US" sz="3200" b="1" dirty="0" smtClean="0"/>
              <a:t>。</a:t>
            </a:r>
          </a:p>
          <a:p>
            <a:r>
              <a:rPr lang="zh-CN" altLang="en-US" sz="3200" b="1" dirty="0" smtClean="0"/>
              <a:t>①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年代</a:t>
            </a:r>
            <a:r>
              <a:rPr lang="en-US" sz="3200" b="1" dirty="0" smtClean="0"/>
              <a:t>(</a:t>
            </a:r>
            <a:r>
              <a:rPr lang="zh-CN" altLang="en-US" sz="3200" b="1" dirty="0" smtClean="0"/>
              <a:t>时间多次依序出现</a:t>
            </a:r>
            <a:r>
              <a:rPr lang="en-US" sz="3200" b="1" dirty="0" smtClean="0"/>
              <a:t>)</a:t>
            </a:r>
            <a:r>
              <a:rPr lang="zh-CN" altLang="en-US" sz="3200" b="1" dirty="0" smtClean="0"/>
              <a:t>。</a:t>
            </a:r>
          </a:p>
          <a:p>
            <a:r>
              <a:rPr lang="zh-CN" altLang="en-US" sz="3200" b="1" dirty="0" smtClean="0"/>
              <a:t>②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程度</a:t>
            </a:r>
            <a:r>
              <a:rPr lang="zh-CN" altLang="en-US" sz="3200" b="1" dirty="0" smtClean="0"/>
              <a:t>。如：最、基本、根本、十分、非常</a:t>
            </a:r>
            <a:r>
              <a:rPr lang="en-US" altLang="zh-CN" sz="3200" b="1" dirty="0" smtClean="0"/>
              <a:t>……</a:t>
            </a:r>
            <a:endParaRPr lang="zh-CN" altLang="en-US" sz="3200" b="1" dirty="0" smtClean="0"/>
          </a:p>
          <a:p>
            <a:r>
              <a:rPr lang="zh-CN" altLang="en-US" sz="3200" b="1" dirty="0" smtClean="0"/>
              <a:t>③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范围</a:t>
            </a:r>
            <a:r>
              <a:rPr lang="zh-CN" altLang="en-US" sz="3200" b="1" dirty="0" smtClean="0"/>
              <a:t>。如：部分、全部、总共、所有、都、全、少量、多数、几乎、仅仅</a:t>
            </a:r>
            <a:r>
              <a:rPr lang="en-US" altLang="zh-CN" sz="3200" b="1" dirty="0" smtClean="0"/>
              <a:t>……</a:t>
            </a:r>
            <a:endParaRPr lang="zh-CN" altLang="en-US" sz="3200" b="1" dirty="0" smtClean="0"/>
          </a:p>
          <a:p>
            <a:r>
              <a:rPr lang="zh-CN" altLang="en-US" sz="3200" b="1" dirty="0" smtClean="0"/>
              <a:t>④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数量</a:t>
            </a:r>
            <a:r>
              <a:rPr lang="en-US" sz="3200" b="1" dirty="0" smtClean="0"/>
              <a:t>(</a:t>
            </a:r>
            <a:r>
              <a:rPr lang="zh-CN" altLang="en-US" sz="3200" b="1" dirty="0" smtClean="0"/>
              <a:t>具体数据、比例等</a:t>
            </a:r>
            <a:r>
              <a:rPr lang="en-US" sz="3200" b="1" dirty="0" smtClean="0"/>
              <a:t>)</a:t>
            </a:r>
            <a:r>
              <a:rPr lang="zh-CN" altLang="en-US" sz="3200" b="1" dirty="0" smtClean="0"/>
              <a:t>。</a:t>
            </a:r>
          </a:p>
          <a:p>
            <a:r>
              <a:rPr lang="zh-CN" altLang="en-US" sz="3200" b="1" dirty="0" smtClean="0"/>
              <a:t>⑤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已然未然</a:t>
            </a:r>
            <a:r>
              <a:rPr lang="zh-CN" altLang="en-US" sz="3200" b="1" dirty="0" smtClean="0"/>
              <a:t>。如：目前为止、迄今为止、假如、可能、如果、一定、必然、将、正在、或</a:t>
            </a:r>
            <a:r>
              <a:rPr lang="en-US" altLang="zh-CN" sz="3200" b="1" dirty="0" smtClean="0"/>
              <a:t>……</a:t>
            </a:r>
            <a:endParaRPr lang="zh-CN" altLang="en-US" sz="3200" b="1" dirty="0" smtClean="0"/>
          </a:p>
          <a:p>
            <a:r>
              <a:rPr lang="zh-CN" altLang="en-US" sz="3200" b="1" dirty="0" smtClean="0"/>
              <a:t>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代词</a:t>
            </a:r>
            <a:r>
              <a:rPr lang="zh-CN" altLang="en-US" sz="3200" b="1" dirty="0" smtClean="0"/>
              <a:t>。如：这、那、它、其、此</a:t>
            </a:r>
            <a:r>
              <a:rPr lang="en-US" altLang="zh-CN" sz="3200" b="1" dirty="0" smtClean="0"/>
              <a:t>……</a:t>
            </a:r>
          </a:p>
          <a:p>
            <a:r>
              <a:rPr lang="zh-CN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zh-CN" altLang="en-US" sz="3200" b="1" dirty="0" smtClean="0"/>
              <a:t>四</a:t>
            </a:r>
            <a:r>
              <a:rPr lang="en-US" sz="3200" b="1" dirty="0" smtClean="0"/>
              <a:t>)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表情态的词语</a:t>
            </a:r>
            <a:r>
              <a:rPr lang="zh-CN" altLang="en-US" sz="3200" b="1" dirty="0" smtClean="0"/>
              <a:t>。如：可能、也许、必须、绝对</a:t>
            </a:r>
            <a:r>
              <a:rPr lang="en-US" altLang="zh-CN" sz="3200" b="1" dirty="0" smtClean="0"/>
              <a:t>……</a:t>
            </a:r>
            <a:endParaRPr lang="zh-CN" altLang="en-US" sz="3200" b="1" dirty="0" smtClean="0"/>
          </a:p>
          <a:p>
            <a:endParaRPr lang="zh-CN" altLang="en-US" sz="3200" b="1" dirty="0" smtClean="0"/>
          </a:p>
          <a:p>
            <a:pPr>
              <a:buNone/>
            </a:pP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zh-CN" altLang="en-US" sz="40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关键句</a:t>
            </a:r>
          </a:p>
          <a:p>
            <a:r>
              <a:rPr lang="en-US" b="1" dirty="0" smtClean="0"/>
              <a:t>(1)</a:t>
            </a:r>
            <a:r>
              <a:rPr lang="zh-CN" altLang="en-US" b="1" dirty="0" smtClean="0">
                <a:solidFill>
                  <a:srgbClr val="C00000"/>
                </a:solidFill>
              </a:rPr>
              <a:t>统摄全篇的句子</a:t>
            </a:r>
            <a:r>
              <a:rPr lang="en-US" b="1" dirty="0" smtClean="0">
                <a:solidFill>
                  <a:srgbClr val="C00000"/>
                </a:solidFill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</a:rPr>
              <a:t>论点句、中心句、总结句</a:t>
            </a:r>
            <a:r>
              <a:rPr lang="zh-CN" altLang="en-US" b="1" dirty="0" smtClean="0"/>
              <a:t>。高考选文，一般一文只有一个中心论点，文本都围绕这个论点展开议论。论点的提出，有的在开头，有的在结尾，有的就是文章标题。</a:t>
            </a:r>
          </a:p>
          <a:p>
            <a:r>
              <a:rPr lang="en-US" b="1" dirty="0" smtClean="0"/>
              <a:t>(2)</a:t>
            </a:r>
            <a:r>
              <a:rPr lang="zh-CN" altLang="en-US" b="1" dirty="0" smtClean="0">
                <a:solidFill>
                  <a:srgbClr val="C00000"/>
                </a:solidFill>
              </a:rPr>
              <a:t>作论据的句子</a:t>
            </a:r>
            <a:r>
              <a:rPr lang="en-US" b="1" dirty="0" smtClean="0"/>
              <a:t>——</a:t>
            </a:r>
            <a:r>
              <a:rPr lang="zh-CN" altLang="en-US" b="1" dirty="0" smtClean="0"/>
              <a:t>论述类文章作论据的材料分为两种：一种是</a:t>
            </a:r>
            <a:r>
              <a:rPr lang="zh-CN" altLang="en-US" b="1" dirty="0" smtClean="0">
                <a:solidFill>
                  <a:srgbClr val="C00000"/>
                </a:solidFill>
              </a:rPr>
              <a:t>事例论据</a:t>
            </a:r>
            <a:r>
              <a:rPr lang="zh-CN" altLang="en-US" b="1" dirty="0" smtClean="0"/>
              <a:t>，即征引的文献资料、事实材料；另一种是</a:t>
            </a:r>
            <a:r>
              <a:rPr lang="zh-CN" altLang="en-US" b="1" dirty="0" smtClean="0">
                <a:solidFill>
                  <a:srgbClr val="C00000"/>
                </a:solidFill>
              </a:rPr>
              <a:t>事理论据</a:t>
            </a:r>
            <a:r>
              <a:rPr lang="zh-CN" altLang="en-US" b="1" dirty="0" smtClean="0"/>
              <a:t>，即人们公认的或权威的道理、名言、法则、定律等。阅读时勾画出这些事例论据和事理论据，并且找出它们与论点的关系，这样可迅速把握文章内容。</a:t>
            </a:r>
          </a:p>
          <a:p>
            <a:r>
              <a:rPr lang="en-US" b="1" dirty="0" smtClean="0"/>
              <a:t>(3)</a:t>
            </a:r>
            <a:r>
              <a:rPr lang="zh-CN" altLang="en-US" b="1" dirty="0" smtClean="0">
                <a:solidFill>
                  <a:srgbClr val="C00000"/>
                </a:solidFill>
              </a:rPr>
              <a:t>揭示文章脉络层次的句子</a:t>
            </a:r>
            <a:r>
              <a:rPr lang="en-US" b="1" dirty="0" smtClean="0"/>
              <a:t>——</a:t>
            </a:r>
            <a:r>
              <a:rPr lang="zh-CN" altLang="en-US" b="1" dirty="0" smtClean="0"/>
              <a:t>论证的思路是沿着逻辑思维的过程展开的。段落与段落之间有明显的逻辑关系：有的是并列关系，有的是递进关系，还有的是纵横结合的逻辑关系。这些逻辑关系往往有一些标志性的语句，如</a:t>
            </a:r>
            <a:r>
              <a:rPr lang="en-US" b="1" dirty="0" smtClean="0"/>
              <a:t>“</a:t>
            </a:r>
            <a:r>
              <a:rPr lang="zh-CN" altLang="en-US" b="1" dirty="0" smtClean="0"/>
              <a:t>首先、其次</a:t>
            </a:r>
            <a:r>
              <a:rPr lang="en-US" b="1" dirty="0" smtClean="0"/>
              <a:t>”</a:t>
            </a:r>
            <a:r>
              <a:rPr lang="zh-CN" altLang="en-US" b="1" dirty="0" smtClean="0"/>
              <a:t>等引出的语句。如果没有这样的语句，可标记每个自然段的开头句或结尾句，然后提取每一段的主要信息，把握文脉。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14282" y="692150"/>
            <a:ext cx="8786874" cy="3457575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Arial Black" pitchFamily="34" charset="0"/>
              </a:rPr>
              <a:t>练习：按讲解，阅读全文，整体把握文段</a:t>
            </a:r>
            <a:r>
              <a:rPr lang="en-US" altLang="zh-CN" sz="5400" b="1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US" altLang="zh-CN" sz="5400" b="1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altLang="zh-CN" sz="5400" b="1" dirty="0" smtClean="0">
                <a:solidFill>
                  <a:schemeClr val="bg1"/>
                </a:solidFill>
                <a:latin typeface="Arial Black" pitchFamily="34" charset="0"/>
              </a:rPr>
              <a:t>《</a:t>
            </a:r>
            <a:r>
              <a:rPr lang="zh-CN" altLang="en-US" sz="5400" b="1" dirty="0" smtClean="0">
                <a:solidFill>
                  <a:schemeClr val="bg1"/>
                </a:solidFill>
                <a:latin typeface="Arial Black" pitchFamily="34" charset="0"/>
              </a:rPr>
              <a:t>核按钮</a:t>
            </a:r>
            <a:r>
              <a:rPr lang="en-US" altLang="zh-CN" sz="5400" b="1" dirty="0" smtClean="0">
                <a:solidFill>
                  <a:schemeClr val="bg1"/>
                </a:solidFill>
                <a:latin typeface="Arial Black" pitchFamily="34" charset="0"/>
              </a:rPr>
              <a:t>》</a:t>
            </a:r>
            <a:br>
              <a:rPr lang="en-US" altLang="zh-CN" sz="5400" b="1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altLang="zh-CN" sz="5400" b="1" dirty="0" smtClean="0">
                <a:solidFill>
                  <a:schemeClr val="bg1"/>
                </a:solidFill>
                <a:latin typeface="Arial Black" pitchFamily="34" charset="0"/>
              </a:rPr>
              <a:t>P114</a:t>
            </a:r>
            <a:r>
              <a:rPr lang="zh-CN" altLang="en-US" sz="5400" b="1" dirty="0" smtClean="0">
                <a:solidFill>
                  <a:schemeClr val="bg1"/>
                </a:solidFill>
                <a:latin typeface="Arial Black" pitchFamily="34" charset="0"/>
              </a:rPr>
              <a:t>（</a:t>
            </a:r>
            <a:r>
              <a:rPr lang="en-US" altLang="zh-CN" sz="5400" b="1" dirty="0" smtClean="0">
                <a:solidFill>
                  <a:schemeClr val="bg1"/>
                </a:solidFill>
                <a:latin typeface="Arial Black" pitchFamily="34" charset="0"/>
              </a:rPr>
              <a:t>2015</a:t>
            </a:r>
            <a:r>
              <a:rPr lang="zh-CN" altLang="en-US" sz="5400" b="1" dirty="0" smtClean="0">
                <a:solidFill>
                  <a:schemeClr val="bg1"/>
                </a:solidFill>
                <a:latin typeface="Arial Black" pitchFamily="34" charset="0"/>
              </a:rPr>
              <a:t>全国新课标卷）</a:t>
            </a:r>
            <a:br>
              <a:rPr lang="zh-CN" altLang="en-US" sz="5400" b="1" dirty="0" smtClean="0">
                <a:solidFill>
                  <a:schemeClr val="bg1"/>
                </a:solidFill>
                <a:latin typeface="Arial Black" pitchFamily="34" charset="0"/>
              </a:rPr>
            </a:b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692150"/>
            <a:ext cx="5483225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+mj-cs"/>
              </a:rPr>
              <a:t>选择题答题思路</a:t>
            </a:r>
            <a:endParaRPr lang="zh-CN" altLang="en-US" dirty="0">
              <a:cs typeface="+mj-cs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8313" y="2205038"/>
            <a:ext cx="8229600" cy="32940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4000" b="1" smtClean="0">
                <a:solidFill>
                  <a:srgbClr val="0000FF"/>
                </a:solidFill>
              </a:rPr>
              <a:t>一、审明题干，读懂要求</a:t>
            </a:r>
          </a:p>
          <a:p>
            <a:pPr>
              <a:buFont typeface="Wingdings 2" pitchFamily="18" charset="2"/>
              <a:buNone/>
            </a:pPr>
            <a:r>
              <a:rPr lang="zh-CN" altLang="en-US" sz="4000" b="1" smtClean="0">
                <a:solidFill>
                  <a:srgbClr val="0000FF"/>
                </a:solidFill>
              </a:rPr>
              <a:t>二、比照原文，细读选项</a:t>
            </a:r>
            <a:endParaRPr lang="en-US" altLang="zh-CN" sz="4000" b="1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zh-CN" altLang="en-US" sz="4000" b="1" smtClean="0">
                <a:solidFill>
                  <a:srgbClr val="0000FF"/>
                </a:solidFill>
              </a:rPr>
              <a:t>三、明辨陷阱，准确判断</a:t>
            </a:r>
            <a:br>
              <a:rPr lang="zh-CN" altLang="en-US" sz="4000" b="1" smtClean="0">
                <a:solidFill>
                  <a:srgbClr val="0000FF"/>
                </a:solidFill>
              </a:rPr>
            </a:br>
            <a:endParaRPr lang="zh-CN" altLang="en-US" sz="4000" b="1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zh-CN" sz="4000" b="1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endParaRPr lang="zh-CN" altLang="en-US" sz="40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3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950" y="620713"/>
            <a:ext cx="9036050" cy="647700"/>
          </a:xfrm>
        </p:spPr>
        <p:txBody>
          <a:bodyPr/>
          <a:lstStyle/>
          <a:p>
            <a:r>
              <a:rPr lang="zh-CN" altLang="en-US" sz="5400" b="1" smtClean="0">
                <a:solidFill>
                  <a:srgbClr val="FF0000"/>
                </a:solidFill>
              </a:rPr>
              <a:t>一</a:t>
            </a:r>
            <a:r>
              <a:rPr lang="en-US" altLang="zh-CN" sz="5400" b="1" smtClean="0">
                <a:solidFill>
                  <a:srgbClr val="FF0000"/>
                </a:solidFill>
              </a:rPr>
              <a:t>.</a:t>
            </a:r>
            <a:r>
              <a:rPr lang="zh-CN" altLang="en-US" sz="5400" b="1" smtClean="0">
                <a:solidFill>
                  <a:srgbClr val="FF0000"/>
                </a:solidFill>
              </a:rPr>
              <a:t>审明题干，读懂要求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825625"/>
            <a:ext cx="8785225" cy="4627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600" b="1" smtClean="0">
                <a:solidFill>
                  <a:srgbClr val="0000FF"/>
                </a:solidFill>
                <a:latin typeface="宋体" charset="-122"/>
              </a:rPr>
              <a:t>审题时不能漏掉一个字。千万不能用扫视的方式审题，因为那样就有可能漏掉有用信息。最好</a:t>
            </a:r>
            <a:r>
              <a:rPr lang="zh-CN" altLang="en-US" sz="3600" b="1" smtClean="0">
                <a:solidFill>
                  <a:srgbClr val="C00000"/>
                </a:solidFill>
                <a:latin typeface="宋体" charset="-122"/>
              </a:rPr>
              <a:t>在心里一个一个字的默读题目</a:t>
            </a:r>
            <a:r>
              <a:rPr lang="zh-CN" altLang="en-US" sz="3600" b="1" smtClean="0">
                <a:solidFill>
                  <a:srgbClr val="0000FF"/>
                </a:solidFill>
                <a:latin typeface="宋体" charset="-122"/>
              </a:rPr>
              <a:t>，必要时要动笔作标记。在相关的词语下打上着重号，以提醒自己。审题时尤其注意</a:t>
            </a:r>
            <a:r>
              <a:rPr lang="zh-CN" altLang="en-US" sz="3600" b="1" smtClean="0">
                <a:solidFill>
                  <a:srgbClr val="000000"/>
                </a:solidFill>
                <a:latin typeface="宋体" charset="-122"/>
              </a:rPr>
              <a:t>： </a:t>
            </a:r>
          </a:p>
          <a:p>
            <a:pPr>
              <a:lnSpc>
                <a:spcPct val="80000"/>
              </a:lnSpc>
            </a:pPr>
            <a:r>
              <a:rPr lang="zh-CN" altLang="en-US" sz="3600" b="1" smtClean="0">
                <a:solidFill>
                  <a:srgbClr val="C00000"/>
                </a:solidFill>
                <a:latin typeface="宋体" charset="-122"/>
              </a:rPr>
              <a:t>①看选择“正确的”还是“错误的”。</a:t>
            </a:r>
            <a:endParaRPr lang="en-US" altLang="zh-CN" sz="3600" b="1" smtClean="0">
              <a:solidFill>
                <a:srgbClr val="C00000"/>
              </a:solidFill>
              <a:latin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3600" b="1" smtClean="0">
                <a:solidFill>
                  <a:srgbClr val="C00000"/>
                </a:solidFill>
                <a:latin typeface="宋体" charset="-122"/>
              </a:rPr>
              <a:t>②看选择“符合的”还是“不符合的”。</a:t>
            </a:r>
          </a:p>
          <a:p>
            <a:pPr>
              <a:lnSpc>
                <a:spcPct val="80000"/>
              </a:lnSpc>
            </a:pPr>
            <a:r>
              <a:rPr lang="zh-CN" altLang="en-US" sz="3600" b="1" smtClean="0">
                <a:solidFill>
                  <a:srgbClr val="C00000"/>
                </a:solidFill>
                <a:latin typeface="宋体" charset="-122"/>
              </a:rPr>
              <a:t>③看选择“属于的”还是“不属于的”。</a:t>
            </a:r>
            <a:endParaRPr lang="zh-CN" altLang="en-US" sz="2800" smtClean="0">
              <a:solidFill>
                <a:srgbClr val="C0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"/>
          <p:cNvSpPr txBox="1">
            <a:spLocks noChangeArrowheads="1"/>
          </p:cNvSpPr>
          <p:nvPr/>
        </p:nvSpPr>
        <p:spPr bwMode="auto">
          <a:xfrm>
            <a:off x="428596" y="0"/>
            <a:ext cx="8569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二、比照原文，细读选项</a:t>
            </a:r>
            <a:endParaRPr lang="en-US" altLang="zh-CN" sz="4400" b="1" dirty="0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0" y="785794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Constantia" pitchFamily="18" charset="0"/>
              </a:rPr>
              <a:t>1</a:t>
            </a:r>
            <a:r>
              <a:rPr lang="zh-CN" altLang="en-US" sz="3600" b="1" dirty="0">
                <a:solidFill>
                  <a:srgbClr val="0000FF"/>
                </a:solidFill>
                <a:latin typeface="Constantia" pitchFamily="18" charset="0"/>
              </a:rPr>
              <a:t>、筛选定位：找准、找全与选项对应的</a:t>
            </a:r>
            <a:r>
              <a:rPr lang="zh-CN" altLang="en-US" sz="3600" b="1" dirty="0" smtClean="0">
                <a:solidFill>
                  <a:srgbClr val="0000FF"/>
                </a:solidFill>
                <a:latin typeface="Constantia" pitchFamily="18" charset="0"/>
              </a:rPr>
              <a:t>原文</a:t>
            </a:r>
            <a:endParaRPr lang="en-US" altLang="zh-CN" sz="3600" b="1" dirty="0" smtClean="0">
              <a:solidFill>
                <a:srgbClr val="0000FF"/>
              </a:solidFill>
              <a:latin typeface="Constantia" pitchFamily="18" charset="0"/>
            </a:endParaRPr>
          </a:p>
          <a:p>
            <a:r>
              <a:rPr lang="zh-CN" altLang="en-US" sz="3600" b="1" dirty="0" smtClean="0">
                <a:latin typeface="Constantia" pitchFamily="18" charset="0"/>
              </a:rPr>
              <a:t>方法：关键词（句子的话题、原文中词语）</a:t>
            </a:r>
            <a:endParaRPr lang="en-US" altLang="zh-CN" sz="3600" b="1" dirty="0">
              <a:latin typeface="Constantia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Constantia" pitchFamily="18" charset="0"/>
              </a:rPr>
              <a:t>2</a:t>
            </a:r>
            <a:r>
              <a:rPr lang="zh-CN" altLang="en-US" sz="3600" b="1" dirty="0">
                <a:solidFill>
                  <a:srgbClr val="0000FF"/>
                </a:solidFill>
                <a:latin typeface="Constantia" pitchFamily="18" charset="0"/>
              </a:rPr>
              <a:t>、对照比较</a:t>
            </a:r>
            <a:r>
              <a:rPr lang="zh-CN" altLang="en-US" sz="3600" b="1" dirty="0" smtClean="0">
                <a:solidFill>
                  <a:srgbClr val="0000FF"/>
                </a:solidFill>
                <a:latin typeface="Constantia" pitchFamily="18" charset="0"/>
              </a:rPr>
              <a:t>：</a:t>
            </a:r>
            <a:endParaRPr lang="en-US" altLang="zh-CN" sz="3600" b="1" dirty="0" smtClean="0">
              <a:solidFill>
                <a:srgbClr val="0000FF"/>
              </a:solidFill>
              <a:latin typeface="Constantia" pitchFamily="18" charset="0"/>
            </a:endParaRPr>
          </a:p>
          <a:p>
            <a:r>
              <a:rPr lang="zh-CN" altLang="en-US" sz="3600" b="1" dirty="0" smtClean="0">
                <a:latin typeface="Constantia" pitchFamily="18" charset="0"/>
              </a:rPr>
              <a:t>方法：</a:t>
            </a:r>
            <a:endParaRPr lang="en-US" altLang="zh-CN" sz="3600" b="1" dirty="0" smtClean="0">
              <a:latin typeface="Constantia" pitchFamily="18" charset="0"/>
            </a:endParaRPr>
          </a:p>
          <a:p>
            <a:r>
              <a:rPr lang="en-US" altLang="zh-CN" sz="3600" b="1" dirty="0" smtClean="0">
                <a:latin typeface="Constantia" pitchFamily="18" charset="0"/>
              </a:rPr>
              <a:t>①</a:t>
            </a:r>
            <a:r>
              <a:rPr lang="zh-CN" altLang="en-US" sz="3600" b="1" dirty="0" smtClean="0">
                <a:latin typeface="Constantia" pitchFamily="18" charset="0"/>
              </a:rPr>
              <a:t>仔细阅读原文，理解文意</a:t>
            </a:r>
            <a:endParaRPr lang="en-US" altLang="zh-CN" sz="3600" b="1" dirty="0" smtClean="0">
              <a:latin typeface="Constantia" pitchFamily="18" charset="0"/>
            </a:endParaRPr>
          </a:p>
          <a:p>
            <a:r>
              <a:rPr lang="en-US" altLang="zh-CN" sz="3600" b="1" dirty="0" smtClean="0">
                <a:latin typeface="Constantia" pitchFamily="18" charset="0"/>
              </a:rPr>
              <a:t>②</a:t>
            </a:r>
            <a:r>
              <a:rPr lang="zh-CN" altLang="en-US" sz="3600" b="1" dirty="0" smtClean="0">
                <a:latin typeface="Constantia" pitchFamily="18" charset="0"/>
              </a:rPr>
              <a:t>关注</a:t>
            </a:r>
            <a:r>
              <a:rPr lang="zh-CN" altLang="en-US" sz="3600" b="1" dirty="0">
                <a:solidFill>
                  <a:srgbClr val="FF0000"/>
                </a:solidFill>
                <a:latin typeface="Constantia" pitchFamily="18" charset="0"/>
              </a:rPr>
              <a:t>表对象的主语、谓语动词、判断句中的宾语、表逻辑关系的关联词、表程度范围的副词</a:t>
            </a:r>
            <a:r>
              <a:rPr lang="zh-CN" altLang="en-US" sz="3600" b="1" dirty="0">
                <a:solidFill>
                  <a:srgbClr val="0000FF"/>
                </a:solidFill>
                <a:latin typeface="Constantia" pitchFamily="18" charset="0"/>
              </a:rPr>
              <a:t>。</a:t>
            </a:r>
            <a:endParaRPr lang="en-US" altLang="zh-CN" sz="3600" b="1" dirty="0">
              <a:solidFill>
                <a:srgbClr val="0000FF"/>
              </a:solidFill>
              <a:latin typeface="Constantia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Constantia" pitchFamily="18" charset="0"/>
              </a:rPr>
              <a:t>3</a:t>
            </a:r>
            <a:r>
              <a:rPr lang="zh-CN" altLang="en-US" sz="3600" b="1" dirty="0">
                <a:solidFill>
                  <a:srgbClr val="0000FF"/>
                </a:solidFill>
                <a:latin typeface="Constantia" pitchFamily="18" charset="0"/>
              </a:rPr>
              <a:t>、排除确认：对于</a:t>
            </a:r>
            <a:r>
              <a:rPr lang="zh-CN" altLang="en-US" sz="3600" b="1" dirty="0">
                <a:solidFill>
                  <a:srgbClr val="FF0000"/>
                </a:solidFill>
                <a:latin typeface="Constantia" pitchFamily="18" charset="0"/>
              </a:rPr>
              <a:t>摘抄原文较多</a:t>
            </a:r>
            <a:r>
              <a:rPr lang="zh-CN" altLang="en-US" sz="3600" b="1" dirty="0">
                <a:solidFill>
                  <a:srgbClr val="0000FF"/>
                </a:solidFill>
                <a:latin typeface="Constantia" pitchFamily="18" charset="0"/>
              </a:rPr>
              <a:t>的不能盲目认同，对于改换了表达形式的也不能轻易否定。</a:t>
            </a:r>
            <a:endParaRPr lang="en-US" altLang="zh-CN" sz="3600" b="1" dirty="0">
              <a:solidFill>
                <a:srgbClr val="0000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313"/>
          </a:xfrm>
        </p:spPr>
        <p:txBody>
          <a:bodyPr/>
          <a:lstStyle/>
          <a:p>
            <a:r>
              <a:rPr lang="zh-CN" altLang="en-US" sz="6400" b="1" smtClean="0">
                <a:solidFill>
                  <a:srgbClr val="FF0000"/>
                </a:solidFill>
              </a:rPr>
              <a:t>三、明辨陷阱，准确判断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389438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常  见  陷  阱：</a:t>
            </a:r>
            <a:endParaRPr lang="en-US" altLang="zh-CN" sz="3600" b="1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、偷换概念     </a:t>
            </a:r>
            <a:r>
              <a:rPr lang="en-US" altLang="zh-CN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、张冠李戴</a:t>
            </a:r>
            <a:endParaRPr lang="en-US" altLang="zh-CN" sz="3600" b="1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、无中生有     </a:t>
            </a:r>
            <a:r>
              <a:rPr lang="en-US" altLang="zh-CN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、因果混乱</a:t>
            </a:r>
            <a:endParaRPr lang="en-US" altLang="zh-CN" sz="3600" b="1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、主次颠倒     </a:t>
            </a:r>
            <a:r>
              <a:rPr lang="en-US" altLang="zh-CN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、以偏概全</a:t>
            </a:r>
          </a:p>
          <a:p>
            <a:pPr>
              <a:buFont typeface="Wingdings 2" pitchFamily="18" charset="2"/>
              <a:buNone/>
            </a:pPr>
            <a:r>
              <a:rPr lang="en-US" altLang="zh-CN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、混淆时间     </a:t>
            </a:r>
            <a:r>
              <a:rPr lang="en-US" altLang="zh-CN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、混淆肯否</a:t>
            </a:r>
          </a:p>
          <a:p>
            <a:pPr>
              <a:buFont typeface="Wingdings 2" pitchFamily="18" charset="2"/>
              <a:buNone/>
            </a:pPr>
            <a:endParaRPr lang="zh-CN" altLang="en-US" sz="3600" b="1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 2" pitchFamily="18" charset="2"/>
              <a:buNone/>
            </a:pPr>
            <a:endParaRPr lang="zh-CN" altLang="en-US" sz="3600" b="1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 2" pitchFamily="18" charset="2"/>
              <a:buNone/>
            </a:pPr>
            <a:endParaRPr lang="zh-CN" altLang="en-US" sz="3600" b="1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 2" pitchFamily="18" charset="2"/>
              <a:buNone/>
            </a:pPr>
            <a:endParaRPr lang="zh-CN" altLang="en-US" sz="360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  <p:bldP spid="204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7"/>
          <p:cNvSpPr txBox="1">
            <a:spLocks noChangeArrowheads="1"/>
          </p:cNvSpPr>
          <p:nvPr/>
        </p:nvSpPr>
        <p:spPr bwMode="auto">
          <a:xfrm>
            <a:off x="1042988" y="1989138"/>
            <a:ext cx="6911975" cy="1193800"/>
          </a:xfrm>
          <a:prstGeom prst="rect">
            <a:avLst/>
          </a:prstGeom>
          <a:solidFill>
            <a:srgbClr val="FFFFFF"/>
          </a:solidFill>
          <a:ln w="952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b="1">
                <a:latin typeface="Arial Black" pitchFamily="34" charset="0"/>
              </a:rPr>
              <a:t>  </a:t>
            </a:r>
            <a:r>
              <a:rPr lang="zh-CN" altLang="en-US" sz="6600" b="1">
                <a:latin typeface="Arial Black" pitchFamily="34" charset="0"/>
              </a:rPr>
              <a:t>常见设误类型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ChangeArrowheads="1"/>
          </p:cNvSpPr>
          <p:nvPr/>
        </p:nvSpPr>
        <p:spPr bwMode="auto">
          <a:xfrm>
            <a:off x="827088" y="908050"/>
            <a:ext cx="3527425" cy="641350"/>
          </a:xfrm>
          <a:prstGeom prst="rect">
            <a:avLst/>
          </a:prstGeom>
          <a:noFill/>
          <a:ln w="57150" cmpd="thinThick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A50021"/>
                </a:solidFill>
                <a:latin typeface="Arial Black" pitchFamily="34" charset="0"/>
                <a:ea typeface="华文中宋"/>
                <a:cs typeface="华文中宋"/>
              </a:rPr>
              <a:t>1</a:t>
            </a:r>
            <a:r>
              <a:rPr lang="zh-CN" altLang="en-US" sz="4000" b="1">
                <a:solidFill>
                  <a:srgbClr val="A50021"/>
                </a:solidFill>
                <a:latin typeface="Arial Black" pitchFamily="34" charset="0"/>
                <a:ea typeface="华文中宋"/>
                <a:cs typeface="华文中宋"/>
              </a:rPr>
              <a:t>、偷换概念</a:t>
            </a:r>
          </a:p>
        </p:txBody>
      </p:sp>
      <p:sp>
        <p:nvSpPr>
          <p:cNvPr id="8" name="矩形 7"/>
          <p:cNvSpPr/>
          <p:nvPr/>
        </p:nvSpPr>
        <p:spPr>
          <a:xfrm>
            <a:off x="250825" y="2349500"/>
            <a:ext cx="8066088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+mn-ea"/>
                <a:ea typeface="+mn-ea"/>
              </a:rPr>
              <a:t>    一是选项将原文中相关信息换成一种与之不符的说法，或对个别字词进行改动、变换等</a:t>
            </a:r>
            <a:endParaRPr lang="en-US" altLang="zh-CN" sz="3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+mn-ea"/>
                <a:ea typeface="+mn-ea"/>
              </a:rPr>
              <a:t>    二是指选项中代词的指代内容发生错误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785225" cy="56165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6.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下列说法，符合文意的两项是 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．体验法要虚心忘我，观察事物的外表，以理解其意义与价值。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zh-CN" sz="3600" b="1" dirty="0" smtClean="0"/>
          </a:p>
          <a:p>
            <a:pPr>
              <a:buFont typeface="Wingdings 2" pitchFamily="18" charset="2"/>
              <a:buNone/>
            </a:pPr>
            <a:endParaRPr lang="zh-CN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088" y="692150"/>
            <a:ext cx="7596187" cy="345757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考试院命题专家说：</a:t>
            </a:r>
            <a:b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/>
            </a:r>
            <a:b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zh-CN" altLang="en-US" sz="5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论述文阅读的考查，要让</a:t>
            </a:r>
            <a:r>
              <a:rPr lang="en-US" altLang="zh-CN" sz="5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80%</a:t>
            </a:r>
            <a:r>
              <a:rPr lang="zh-CN" altLang="en-US" sz="5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以上的学生得分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785225" cy="56165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6.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下列说法，符合文意的两项是 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</a:t>
            </a:r>
            <a:r>
              <a:rPr lang="zh-CN" altLang="en-US" sz="3600" b="1" dirty="0" smtClean="0"/>
              <a:t>体验法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要虚心忘我，观察事物的外表，以理解其意义与价值。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】</a:t>
            </a:r>
            <a:r>
              <a:rPr lang="zh-CN" altLang="en-US" sz="3600" b="1" dirty="0" smtClean="0"/>
              <a:t> 　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体验方法即是用理智的同情去体察外物，去反省自己。体验法最忌有主观的成见，要虚心忘我，深入实物的内在本质或命脉，以领会其意义与价 值，而不从外表去加以粗疏的描写或概括。</a:t>
            </a:r>
            <a:endParaRPr lang="en-US" altLang="zh-CN" sz="3600" b="1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zh-CN" sz="3600" b="1" dirty="0" smtClean="0"/>
          </a:p>
          <a:p>
            <a:pPr>
              <a:buFont typeface="Wingdings 2" pitchFamily="18" charset="2"/>
              <a:buNone/>
            </a:pPr>
            <a:endParaRPr lang="zh-CN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785225" cy="56165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6.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下列说法，符合文意的两项是 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</a:t>
            </a:r>
            <a:r>
              <a:rPr lang="zh-CN" altLang="en-US" sz="3600" b="1" dirty="0" smtClean="0"/>
              <a:t>体验法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要虚心忘我，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观察事物的外表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，以理解其意义与价值。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】</a:t>
            </a:r>
            <a:r>
              <a:rPr lang="zh-CN" altLang="en-US" sz="3600" b="1" dirty="0" smtClean="0"/>
              <a:t> 　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体验方法即是用理智的同情去体察外物，去反省自己。体验法最忌有主观的成见，要虚心忘我，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深入实物的内在本质或命脉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，以领会其意义与价 值，而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不从外表去加以粗疏的描写或概括。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zh-CN" sz="3600" b="1" dirty="0" smtClean="0"/>
          </a:p>
          <a:p>
            <a:pPr>
              <a:buFont typeface="Wingdings 2" pitchFamily="18" charset="2"/>
              <a:buNone/>
            </a:pPr>
            <a:endParaRPr lang="zh-CN" altLang="en-US" sz="3600" b="1" dirty="0" smtClean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00563" y="6308725"/>
            <a:ext cx="3455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偷换宾语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9275"/>
            <a:ext cx="8964613" cy="6119813"/>
          </a:xfrm>
        </p:spPr>
        <p:txBody>
          <a:bodyPr>
            <a:noAutofit/>
          </a:bodyPr>
          <a:lstStyle/>
          <a:p>
            <a:pPr>
              <a:buFont typeface="Wingdings 2" pitchFamily="18" charset="2"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下列说法，符合文意的两项是 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．审美、欣赏艺术要放弃主观成见，站在作者的立场，赞同作者的观点。</a:t>
            </a:r>
            <a:endParaRPr lang="en-US" altLang="zh-CN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9275"/>
            <a:ext cx="8964613" cy="6119813"/>
          </a:xfrm>
        </p:spPr>
        <p:txBody>
          <a:bodyPr>
            <a:noAutofit/>
          </a:bodyPr>
          <a:lstStyle/>
          <a:p>
            <a:pPr>
              <a:buFont typeface="Wingdings 2" pitchFamily="18" charset="2"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下列说法，符合文意的两项是 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</a:t>
            </a:r>
            <a:r>
              <a:rPr lang="zh-CN" altLang="en-US" sz="3600" b="1" dirty="0" smtClean="0"/>
              <a:t>审美、欣赏艺术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要放弃主观成见，站在作者的立场，赞同作者的观点。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以审美、欣赏艺术的态度去读书，从 中感觉书之可乐可好、智慧之可爱。把读同代人 的书当成与作者交流思想。沟通学术文化的途径，把读古书当作与古人暗对的精神生活，神游冥想于古籍的宝藏里，与圣贤的精神相交接往来，含英咀华，体会古人 真意，发挥自己的心得。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9275"/>
            <a:ext cx="8964613" cy="6119813"/>
          </a:xfrm>
        </p:spPr>
        <p:txBody>
          <a:bodyPr>
            <a:noAutofit/>
          </a:bodyPr>
          <a:lstStyle/>
          <a:p>
            <a:pPr>
              <a:buFont typeface="Wingdings 2" pitchFamily="18" charset="2"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下列说法，符合文意的两项是 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</a:t>
            </a:r>
            <a:r>
              <a:rPr lang="zh-CN" altLang="en-US" sz="3600" b="1" dirty="0" smtClean="0"/>
              <a:t>审美、欣赏艺术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要放弃主观成见，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站在作者的立场，赞同作者的观点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以审美、欣赏艺术的态度去读书，从 中感觉书之可乐可好、智慧之可爱。把读同代人 的书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当成与作者交流思想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。沟通学术文化的途径，把读古书当作与古人暗对的精神生活，神游冥想于古籍的宝藏里，与圣贤的精神相交接往来，含英咀华，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体会古人 真意，发挥自己的心得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227763" y="6338888"/>
            <a:ext cx="215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偷换动词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8569325" cy="5329238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．合理运用思想的方法读书，人自有一种深厚纯朴、中正和平之气。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sz="4000" b="1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8569325" cy="5329238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．合理运用思想的方法读书，人自有一种</a:t>
            </a:r>
            <a:r>
              <a:rPr lang="zh-CN" altLang="en-US" sz="4000" b="1" dirty="0" smtClean="0"/>
              <a:t>深厚纯朴、中正和平之气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。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sz="4000" b="1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对应文段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由此而深造有得，则其所建立的学说，所发出的议论，自有一种深厚淳朴、中正和平之气，而不至于粗疏浅薄。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8569325" cy="5329238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．合理运用思想的方法读书，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人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自有一种</a:t>
            </a:r>
            <a:r>
              <a:rPr lang="zh-CN" altLang="en-US" sz="4000" b="1" dirty="0" smtClean="0"/>
              <a:t>深厚纯朴、中正和平之气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。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sz="4000" b="1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对应文段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由此而深造有得，则其所建立的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学说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，所发出的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议论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，自有一种深厚淳朴、中正和平之气，而不至于粗疏浅薄。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zh-CN" altLang="en-US" sz="4000" b="1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563938" y="5805488"/>
            <a:ext cx="453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偷换“自有”的主语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400675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4000" b="1" dirty="0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sz="4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年广东卷）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．有学者签字的学术报告或论文就是负责的思想。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4000" b="1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400675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4000" b="1" dirty="0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sz="4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年广东卷）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．有</a:t>
            </a:r>
            <a:r>
              <a:rPr lang="zh-CN" altLang="en-US" sz="4000" b="1" dirty="0" smtClean="0"/>
              <a:t>学者签字的学术报告或论文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就是负责的思想。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对应文段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西洋学者发表一篇学术报告或论文，都要自己签字，这正是负责的表现。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40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4000" b="1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6" name="Object 4" descr="a3"/>
          <p:cNvGraphicFramePr>
            <a:graphicFrameLocks noChangeAspect="1"/>
          </p:cNvGraphicFramePr>
          <p:nvPr/>
        </p:nvGraphicFramePr>
        <p:xfrm>
          <a:off x="0" y="214290"/>
          <a:ext cx="9053712" cy="5786478"/>
        </p:xfrm>
        <a:graphic>
          <a:graphicData uri="http://schemas.openxmlformats.org/presentationml/2006/ole">
            <p:oleObj spid="_x0000_s1026" name="文档" r:id="rId3" imgW="8057024" imgH="514491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400675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年广东卷）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．有</a:t>
            </a:r>
            <a:r>
              <a:rPr lang="zh-CN" altLang="en-US" sz="4000" b="1" dirty="0" smtClean="0"/>
              <a:t>学者签字的学术报告或论文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就是负责的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思想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。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40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对应文段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西洋学者发表一篇学术报告或论文，都要自己签字，这正是负责的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表现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。</a:t>
            </a:r>
            <a:endParaRPr lang="zh-CN" altLang="en-US" sz="4000" b="1" dirty="0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51275" y="6092825"/>
            <a:ext cx="5113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判断句的主语、宾语偷换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0" y="620713"/>
            <a:ext cx="8964613" cy="5903912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年广东卷）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．文中用布鲁诺、伽利略的例子，是为了说明科学真理的发现推动了人类文化的进步。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0" y="620713"/>
            <a:ext cx="8964613" cy="5903912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年广东卷）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．文中用</a:t>
            </a:r>
            <a:r>
              <a:rPr lang="zh-CN" altLang="en-US" sz="3200" b="1" dirty="0" smtClean="0"/>
              <a:t>布鲁诺、伽利略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的例子，是为了说明科学真理的发现推动了人类文化的进步。</a:t>
            </a:r>
          </a:p>
          <a:p>
            <a:r>
              <a:rPr lang="zh-CN" altLang="en-US" sz="3200" b="1" dirty="0" smtClean="0">
                <a:solidFill>
                  <a:srgbClr val="0000FF"/>
                </a:solidFill>
              </a:rPr>
              <a:t>后来布鲁诺出来，继续研究，承认了这个真理，极力传播，弄到教会大怒，不仅是被捕入狱，而且被判火刑而死。伽利略继起，更加以物理学的证明，去阐扬这种学说，到老年还铁锁琅珰，饱受铁窗的风味。他们虽受尽压迫和困辱，但始终都坚持原来的信仰。他们虽因此而牺牲，但是科学上的真理，却因为他们的牺牲而确定。像这种对于思想负责的精神，才正是推动人类文化的伟大动力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2"/>
          <p:cNvSpPr>
            <a:spLocks noGrp="1"/>
          </p:cNvSpPr>
          <p:nvPr>
            <p:ph idx="1"/>
          </p:nvPr>
        </p:nvSpPr>
        <p:spPr>
          <a:xfrm>
            <a:off x="0" y="620713"/>
            <a:ext cx="8964613" cy="5903912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年广东卷）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E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．文中用</a:t>
            </a:r>
            <a:r>
              <a:rPr lang="zh-CN" altLang="en-US" sz="4000" b="1" dirty="0" smtClean="0"/>
              <a:t>布鲁诺、伽利略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的例子，是为了说明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科学真理的发现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推动了人类文化的进步。</a:t>
            </a:r>
          </a:p>
          <a:p>
            <a:r>
              <a:rPr lang="zh-CN" altLang="en-US" sz="4000" b="1" dirty="0" smtClean="0">
                <a:solidFill>
                  <a:srgbClr val="0000FF"/>
                </a:solidFill>
              </a:rPr>
              <a:t>他们虽因此而牺牲，但是科学上的真理，却因为他们的牺牲而确定。像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这种对于思想负责的精神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，才正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是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推动人类文化的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伟大动力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．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429256" y="6000768"/>
            <a:ext cx="3500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偷换“推动”的主语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5111750" cy="750888"/>
          </a:xfrm>
          <a:ln w="57150" cap="flat" cmpd="thinThick" algn="ctr">
            <a:solidFill>
              <a:srgbClr val="99CCFF"/>
            </a:solidFill>
          </a:ln>
        </p:spPr>
        <p:txBody>
          <a:bodyPr/>
          <a:lstStyle/>
          <a:p>
            <a:r>
              <a:rPr lang="en-US" altLang="zh-CN" sz="4000" b="1" smtClean="0">
                <a:solidFill>
                  <a:srgbClr val="A50021"/>
                </a:solidFill>
                <a:ea typeface="华文中宋"/>
                <a:cs typeface="华文中宋"/>
              </a:rPr>
              <a:t>2</a:t>
            </a:r>
            <a:r>
              <a:rPr lang="zh-CN" altLang="en-US" sz="4000" b="1" smtClean="0">
                <a:solidFill>
                  <a:srgbClr val="A50021"/>
                </a:solidFill>
                <a:ea typeface="华文中宋"/>
                <a:cs typeface="华文中宋"/>
              </a:rPr>
              <a:t>、以偏概全、绝对化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3238"/>
            <a:ext cx="8785225" cy="417512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36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        </a:t>
            </a:r>
            <a:r>
              <a:rPr lang="zh-CN" altLang="en-US" sz="36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即以部分替代整体，以局部替代全局，以个别替代一般，从而使考生作出错误的判断。特别注意重要词语前边的修饰与限制词，例如</a:t>
            </a:r>
            <a:r>
              <a:rPr lang="zh-CN" altLang="en-US" sz="36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“一些”“有些”“几乎”“除</a:t>
            </a:r>
            <a:r>
              <a:rPr lang="en-US" altLang="zh-CN" sz="36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……</a:t>
            </a:r>
            <a:r>
              <a:rPr lang="zh-CN" altLang="en-US" sz="36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之外”“到</a:t>
            </a:r>
            <a:r>
              <a:rPr lang="en-US" altLang="zh-CN" sz="36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……</a:t>
            </a:r>
            <a:r>
              <a:rPr lang="zh-CN" altLang="en-US" sz="36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为止”“绝大多数”“有时” “全都”“全部”</a:t>
            </a:r>
            <a:endParaRPr lang="en-US" altLang="zh-CN" sz="3600" b="1" smtClean="0">
              <a:solidFill>
                <a:srgbClr val="FF0000"/>
              </a:solidFill>
              <a:latin typeface="华文中宋"/>
              <a:ea typeface="华文中宋"/>
              <a:cs typeface="华文中宋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3600" b="1" smtClean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        </a:t>
            </a:r>
            <a:r>
              <a:rPr lang="zh-CN" altLang="en-US" sz="3600" b="1" smtClean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警惕“</a:t>
            </a:r>
            <a:r>
              <a:rPr lang="zh-CN" altLang="en-US" sz="36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只要</a:t>
            </a:r>
            <a:r>
              <a:rPr lang="en-US" altLang="zh-CN" sz="36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……</a:t>
            </a:r>
            <a:r>
              <a:rPr lang="zh-CN" altLang="en-US" sz="36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就</a:t>
            </a:r>
            <a:r>
              <a:rPr lang="zh-CN" altLang="en-US" sz="3600" b="1" smtClean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”的选项。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2844" y="1000108"/>
            <a:ext cx="8496300" cy="2528888"/>
          </a:xfrm>
          <a:prstGeom prst="rect">
            <a:avLst/>
          </a:prstGeom>
          <a:solidFill>
            <a:schemeClr val="bg1">
              <a:alpha val="33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华文中宋"/>
                <a:ea typeface="华文中宋"/>
                <a:cs typeface="华文中宋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华文中宋"/>
                <a:ea typeface="华文中宋"/>
                <a:cs typeface="华文中宋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试题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关于中医学与西医学的比较，下列说法中符合原文意思的一项是（  ）（湖南卷第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题）</a:t>
            </a:r>
            <a:b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  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中医学能治疗包括中风在内的所有疑难杂症，西医学对这些病则感到束手无策。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>
            <a:spLocks noGrp="1" noChangeArrowheads="1"/>
          </p:cNvSpPr>
          <p:nvPr>
            <p:ph idx="1"/>
          </p:nvPr>
        </p:nvSpPr>
        <p:spPr>
          <a:xfrm>
            <a:off x="179388" y="3284538"/>
            <a:ext cx="8713787" cy="3416300"/>
          </a:xfrm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C00000"/>
                </a:solidFill>
                <a:latin typeface="华文中宋"/>
                <a:ea typeface="华文中宋"/>
                <a:cs typeface="华文中宋"/>
              </a:rPr>
              <a:t>例</a:t>
            </a:r>
            <a:r>
              <a:rPr lang="en-US" altLang="zh-CN" sz="3600" b="1" dirty="0" smtClean="0">
                <a:solidFill>
                  <a:srgbClr val="C00000"/>
                </a:solidFill>
                <a:latin typeface="华文中宋"/>
                <a:ea typeface="华文中宋"/>
                <a:cs typeface="华文中宋"/>
              </a:rPr>
              <a:t>1【</a:t>
            </a:r>
            <a:r>
              <a:rPr lang="zh-CN" altLang="en-US" sz="3600" b="1" dirty="0" smtClean="0">
                <a:solidFill>
                  <a:srgbClr val="C00000"/>
                </a:solidFill>
                <a:latin typeface="华文中宋"/>
                <a:ea typeface="华文中宋"/>
                <a:cs typeface="华文中宋"/>
              </a:rPr>
              <a:t>对应文段</a:t>
            </a:r>
            <a:r>
              <a:rPr lang="en-US" altLang="zh-CN" sz="3600" b="1" dirty="0" smtClean="0">
                <a:solidFill>
                  <a:srgbClr val="C00000"/>
                </a:solidFill>
                <a:latin typeface="华文中宋"/>
                <a:ea typeface="华文中宋"/>
                <a:cs typeface="华文中宋"/>
              </a:rPr>
              <a:t>】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比如藏医，很长一个时期，它的传授是在寺庙中以隐秘的方式进行的，它用青藏高原所独有的植物、动物、矿物和食物对患者进行治疗，对包括癌症、中风在内的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多种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令现代医学棘手的疾病有着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较好的疗效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。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850" y="476250"/>
            <a:ext cx="8496300" cy="2616101"/>
          </a:xfrm>
          <a:prstGeom prst="rect">
            <a:avLst/>
          </a:prstGeom>
          <a:solidFill>
            <a:schemeClr val="bg1">
              <a:alpha val="33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试题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关于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中医学与西医学的比较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，下列说法中符合原文意思的一项是（  ）（湖南卷第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  <a:t>题）</a:t>
            </a:r>
            <a:b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/>
                <a:cs typeface="华文中宋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  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中医学</a:t>
            </a:r>
            <a:r>
              <a:rPr lang="zh-CN" altLang="en-US" sz="3200" b="1" dirty="0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能治疗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包括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中风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在内的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所有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疑难杂症，西医学对这些病则感到束手无策。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239000" y="6399213"/>
            <a:ext cx="16002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68313" y="6858000"/>
            <a:ext cx="2286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14"/>
          <p:cNvSpPr>
            <a:spLocks noGrp="1" noChangeArrowheads="1"/>
          </p:cNvSpPr>
          <p:nvPr>
            <p:ph type="title"/>
          </p:nvPr>
        </p:nvSpPr>
        <p:spPr>
          <a:xfrm>
            <a:off x="611188" y="1196975"/>
            <a:ext cx="4032250" cy="750888"/>
          </a:xfrm>
          <a:ln w="57150" cap="flat" cmpd="thinThick" algn="ctr">
            <a:solidFill>
              <a:srgbClr val="99CCFF"/>
            </a:solidFill>
          </a:ln>
        </p:spPr>
        <p:txBody>
          <a:bodyPr/>
          <a:lstStyle/>
          <a:p>
            <a:r>
              <a:rPr lang="en-US" altLang="zh-CN" sz="4000" b="1" smtClean="0">
                <a:solidFill>
                  <a:srgbClr val="A50021"/>
                </a:solidFill>
                <a:ea typeface="华文中宋"/>
                <a:cs typeface="华文中宋"/>
              </a:rPr>
              <a:t>    3</a:t>
            </a:r>
            <a:r>
              <a:rPr lang="zh-CN" altLang="en-US" sz="4000" b="1" smtClean="0">
                <a:solidFill>
                  <a:srgbClr val="A50021"/>
                </a:solidFill>
                <a:ea typeface="华文中宋"/>
                <a:cs typeface="华文中宋"/>
              </a:rPr>
              <a:t>、无中生有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39750" y="2924175"/>
            <a:ext cx="8027988" cy="2016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是指所给选项中所说的内容在原材料中未涉及，也不能从有效信息句中推断出来，是出题人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凭空捏造的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765175"/>
            <a:ext cx="8713787" cy="5543550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下列说法，不符合文意的一项是 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D.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应用玄思的方法来读书</a:t>
            </a:r>
            <a:r>
              <a:rPr lang="en-US" sz="36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必须先把握全书要旨</a:t>
            </a:r>
            <a:r>
              <a:rPr lang="en-US" sz="36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然后再推敲一字一句、一章一节。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读一篇文字，由一字一句以表明全篇 的主旨，就是由部分观全体之法；由全篇文字的主旨，以解释一字一句应用的含义，便是由全体观部分之法。 </a:t>
            </a:r>
            <a:r>
              <a:rPr lang="en-US" sz="3600" b="1" dirty="0" smtClean="0">
                <a:solidFill>
                  <a:srgbClr val="0000FF"/>
                </a:solidFill>
              </a:rPr>
              <a:t/>
            </a:r>
            <a:br>
              <a:rPr lang="en-US" sz="3600" b="1" dirty="0" smtClean="0">
                <a:solidFill>
                  <a:srgbClr val="0000FF"/>
                </a:solidFill>
              </a:rPr>
            </a:b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765175"/>
            <a:ext cx="8713787" cy="5543550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下列说法，不符合文意的一项是 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D.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应用玄思的方法来读书</a:t>
            </a:r>
            <a:r>
              <a:rPr lang="en-US" sz="36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必须先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把握全书要旨</a:t>
            </a:r>
            <a:r>
              <a:rPr lang="en-US" sz="36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然后再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推敲一字一句、一章一节。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读一篇文字，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由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一字一句以表明全篇 的主旨，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就是由部分观全体之法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；由全篇文字的主旨，以解释一字一句应用的含义，便是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由全体观部分之法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。 </a:t>
            </a:r>
            <a:r>
              <a:rPr lang="en-US" sz="3600" b="1" dirty="0" smtClean="0">
                <a:solidFill>
                  <a:srgbClr val="0000FF"/>
                </a:solidFill>
              </a:rPr>
              <a:t/>
            </a:r>
            <a:br>
              <a:rPr lang="en-US" sz="3600" b="1" dirty="0" smtClean="0">
                <a:solidFill>
                  <a:srgbClr val="0000FF"/>
                </a:solidFill>
              </a:rPr>
            </a:b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Object 2" descr="a3"/>
          <p:cNvGraphicFramePr>
            <a:graphicFrameLocks noChangeAspect="1"/>
          </p:cNvGraphicFramePr>
          <p:nvPr/>
        </p:nvGraphicFramePr>
        <p:xfrm>
          <a:off x="0" y="0"/>
          <a:ext cx="7935912" cy="414338"/>
        </p:xfrm>
        <a:graphic>
          <a:graphicData uri="http://schemas.openxmlformats.org/presentationml/2006/ole">
            <p:oleObj spid="_x0000_s2050" name="文档" r:id="rId3" imgW="8023313" imgH="418936" progId="Word.Document.8">
              <p:embed/>
            </p:oleObj>
          </a:graphicData>
        </a:graphic>
      </p:graphicFrame>
      <p:pic>
        <p:nvPicPr>
          <p:cNvPr id="211974" name="Picture 6" descr="p17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293787"/>
            <a:ext cx="9144000" cy="6421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50825" y="2420938"/>
            <a:ext cx="85693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3【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对应文段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根据世界报业协会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2003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日发表的全球日报发行量排行榜，中国有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份报纸进入前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名：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参考消息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以日发行量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270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万份排在第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名，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人民日报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以日发行量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186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万份排在第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18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名，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羊城晚报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以日发行量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150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万份排在第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名。中国已成为世界最大的报纸消费国，日销量达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8200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万份。仅次于中国的是日本，日销量是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7080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万份。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620713"/>
            <a:ext cx="9144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试题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下列说法不符合文意的一项是（</a:t>
            </a:r>
            <a:r>
              <a:rPr lang="zh-CN" altLang="en-US" sz="2800" b="1" dirty="0">
                <a:solidFill>
                  <a:srgbClr val="FF0000"/>
                </a:solidFill>
                <a:latin typeface="Constantia" pitchFamily="18" charset="0"/>
                <a:ea typeface="黑体" pitchFamily="49" charset="-122"/>
              </a:rPr>
              <a:t>  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）（上海卷）</a:t>
            </a:r>
            <a:b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Constantia" pitchFamily="18" charset="0"/>
                <a:ea typeface="黑体" pitchFamily="49" charset="-122"/>
              </a:rPr>
              <a:t>    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不久前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参考消息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份中国报纸以其发行量巨大、国际影响深远而在全球日报发行量统计中名列前茅。 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239000" y="6399213"/>
            <a:ext cx="16002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68313" y="6858000"/>
            <a:ext cx="2286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2" grpId="0" autoUpdateAnimBg="0"/>
      <p:bldP spid="19463" grpId="0" animBg="1"/>
      <p:bldP spid="194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620713"/>
            <a:ext cx="9144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试题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下列说法不符合文意的一项是（</a:t>
            </a:r>
            <a:r>
              <a:rPr lang="zh-CN" altLang="en-US" sz="2800" b="1" dirty="0">
                <a:solidFill>
                  <a:srgbClr val="FF0000"/>
                </a:solidFill>
                <a:latin typeface="Constantia" pitchFamily="18" charset="0"/>
                <a:ea typeface="黑体" pitchFamily="49" charset="-122"/>
              </a:rPr>
              <a:t>  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）（上海卷）</a:t>
            </a:r>
            <a:b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Constantia" pitchFamily="18" charset="0"/>
                <a:ea typeface="黑体" pitchFamily="49" charset="-122"/>
              </a:rPr>
              <a:t>    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不久前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参考消息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份中国报纸以其发行量巨大、国际影响深远而在全球日报发行量统计中名列前茅。 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239000" y="6399213"/>
            <a:ext cx="16002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68313" y="6858000"/>
            <a:ext cx="2286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63" grpId="0" animBg="1"/>
      <p:bldP spid="194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50825" y="2420938"/>
            <a:ext cx="85693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3【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对应文段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根据世界报业协会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2003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日发表的全球日报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发行量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排行榜，中国有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份报纸进入前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名：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参考消息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以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日发行量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270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万份排在第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名，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人民日报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以日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发行量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186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万份排在第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18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名，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羊城晚报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以日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发行量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150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万份排在第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名。中国已成为世界最大的报纸消费国，日销量达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8200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万份。仅次于中国的是日本，日销量是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7080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万份。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620713"/>
            <a:ext cx="9144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试题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下列说法不符合文意的一项是（</a:t>
            </a:r>
            <a:r>
              <a:rPr lang="zh-CN" altLang="en-US" sz="2800" b="1" dirty="0">
                <a:solidFill>
                  <a:srgbClr val="FF0000"/>
                </a:solidFill>
                <a:latin typeface="Constantia" pitchFamily="18" charset="0"/>
                <a:ea typeface="黑体" pitchFamily="49" charset="-122"/>
              </a:rPr>
              <a:t>  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）（上海卷）</a:t>
            </a:r>
            <a:b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Constantia" pitchFamily="18" charset="0"/>
                <a:ea typeface="黑体" pitchFamily="49" charset="-122"/>
              </a:rPr>
              <a:t>    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不久前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参考消息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份中国报纸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以其发行量巨大、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国际影响深远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而在全球日报发行量统计中名列前茅。 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239000" y="6399213"/>
            <a:ext cx="16002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68313" y="6858000"/>
            <a:ext cx="2286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2" grpId="0" autoUpdateAnimBg="0"/>
      <p:bldP spid="19463" grpId="0" animBg="1"/>
      <p:bldP spid="194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468313" y="620713"/>
            <a:ext cx="7704137" cy="750887"/>
          </a:xfrm>
          <a:prstGeom prst="rect">
            <a:avLst/>
          </a:prstGeom>
          <a:noFill/>
          <a:ln w="57150" cmpd="thinThick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A50021"/>
                </a:solidFill>
                <a:latin typeface="Constantia" pitchFamily="18" charset="0"/>
                <a:ea typeface="华文中宋"/>
                <a:cs typeface="华文中宋"/>
              </a:rPr>
              <a:t>4</a:t>
            </a:r>
            <a:r>
              <a:rPr lang="zh-CN" altLang="en-US" sz="4000" b="1">
                <a:solidFill>
                  <a:srgbClr val="A50021"/>
                </a:solidFill>
                <a:latin typeface="Constantia" pitchFamily="18" charset="0"/>
                <a:ea typeface="华文中宋"/>
                <a:cs typeface="华文中宋"/>
              </a:rPr>
              <a:t>、混乱因果、混淆条件和结果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1700213"/>
            <a:ext cx="8351838" cy="4608512"/>
          </a:xfrm>
          <a:solidFill>
            <a:schemeClr val="bg1"/>
          </a:solidFill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一是因果颠倒，就是把“因”错断为“果”，“果”错断为“因”，颠倒了两者的关系；</a:t>
            </a:r>
            <a: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二是强加因果，就是把没有因果关系的说成是因果关系。</a:t>
            </a:r>
            <a: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zh-CN" altLang="en-US" sz="3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en-US" altLang="zh-CN" sz="3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lang="en-US" altLang="zh-CN" sz="3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zh-CN" altLang="en-US" sz="3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  <a:t>三是部分或者完全混淆条件和结果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/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5545138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下列说法，符合文意的一项是（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广东卷）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．从艰苦困难之中得来的思想总是让人觉得亲切，因此是负责的思想。</a:t>
            </a:r>
          </a:p>
          <a:p>
            <a:endParaRPr lang="en-US" altLang="zh-CN" sz="4000" b="1" dirty="0" smtClean="0">
              <a:solidFill>
                <a:srgbClr val="0000FF"/>
              </a:solidFill>
              <a:ea typeface="华文中宋"/>
              <a:cs typeface="华文中宋"/>
            </a:endParaRPr>
          </a:p>
          <a:p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/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5545138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下列说法，符合文意的一项是（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广东卷）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．从</a:t>
            </a:r>
            <a:r>
              <a:rPr lang="zh-CN" altLang="en-US" sz="4000" b="1" dirty="0" smtClean="0"/>
              <a:t>艰苦困难之中得来的思想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总是让人觉得亲切，因此是负责的思想。</a:t>
            </a:r>
          </a:p>
          <a:p>
            <a:endParaRPr lang="en-US" altLang="zh-CN" sz="4000" b="1" dirty="0" smtClean="0">
              <a:solidFill>
                <a:srgbClr val="0000FF"/>
              </a:solidFill>
              <a:ea typeface="华文中宋"/>
              <a:cs typeface="华文中宋"/>
            </a:endParaRPr>
          </a:p>
          <a:p>
            <a:r>
              <a:rPr lang="en-US" altLang="zh-CN" sz="4000" b="1" dirty="0" smtClean="0">
                <a:solidFill>
                  <a:srgbClr val="0000FF"/>
                </a:solidFill>
                <a:ea typeface="华文中宋"/>
                <a:cs typeface="华文中宋"/>
              </a:rPr>
              <a:t>【</a:t>
            </a:r>
            <a:r>
              <a:rPr lang="zh-CN" altLang="en-US" sz="4000" b="1" dirty="0" smtClean="0">
                <a:solidFill>
                  <a:srgbClr val="0000FF"/>
                </a:solidFill>
                <a:ea typeface="华文中宋"/>
                <a:cs typeface="华文中宋"/>
              </a:rPr>
              <a:t>对应文段</a:t>
            </a:r>
            <a:r>
              <a:rPr lang="en-US" altLang="zh-CN" sz="4000" b="1" dirty="0" smtClean="0">
                <a:solidFill>
                  <a:srgbClr val="0000FF"/>
                </a:solidFill>
                <a:ea typeface="华文中宋"/>
                <a:cs typeface="华文中宋"/>
              </a:rPr>
              <a:t>】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他们对从这种艰苦危难之中得来的思想，自然更觉得亲切而可以负责。</a:t>
            </a:r>
          </a:p>
          <a:p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5545138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下列说法，符合文意的一项是（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广东卷）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．从艰苦困难之中得来的思想总是让人觉得亲切，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因此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是负责的思想。</a:t>
            </a:r>
          </a:p>
          <a:p>
            <a:endParaRPr lang="en-US" altLang="zh-CN" sz="4000" b="1" dirty="0" smtClean="0">
              <a:solidFill>
                <a:srgbClr val="0000FF"/>
              </a:solidFill>
              <a:ea typeface="华文中宋"/>
              <a:cs typeface="华文中宋"/>
            </a:endParaRPr>
          </a:p>
          <a:p>
            <a:r>
              <a:rPr lang="en-US" altLang="zh-CN" sz="4000" b="1" dirty="0" smtClean="0">
                <a:solidFill>
                  <a:srgbClr val="0000FF"/>
                </a:solidFill>
                <a:ea typeface="华文中宋"/>
                <a:cs typeface="华文中宋"/>
              </a:rPr>
              <a:t>【</a:t>
            </a:r>
            <a:r>
              <a:rPr lang="zh-CN" altLang="en-US" sz="4000" b="1" dirty="0" smtClean="0">
                <a:solidFill>
                  <a:srgbClr val="0000FF"/>
                </a:solidFill>
                <a:ea typeface="华文中宋"/>
                <a:cs typeface="华文中宋"/>
              </a:rPr>
              <a:t>对应文段</a:t>
            </a:r>
            <a:r>
              <a:rPr lang="en-US" altLang="zh-CN" sz="4000" b="1" dirty="0" smtClean="0">
                <a:solidFill>
                  <a:srgbClr val="0000FF"/>
                </a:solidFill>
                <a:ea typeface="华文中宋"/>
                <a:cs typeface="华文中宋"/>
              </a:rPr>
              <a:t>】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他们对从这种艰苦危难之中得来的思想，自然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更觉得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亲切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而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可以负责。</a:t>
            </a:r>
          </a:p>
          <a:p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353425" cy="43894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sz="36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．负起知识的责任，是为了建立一种新的人生观，养成道德的勇气。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sz="3600" b="1" dirty="0" smtClean="0">
              <a:solidFill>
                <a:srgbClr val="0000FF"/>
              </a:solidFill>
              <a:ea typeface="华文中宋" pitchFamily="2" charset="-122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353425" cy="4389437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sz="36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</a:t>
            </a:r>
            <a:r>
              <a:rPr lang="zh-CN" altLang="en-US" sz="3600" b="1" dirty="0" smtClean="0"/>
              <a:t>负起知识的责任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，是为了建立一种新的人生观，养成道德的勇气。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sz="3600" b="1" dirty="0" smtClean="0">
              <a:solidFill>
                <a:srgbClr val="0000FF"/>
              </a:solidFill>
              <a:ea typeface="华文中宋" pitchFamily="2" charset="-122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3600" b="1" dirty="0" smtClean="0">
                <a:solidFill>
                  <a:srgbClr val="0000FF"/>
                </a:solidFill>
                <a:ea typeface="华文中宋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a typeface="华文中宋" pitchFamily="2" charset="-122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a typeface="华文中宋" pitchFamily="2" charset="-122"/>
              </a:rPr>
              <a:t>】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要建立新人生观，除了养成道德的勇气而外，还要能负起知识的责任。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353425" cy="4389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3600" b="1" smtClean="0">
                <a:solidFill>
                  <a:srgbClr val="FF0000"/>
                </a:solidFill>
              </a:rPr>
              <a:t>下列说法，符合文意的两项是（</a:t>
            </a:r>
            <a:r>
              <a:rPr lang="en-US" altLang="zh-CN" sz="3600" b="1" smtClean="0">
                <a:solidFill>
                  <a:srgbClr val="FF0000"/>
                </a:solidFill>
              </a:rPr>
              <a:t>12</a:t>
            </a:r>
            <a:r>
              <a:rPr lang="zh-CN" altLang="en-US" sz="3600" b="1" smtClean="0">
                <a:solidFill>
                  <a:srgbClr val="FF0000"/>
                </a:solidFill>
              </a:rPr>
              <a:t>广东卷）</a:t>
            </a:r>
          </a:p>
          <a:p>
            <a:pPr>
              <a:lnSpc>
                <a:spcPct val="90000"/>
              </a:lnSpc>
            </a:pPr>
            <a:r>
              <a:rPr lang="en-US" altLang="zh-CN" sz="3600" b="1" smtClean="0">
                <a:solidFill>
                  <a:srgbClr val="FF0000"/>
                </a:solidFill>
              </a:rPr>
              <a:t>A</a:t>
            </a:r>
            <a:r>
              <a:rPr lang="zh-CN" altLang="en-US" sz="3600" b="1" smtClean="0">
                <a:solidFill>
                  <a:srgbClr val="FF0000"/>
                </a:solidFill>
              </a:rPr>
              <a:t>．负起知识的责任</a:t>
            </a:r>
            <a:r>
              <a:rPr lang="zh-CN" altLang="en-US" sz="3600" b="1" smtClean="0">
                <a:solidFill>
                  <a:srgbClr val="0000FF"/>
                </a:solidFill>
              </a:rPr>
              <a:t>，（目的）</a:t>
            </a:r>
            <a:r>
              <a:rPr lang="zh-CN" altLang="en-US" sz="3600" b="1" smtClean="0">
                <a:solidFill>
                  <a:srgbClr val="FF0000"/>
                </a:solidFill>
              </a:rPr>
              <a:t>是为了建立一种新的人生观，</a:t>
            </a:r>
            <a:r>
              <a:rPr lang="zh-CN" altLang="en-US" sz="3600" b="1" smtClean="0">
                <a:solidFill>
                  <a:srgbClr val="0000FF"/>
                </a:solidFill>
              </a:rPr>
              <a:t>养成道德的勇气</a:t>
            </a:r>
            <a:r>
              <a:rPr lang="zh-CN" altLang="en-US" sz="3600" b="1" smtClean="0">
                <a:solidFill>
                  <a:srgbClr val="FF0000"/>
                </a:solidFill>
              </a:rPr>
              <a:t>。</a:t>
            </a:r>
            <a:endParaRPr lang="en-US" altLang="zh-CN" sz="3600" b="1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3600" b="1" smtClean="0">
              <a:solidFill>
                <a:srgbClr val="0000FF"/>
              </a:solidFill>
              <a:ea typeface="华文中宋"/>
              <a:cs typeface="华文中宋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3600" b="1" smtClean="0">
                <a:solidFill>
                  <a:srgbClr val="0000FF"/>
                </a:solidFill>
                <a:ea typeface="华文中宋"/>
                <a:cs typeface="华文中宋"/>
              </a:rPr>
              <a:t>【</a:t>
            </a:r>
            <a:r>
              <a:rPr lang="zh-CN" altLang="en-US" sz="3600" b="1" smtClean="0">
                <a:solidFill>
                  <a:srgbClr val="0000FF"/>
                </a:solidFill>
                <a:ea typeface="华文中宋"/>
                <a:cs typeface="华文中宋"/>
              </a:rPr>
              <a:t>对应文段</a:t>
            </a:r>
            <a:r>
              <a:rPr lang="en-US" altLang="zh-CN" sz="3600" b="1" smtClean="0">
                <a:solidFill>
                  <a:srgbClr val="0000FF"/>
                </a:solidFill>
                <a:ea typeface="华文中宋"/>
                <a:cs typeface="华文中宋"/>
              </a:rPr>
              <a:t>】</a:t>
            </a:r>
            <a:r>
              <a:rPr lang="zh-CN" altLang="en-US" sz="3600" b="1" smtClean="0">
                <a:solidFill>
                  <a:srgbClr val="0000FF"/>
                </a:solidFill>
                <a:ea typeface="华文中宋"/>
                <a:cs typeface="华文中宋"/>
              </a:rPr>
              <a:t>（目的）</a:t>
            </a:r>
            <a:r>
              <a:rPr lang="zh-CN" altLang="en-US" sz="3600" b="1" smtClean="0">
                <a:solidFill>
                  <a:srgbClr val="0000FF"/>
                </a:solidFill>
              </a:rPr>
              <a:t>要建立新人生观，（条件）</a:t>
            </a:r>
            <a:r>
              <a:rPr lang="zh-CN" altLang="en-US" sz="3600" b="1" smtClean="0">
                <a:solidFill>
                  <a:srgbClr val="FF0000"/>
                </a:solidFill>
              </a:rPr>
              <a:t>除了</a:t>
            </a:r>
            <a:r>
              <a:rPr lang="zh-CN" altLang="en-US" sz="3600" b="1" smtClean="0">
                <a:solidFill>
                  <a:srgbClr val="0000FF"/>
                </a:solidFill>
              </a:rPr>
              <a:t>养成道德的勇气而外，</a:t>
            </a:r>
            <a:r>
              <a:rPr lang="zh-CN" altLang="en-US" sz="3600" b="1" smtClean="0">
                <a:solidFill>
                  <a:srgbClr val="FF0000"/>
                </a:solidFill>
              </a:rPr>
              <a:t>还要</a:t>
            </a:r>
            <a:r>
              <a:rPr lang="zh-CN" altLang="en-US" sz="3600" b="1" smtClean="0">
                <a:solidFill>
                  <a:srgbClr val="0000FF"/>
                </a:solidFill>
              </a:rPr>
              <a:t>能负起知识的责任。</a:t>
            </a:r>
          </a:p>
          <a:p>
            <a:pPr>
              <a:lnSpc>
                <a:spcPct val="90000"/>
              </a:lnSpc>
            </a:pPr>
            <a:endParaRPr lang="zh-CN" altLang="en-US" sz="3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60" name="Object 4" descr="a3"/>
          <p:cNvGraphicFramePr>
            <a:graphicFrameLocks noChangeAspect="1"/>
          </p:cNvGraphicFramePr>
          <p:nvPr/>
        </p:nvGraphicFramePr>
        <p:xfrm>
          <a:off x="0" y="142852"/>
          <a:ext cx="9144000" cy="6429396"/>
        </p:xfrm>
        <a:graphic>
          <a:graphicData uri="http://schemas.openxmlformats.org/presentationml/2006/ole">
            <p:oleObj spid="_x0000_s3074" name="文档" r:id="rId3" imgW="8342296" imgH="554235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4294967295"/>
          </p:nvPr>
        </p:nvSpPr>
        <p:spPr>
          <a:xfrm>
            <a:off x="395288" y="765175"/>
            <a:ext cx="8424862" cy="575945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下列说法，推断合理的一项是（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．拥有天然的禀赋、国家民族的赐予、历代先哲的伟大遗留，这样的人就配称作知识分子。</a:t>
            </a:r>
            <a:endParaRPr lang="en-US" altLang="zh-CN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4294967295"/>
          </p:nvPr>
        </p:nvSpPr>
        <p:spPr>
          <a:xfrm>
            <a:off x="395288" y="765175"/>
            <a:ext cx="8424862" cy="575945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下列说法，推断合理的一项是（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．拥有</a:t>
            </a:r>
            <a:r>
              <a:rPr lang="zh-CN" altLang="en-US" sz="3600" b="1" dirty="0" smtClean="0"/>
              <a:t>天然的禀赋、国家民族的赐予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、历代先哲的伟大遗留，这样的人就配称作知识分子。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】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知识分子是民族最优秀的分子，如果不比常人负更重更大的责任，如何对得起自己天然的禀赋？如何对得起国家民族的赐予？又如何对得起历代先哲的伟大遗留？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4294967295"/>
          </p:nvPr>
        </p:nvSpPr>
        <p:spPr>
          <a:xfrm>
            <a:off x="395288" y="765175"/>
            <a:ext cx="8424862" cy="575945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下列说法，推断合理的一项是（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广东卷）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．拥有天然的禀赋、国家民族的赐予、历代先哲的伟大遗留，（</a:t>
            </a:r>
            <a:r>
              <a:rPr lang="zh-CN" altLang="en-US" sz="3600" b="1" dirty="0" smtClean="0"/>
              <a:t>条件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）这样的人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就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配称作知识分子。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对应文段</a:t>
            </a:r>
            <a:r>
              <a:rPr lang="en-US" altLang="zh-CN" sz="3600" b="1" dirty="0" smtClean="0">
                <a:solidFill>
                  <a:srgbClr val="0000FF"/>
                </a:solidFill>
                <a:ea typeface="华文中宋"/>
                <a:cs typeface="华文中宋"/>
              </a:rPr>
              <a:t>】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知识分子是民族最优秀的分子，（条件）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如果不比常人负更重更大的责任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如何对得起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自己天然的禀赋？如何对得起国家民族的赐予？又如何对得起历代先哲的伟大遗留？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23850" y="981075"/>
            <a:ext cx="8351838" cy="1557338"/>
          </a:xfrm>
          <a:prstGeom prst="rect">
            <a:avLst/>
          </a:prstGeom>
          <a:solidFill>
            <a:schemeClr val="bg1"/>
          </a:solidFill>
          <a:ln w="38100" cap="sq" cmpd="dbl" algn="ctr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．根据原文提供的信息，下列推断正确的一项是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．内地对藏区皮革、黄金以及药材的需求大幅增加，使马匹的交易量减少。</a:t>
            </a:r>
          </a:p>
          <a:p>
            <a:endParaRPr lang="en-US" altLang="zh-CN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50825" y="2924175"/>
            <a:ext cx="8642350" cy="35401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藏族对茶叶的需求有增无减，对其他产品如丝绸、布料、铁器等的需求也开始增加；而内地对藏区马匹的需求虽然减少，却对藏区皮革、黄金，以及虫草、贝母等珍贵药材的需求大幅增加。这样，汉藏之间的贸易范围更加广泛，骡铃声声，马蹄阵阵，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茶马古道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沿线的民间贸易更加繁荣。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23850" y="981075"/>
            <a:ext cx="8351838" cy="1557338"/>
          </a:xfrm>
          <a:prstGeom prst="rect">
            <a:avLst/>
          </a:prstGeom>
          <a:solidFill>
            <a:schemeClr val="bg1"/>
          </a:solidFill>
          <a:ln w="38100" cap="sq" cmpd="dbl" algn="ctr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．根据原文提供的信息，下列推断正确的一项是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．</a:t>
            </a:r>
            <a:r>
              <a:rPr lang="zh-CN" altLang="en-US" sz="3200" b="1" dirty="0">
                <a:latin typeface="华文中宋"/>
                <a:ea typeface="华文中宋"/>
                <a:cs typeface="华文中宋"/>
              </a:rPr>
              <a:t>内地对藏区皮革、黄金以及药材的需求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大幅增加，使马匹的交易量减少。</a:t>
            </a:r>
          </a:p>
          <a:p>
            <a:endParaRPr lang="en-US" altLang="zh-CN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50825" y="2924175"/>
            <a:ext cx="8642350" cy="35401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藏族对茶叶的需求有增无减，对其他产品如丝绸、布料、铁器等的需求也开始增加；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而内地对藏区马匹的需求虽然减少，却对藏区皮革、黄金，以及虫草、贝母等珍贵药材的需求大幅增加。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这样，汉藏之间的贸易范围更加广泛，骡铃声声，马蹄阵阵，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茶马古道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沿线的民间贸易更加繁荣。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23850" y="981075"/>
            <a:ext cx="8351838" cy="1557338"/>
          </a:xfrm>
          <a:prstGeom prst="rect">
            <a:avLst/>
          </a:prstGeom>
          <a:solidFill>
            <a:schemeClr val="bg1"/>
          </a:solidFill>
          <a:ln w="38100" cap="sq" cmpd="dbl" algn="ctr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．根据原文提供的信息，下列推断正确的一项是</a:t>
            </a:r>
          </a:p>
          <a:p>
            <a:r>
              <a:rPr lang="zh-CN" altLang="en-US" sz="32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    </a:t>
            </a:r>
            <a:r>
              <a:rPr lang="en-US" altLang="zh-CN" sz="32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D</a:t>
            </a:r>
            <a:r>
              <a:rPr lang="zh-CN" altLang="en-US" sz="32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．内地对藏区皮革、黄金以及药材的需求大幅增加，使马匹的交易量减少。</a:t>
            </a:r>
          </a:p>
          <a:p>
            <a:endParaRPr lang="en-US" altLang="zh-CN" b="1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989138"/>
            <a:ext cx="8424863" cy="3671887"/>
          </a:xfrm>
          <a:solidFill>
            <a:schemeClr val="bg1"/>
          </a:solidFill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    事物的变化发展就矛盾而言有主要矛盾和次要矛盾，就原因而言有主要原因和次要原因，就表现而言有主要方面和次要方面。命题人设计陷阱时，有时会将这些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j-cs"/>
              </a:rPr>
              <a:t>“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主要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j-cs"/>
              </a:rPr>
              <a:t>”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的一面和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j-cs"/>
              </a:rPr>
              <a:t>“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次要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j-cs"/>
              </a:rPr>
              <a:t>”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的一面倒置。</a:t>
            </a:r>
            <a:r>
              <a:rPr lang="zh-CN" altLang="en-US" sz="3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</a:p>
        </p:txBody>
      </p:sp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971550" y="1268413"/>
            <a:ext cx="3527425" cy="641350"/>
          </a:xfrm>
          <a:prstGeom prst="rect">
            <a:avLst/>
          </a:prstGeom>
          <a:noFill/>
          <a:ln w="57150" cmpd="thinThick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A50021"/>
                </a:solidFill>
                <a:latin typeface="Arial Black" pitchFamily="34" charset="0"/>
                <a:ea typeface="华文中宋"/>
                <a:cs typeface="华文中宋"/>
              </a:rPr>
              <a:t>5</a:t>
            </a:r>
            <a:r>
              <a:rPr lang="zh-CN" altLang="en-US" sz="4000" b="1">
                <a:solidFill>
                  <a:srgbClr val="A50021"/>
                </a:solidFill>
                <a:latin typeface="Arial Black" pitchFamily="34" charset="0"/>
                <a:ea typeface="华文中宋"/>
                <a:cs typeface="华文中宋"/>
              </a:rPr>
              <a:t>、主次颠倒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076825" y="3789363"/>
            <a:ext cx="685800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95288" y="908050"/>
            <a:ext cx="828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试题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下列关于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茶马古道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的表述，错误的一项是（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）（全国卷第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题）</a:t>
            </a:r>
            <a:b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    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在宋代，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茶马古道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上的巨额茶利收入是当时全国军费的主要来源。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076825" y="3789363"/>
            <a:ext cx="685800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95288" y="3429000"/>
            <a:ext cx="82804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【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对应文段</a:t>
            </a:r>
            <a:r>
              <a:rPr lang="en-US" altLang="zh-CN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】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到宋代</a:t>
            </a:r>
            <a:r>
              <a:rPr lang="en-US" altLang="zh-CN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……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在这种情况下，“茶马互市”除了为朝廷提供一笔巨额茶利收入补充军费之需外，更重要的是，既满足了国家对战马的需要，又维护了宋朝西南边境的安全。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95288" y="908050"/>
            <a:ext cx="828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试题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下列关于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茶马古道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的表述，错误的一项是（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）（全国卷第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题）</a:t>
            </a:r>
            <a:b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    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在宋代，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茶马古道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上的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巨额茶利收入是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当时全国军费的主要来源。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076825" y="3789363"/>
            <a:ext cx="685800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23850" y="3429000"/>
            <a:ext cx="82804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【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对应文段</a:t>
            </a:r>
            <a:r>
              <a:rPr lang="en-US" altLang="zh-CN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】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到宋代</a:t>
            </a:r>
            <a:r>
              <a:rPr lang="en-US" altLang="zh-CN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……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在这种情况下，“茶马互市”</a:t>
            </a:r>
            <a:r>
              <a:rPr lang="zh-CN" altLang="en-US" sz="3200" b="1">
                <a:solidFill>
                  <a:srgbClr val="FF0000"/>
                </a:solidFill>
                <a:latin typeface="Constantia" pitchFamily="18" charset="0"/>
                <a:ea typeface="华文中宋"/>
                <a:cs typeface="华文中宋"/>
              </a:rPr>
              <a:t>除了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为朝廷提供一笔巨额茶利收入</a:t>
            </a:r>
            <a:r>
              <a:rPr lang="zh-CN" altLang="en-US" sz="3200" b="1">
                <a:solidFill>
                  <a:srgbClr val="FF0000"/>
                </a:solidFill>
                <a:latin typeface="Constantia" pitchFamily="18" charset="0"/>
                <a:ea typeface="华文中宋"/>
                <a:cs typeface="华文中宋"/>
              </a:rPr>
              <a:t>补充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军费之需</a:t>
            </a:r>
            <a:r>
              <a:rPr lang="zh-CN" altLang="en-US" sz="3200" b="1">
                <a:solidFill>
                  <a:srgbClr val="FF0000"/>
                </a:solidFill>
                <a:latin typeface="Constantia" pitchFamily="18" charset="0"/>
                <a:ea typeface="华文中宋"/>
                <a:cs typeface="华文中宋"/>
              </a:rPr>
              <a:t>外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，</a:t>
            </a:r>
            <a:r>
              <a:rPr lang="zh-CN" altLang="en-US" sz="3200" b="1">
                <a:solidFill>
                  <a:srgbClr val="FF0000"/>
                </a:solidFill>
                <a:latin typeface="Constantia" pitchFamily="18" charset="0"/>
                <a:ea typeface="华文中宋"/>
                <a:cs typeface="华文中宋"/>
              </a:rPr>
              <a:t>更重要的是</a:t>
            </a:r>
            <a:r>
              <a:rPr lang="zh-CN" altLang="en-US" sz="3200" b="1">
                <a:solidFill>
                  <a:srgbClr val="0000FF"/>
                </a:solidFill>
                <a:latin typeface="Constantia" pitchFamily="18" charset="0"/>
                <a:ea typeface="华文中宋"/>
                <a:cs typeface="华文中宋"/>
              </a:rPr>
              <a:t>，既满足了国家对战马的需要，又维护了宋朝西南边境的安全。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3850" y="765175"/>
            <a:ext cx="828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试题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下列关于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茶马古道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的表述，错误的一项是（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）（全国卷第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题）</a:t>
            </a:r>
            <a:b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    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在宋代，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茶马古道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上的巨额茶利收入是当时全国军费的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主要来源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2143116"/>
            <a:ext cx="6715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/>
              <a:t>解  题  指  导</a:t>
            </a:r>
            <a:endParaRPr lang="zh-CN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5"/>
          <p:cNvSpPr>
            <a:spLocks noGrp="1" noChangeArrowheads="1"/>
          </p:cNvSpPr>
          <p:nvPr>
            <p:ph type="title"/>
          </p:nvPr>
        </p:nvSpPr>
        <p:spPr>
          <a:xfrm>
            <a:off x="827088" y="908050"/>
            <a:ext cx="3817937" cy="750888"/>
          </a:xfrm>
          <a:ln w="57150" cap="flat" cmpd="thinThick" algn="ctr">
            <a:solidFill>
              <a:srgbClr val="99CCFF"/>
            </a:solidFill>
          </a:ln>
        </p:spPr>
        <p:txBody>
          <a:bodyPr/>
          <a:lstStyle/>
          <a:p>
            <a:r>
              <a:rPr lang="en-US" altLang="zh-CN" sz="4000" b="1" smtClean="0">
                <a:solidFill>
                  <a:srgbClr val="A50021"/>
                </a:solidFill>
                <a:ea typeface="华文中宋"/>
                <a:cs typeface="华文中宋"/>
              </a:rPr>
              <a:t>  6</a:t>
            </a:r>
            <a:r>
              <a:rPr lang="zh-CN" altLang="en-US" sz="4000" b="1" smtClean="0">
                <a:solidFill>
                  <a:srgbClr val="A50021"/>
                </a:solidFill>
                <a:ea typeface="华文中宋"/>
                <a:cs typeface="华文中宋"/>
              </a:rPr>
              <a:t>、张冠李戴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1828800" y="5562600"/>
            <a:ext cx="1905000" cy="5334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tantia" pitchFamily="18" charset="0"/>
            </a:endParaRP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762000" y="6324600"/>
            <a:ext cx="685800" cy="5334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tantia" pitchFamily="18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11188" y="2205038"/>
            <a:ext cx="7812087" cy="3384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主要指命题人在解释概念，或转述文意时，故意弄错对象，迷惑考生，使考生误入歧途。</a:t>
            </a:r>
            <a:r>
              <a:rPr lang="zh-CN" altLang="en-US" sz="4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nimBg="1"/>
      <p:bldP spid="18445" grpId="0" animBg="1"/>
      <p:bldP spid="1844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8964613" cy="2308225"/>
          </a:xfrm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例</a:t>
            </a:r>
            <a:r>
              <a:rPr lang="en-US" altLang="zh-CN" sz="32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2</a:t>
            </a:r>
            <a:r>
              <a:rPr lang="en-US" altLang="zh-CN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试题</a:t>
            </a:r>
            <a:r>
              <a:rPr lang="en-US" altLang="zh-CN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关于宋朝统治者重视</a:t>
            </a:r>
            <a:r>
              <a:rPr lang="zh-CN" altLang="en-US" sz="3200" b="1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茶马互市</a:t>
            </a:r>
            <a:r>
              <a:rPr lang="zh-CN" altLang="en-US" sz="3200" b="1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的目的，下列表述错误的一项是（全国卷）</a:t>
            </a:r>
            <a:endParaRPr lang="en-US" altLang="zh-CN" sz="3200" b="1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D.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藏族非常喜欢饮茶，以马易茶可以满足他们对茶叶的需求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8964613" cy="2308225"/>
          </a:xfrm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试题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关于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宋朝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统治者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重视</a:t>
            </a:r>
            <a:r>
              <a:rPr lang="zh-CN" altLang="en-US" sz="3200" b="1" dirty="0" smtClean="0">
                <a:ea typeface="黑体" pitchFamily="49" charset="-122"/>
              </a:rPr>
              <a:t>“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茶马互市</a:t>
            </a:r>
            <a:r>
              <a:rPr lang="zh-CN" altLang="en-US" sz="3200" b="1" dirty="0" smtClean="0">
                <a:ea typeface="黑体" pitchFamily="49" charset="-122"/>
              </a:rPr>
              <a:t>”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目的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，下列表述错误的一项是（全国卷）</a:t>
            </a:r>
            <a:endParaRPr lang="en-US" altLang="zh-CN" sz="32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D.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藏族非常喜欢饮茶，以马易茶可以满足他们对茶叶的需求</a:t>
            </a:r>
          </a:p>
        </p:txBody>
      </p:sp>
      <p:sp>
        <p:nvSpPr>
          <p:cNvPr id="55298" name="矩形 4"/>
          <p:cNvSpPr>
            <a:spLocks noChangeArrowheads="1"/>
          </p:cNvSpPr>
          <p:nvPr/>
        </p:nvSpPr>
        <p:spPr bwMode="auto">
          <a:xfrm>
            <a:off x="250825" y="3068638"/>
            <a:ext cx="85693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对应文段</a:t>
            </a:r>
            <a:r>
              <a:rPr lang="en-US" altLang="zh-CN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】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宋朝统治者为什么如此重视“茶马互市”呢？</a:t>
            </a:r>
            <a:r>
              <a:rPr lang="en-US" altLang="zh-CN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“茶马互市”除了为朝廷提供一笔巨额茶利收入补充军费之需外，更重要的是，既满足了国家对战马的需要，又维护了宋朝西南边境的安全。（第二段）</a:t>
            </a:r>
            <a:b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</a:b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    那么，藏族为什么也很重视“茶马互市”呢？因为藏族非常喜欢饮茶</a:t>
            </a:r>
            <a:r>
              <a:rPr lang="en-US" altLang="zh-CN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……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对于长期以自给自足的自然经济为主的藏族来说，他们并不需要外界供给很多东西，但茶叶却是绝对不可缺少的。（第三段） </a:t>
            </a:r>
            <a:endParaRPr lang="zh-CN" altLang="en-US" sz="2800">
              <a:solidFill>
                <a:srgbClr val="0000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>
            <a:spLocks noGrp="1" noChangeArrowheads="1"/>
          </p:cNvSpPr>
          <p:nvPr>
            <p:ph idx="1"/>
          </p:nvPr>
        </p:nvSpPr>
        <p:spPr>
          <a:xfrm>
            <a:off x="0" y="333375"/>
            <a:ext cx="8964613" cy="2308225"/>
          </a:xfrm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例</a:t>
            </a:r>
            <a:r>
              <a:rPr lang="en-US" altLang="zh-CN" sz="3200" b="1" smtClean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2</a:t>
            </a:r>
            <a:r>
              <a:rPr lang="en-US" altLang="zh-CN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试题</a:t>
            </a:r>
            <a:r>
              <a:rPr lang="en-US" altLang="zh-CN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关于</a:t>
            </a:r>
            <a:r>
              <a:rPr lang="zh-CN" altLang="en-US" sz="32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宋朝统治者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重视</a:t>
            </a:r>
            <a:r>
              <a:rPr lang="zh-CN" altLang="en-US" sz="3200" b="1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茶马互市</a:t>
            </a:r>
            <a:r>
              <a:rPr lang="zh-CN" altLang="en-US" sz="3200" b="1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的目的，下列表述错误的一项是（全国卷）</a:t>
            </a:r>
            <a:endParaRPr lang="en-US" altLang="zh-CN" sz="3200" b="1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D.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藏族非常喜欢饮茶，以马易茶可以满足他们对茶叶的需求</a:t>
            </a:r>
          </a:p>
        </p:txBody>
      </p:sp>
      <p:sp>
        <p:nvSpPr>
          <p:cNvPr id="56322" name="矩形 4"/>
          <p:cNvSpPr>
            <a:spLocks noChangeArrowheads="1"/>
          </p:cNvSpPr>
          <p:nvPr/>
        </p:nvSpPr>
        <p:spPr bwMode="auto">
          <a:xfrm>
            <a:off x="250825" y="2924175"/>
            <a:ext cx="8497888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对应文段</a:t>
            </a:r>
            <a:r>
              <a:rPr lang="en-US" altLang="zh-CN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】</a:t>
            </a:r>
            <a:r>
              <a:rPr lang="zh-CN" altLang="en-US" sz="28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宋朝统治者为什么如此重视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“茶马互市”呢？</a:t>
            </a:r>
            <a:r>
              <a:rPr lang="en-US" altLang="zh-CN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“茶马互市”除了为朝廷提供一笔巨额茶利收入补充军费之需外，更重要的是，既满足了国家对战马的需要，又维护了宋朝西南边境的安全。（第二段）</a:t>
            </a:r>
            <a:b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</a:b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    那么，</a:t>
            </a:r>
            <a:r>
              <a:rPr lang="zh-CN" altLang="en-US" sz="28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藏族为什么也很重视“茶马互市”呢？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因为藏族非常喜欢饮茶</a:t>
            </a:r>
            <a:r>
              <a:rPr lang="en-US" altLang="zh-CN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……</a:t>
            </a:r>
            <a:r>
              <a:rPr lang="zh-CN" altLang="en-US" sz="2800" b="1">
                <a:solidFill>
                  <a:srgbClr val="0000FF"/>
                </a:solidFill>
                <a:latin typeface="华文中宋"/>
                <a:ea typeface="华文中宋"/>
                <a:cs typeface="华文中宋"/>
              </a:rPr>
              <a:t>对于长期以自给自足的自然经济为主的藏族来说，他们并不需要外界供给很多东西，但茶叶却是绝对不可缺少的。（第三段） </a:t>
            </a:r>
            <a:endParaRPr lang="zh-CN" altLang="en-US" sz="2800">
              <a:solidFill>
                <a:srgbClr val="0000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557338"/>
            <a:ext cx="8893175" cy="52625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一是已然说成未然。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忽视原文中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已经如此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等修饰语，把原文中既成事实说成尚未确定或还未实现的事情。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二是未然说成已然。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忽视原文中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将来如此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等修饰语，把原文中尚未确定或还未实现的事情说成既成事实。 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三是将</a:t>
            </a:r>
            <a:r>
              <a:rPr lang="zh-CN" altLang="en-US" sz="3200" b="1" dirty="0">
                <a:solidFill>
                  <a:srgbClr val="0000FF"/>
                </a:solidFill>
                <a:latin typeface="Arial Black" pitchFamily="34" charset="0"/>
                <a:ea typeface="华文中宋" pitchFamily="2" charset="-122"/>
              </a:rPr>
              <a:t>或然说成必然。将“有可能”发生的事情，说成“一定会” “会”发生的事情。</a:t>
            </a: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46" name="Rectangle 7"/>
          <p:cNvSpPr>
            <a:spLocks noChangeArrowheads="1"/>
          </p:cNvSpPr>
          <p:nvPr/>
        </p:nvSpPr>
        <p:spPr bwMode="auto">
          <a:xfrm>
            <a:off x="468313" y="692150"/>
            <a:ext cx="7559675" cy="641350"/>
          </a:xfrm>
          <a:prstGeom prst="rect">
            <a:avLst/>
          </a:prstGeom>
          <a:noFill/>
          <a:ln w="57150" cmpd="thinThick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00000"/>
                </a:solidFill>
                <a:latin typeface="Arial Black" pitchFamily="34" charset="0"/>
                <a:ea typeface="华文中宋"/>
                <a:cs typeface="华文中宋"/>
              </a:rPr>
              <a:t>7</a:t>
            </a:r>
            <a:r>
              <a:rPr lang="zh-CN" altLang="en-US" sz="3600" b="1">
                <a:solidFill>
                  <a:srgbClr val="C00000"/>
                </a:solidFill>
                <a:latin typeface="Arial Black" pitchFamily="34" charset="0"/>
                <a:ea typeface="华文中宋"/>
                <a:cs typeface="华文中宋"/>
              </a:rPr>
              <a:t>、混淆</a:t>
            </a:r>
            <a:r>
              <a:rPr lang="zh-CN" altLang="en-US" sz="36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已然未然，</a:t>
            </a:r>
            <a:r>
              <a:rPr lang="zh-CN" altLang="en-US" sz="3600" b="1">
                <a:solidFill>
                  <a:srgbClr val="C00000"/>
                </a:solidFill>
                <a:latin typeface="Arial Black" pitchFamily="34" charset="0"/>
                <a:ea typeface="华文中宋"/>
                <a:cs typeface="华文中宋"/>
              </a:rPr>
              <a:t>混淆或然与必然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49500"/>
            <a:ext cx="8569325" cy="3240088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zh-CN" alt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原文已明确否定了某一观点选项却予以肯定，或原文已明确肯定了的观点选项却予以否定。</a:t>
            </a:r>
            <a:endParaRPr lang="en-US" altLang="zh-CN" sz="40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endParaRPr lang="zh-CN" altLang="en-US" sz="40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4248150" cy="633413"/>
          </a:xfrm>
          <a:ln w="57150" cap="flat" cmpd="thinThick" algn="ctr">
            <a:solidFill>
              <a:srgbClr val="99CCFF"/>
            </a:solidFill>
          </a:ln>
        </p:spPr>
        <p:txBody>
          <a:bodyPr/>
          <a:lstStyle/>
          <a:p>
            <a:r>
              <a:rPr lang="en-US" altLang="zh-CN" sz="4000" b="1" smtClean="0">
                <a:solidFill>
                  <a:srgbClr val="A50021"/>
                </a:solidFill>
              </a:rPr>
              <a:t>   8</a:t>
            </a:r>
            <a:r>
              <a:rPr lang="zh-CN" altLang="en-US" sz="4000" b="1" smtClean="0">
                <a:solidFill>
                  <a:srgbClr val="A50021"/>
                </a:solidFill>
              </a:rPr>
              <a:t>、混乱肯否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640762" cy="5689600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3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endParaRPr lang="zh-CN" altLang="en-US" sz="3200" b="1" dirty="0" smtClean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、根据文意，下列说法错误的两项是 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分）（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2008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年广东卷）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、灵感就如同禅家所说的“悟”一样，常常突现于眼前而非艰苦思索的结果。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zh-CN" alt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640762" cy="5689600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3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endParaRPr lang="zh-CN" altLang="en-US" sz="3200" b="1" dirty="0" smtClean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、根据文意，下列说法错误的两项是 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分）（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2008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年广东卷）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灵感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就如同禅家所说的“悟”一样，常常突现于眼前而非艰苦思索的结果。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zh-CN" alt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对应文段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读一首诗和作一首诗都常须经过艰苦思索，思索之后，一旦豁然贯通，全诗的境界于是像灵光一现似的突现在眼前，使人心旷神怡，忘怀一切。这种现象通常被人称为“灵感”。诗的境界的突现都起于灵感。灵感亦并无神秘之处，它就是直觉，就是“想象”，也就是禅家所谓的“悟”。</a:t>
            </a:r>
            <a:b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8964613" cy="6524625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3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endParaRPr lang="zh-CN" altLang="en-US" sz="3200" b="1" dirty="0" smtClean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、根据文意，下列说法错误的两项是 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分）（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2008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年广东卷）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、灵感就如同禅家所说的“悟”一样，常常突现于眼前而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非艰苦思索的结果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zh-CN" alt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对应文段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读一首诗和作一首诗都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常须经过艰苦思索，思索之后，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旦豁然贯通，全诗的境界于是像灵光一现似的突现在眼前，使人心旷神怡，忘怀一切。这种现象通常被人称为“灵感”。诗的境界的突现都起于灵感。灵感亦并无神秘之处，它就是直觉，就是“想象”，也就是禅家所谓的“悟”。</a:t>
            </a:r>
            <a:b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2924175"/>
            <a:ext cx="7273925" cy="1152525"/>
          </a:xfrm>
          <a:ln/>
        </p:spPr>
        <p:txBody>
          <a:bodyPr/>
          <a:lstStyle/>
          <a:p>
            <a:r>
              <a:rPr lang="zh-CN" altLang="en-US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二、熟悉选择题答题思路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4294967295"/>
          </p:nvPr>
        </p:nvSpPr>
        <p:spPr>
          <a:xfrm>
            <a:off x="468313" y="4365625"/>
            <a:ext cx="8229600" cy="23129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4000" b="1" smtClean="0">
                <a:solidFill>
                  <a:srgbClr val="0000FF"/>
                </a:solidFill>
              </a:rPr>
              <a:t>1</a:t>
            </a:r>
            <a:r>
              <a:rPr lang="zh-CN" altLang="en-US" sz="4000" b="1" smtClean="0">
                <a:solidFill>
                  <a:srgbClr val="0000FF"/>
                </a:solidFill>
              </a:rPr>
              <a:t>、审明题干，读懂要求</a:t>
            </a:r>
          </a:p>
          <a:p>
            <a:pPr>
              <a:buFont typeface="Wingdings 2" pitchFamily="18" charset="2"/>
              <a:buNone/>
            </a:pPr>
            <a:r>
              <a:rPr lang="en-US" altLang="zh-CN" sz="4000" b="1" smtClean="0">
                <a:solidFill>
                  <a:srgbClr val="0000FF"/>
                </a:solidFill>
              </a:rPr>
              <a:t>2</a:t>
            </a:r>
            <a:r>
              <a:rPr lang="zh-CN" altLang="en-US" sz="4000" b="1" smtClean="0">
                <a:solidFill>
                  <a:srgbClr val="0000FF"/>
                </a:solidFill>
              </a:rPr>
              <a:t>、比照原文，细读选项</a:t>
            </a:r>
            <a:endParaRPr lang="en-US" altLang="zh-CN" sz="4000" b="1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4000" b="1" smtClean="0">
                <a:solidFill>
                  <a:srgbClr val="0000FF"/>
                </a:solidFill>
              </a:rPr>
              <a:t>3</a:t>
            </a:r>
            <a:r>
              <a:rPr lang="zh-CN" altLang="en-US" sz="4000" b="1" smtClean="0">
                <a:solidFill>
                  <a:srgbClr val="0000FF"/>
                </a:solidFill>
              </a:rPr>
              <a:t>、明辨陷阱，准确判断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124075" y="333375"/>
            <a:ext cx="30956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</a:rPr>
              <a:t>小   结</a:t>
            </a:r>
          </a:p>
        </p:txBody>
      </p:sp>
      <p:sp>
        <p:nvSpPr>
          <p:cNvPr id="3" name="标题 1"/>
          <p:cNvSpPr>
            <a:spLocks/>
          </p:cNvSpPr>
          <p:nvPr/>
        </p:nvSpPr>
        <p:spPr bwMode="auto">
          <a:xfrm>
            <a:off x="755650" y="1412875"/>
            <a:ext cx="8064500" cy="150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bIns="0" anchor="b"/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隶书"/>
                <a:cs typeface="隶书"/>
              </a:rPr>
              <a:t>一、读懂文本：</a:t>
            </a:r>
            <a:b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隶书"/>
                <a:cs typeface="隶书"/>
              </a:rPr>
            </a:b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隶书"/>
                <a:cs typeface="隶书"/>
              </a:rPr>
              <a:t>明观点、明思路、明关键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5779" grpId="0" uiExpand="1" build="allAtOnce"/>
      <p:bldP spid="7578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63713" y="692150"/>
            <a:ext cx="548322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初略读懂文本</a:t>
            </a:r>
            <a:br>
              <a:rPr lang="zh-CN" altLang="en-US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zh-CN" altLang="en-US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整体把握内容</a:t>
            </a:r>
            <a:endParaRPr lang="zh-CN" altLang="en-US" sz="4600" smtClean="0"/>
          </a:p>
        </p:txBody>
      </p:sp>
      <p:sp>
        <p:nvSpPr>
          <p:cNvPr id="67587" name="内容占位符 2"/>
          <p:cNvSpPr>
            <a:spLocks noGrp="1"/>
          </p:cNvSpPr>
          <p:nvPr>
            <p:ph idx="4294967295"/>
          </p:nvPr>
        </p:nvSpPr>
        <p:spPr>
          <a:xfrm>
            <a:off x="2195513" y="2133600"/>
            <a:ext cx="5113337" cy="32940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4000" b="1" dirty="0" smtClean="0">
                <a:solidFill>
                  <a:srgbClr val="0000FF"/>
                </a:solidFill>
              </a:rPr>
              <a:t>一、读标题</a:t>
            </a:r>
          </a:p>
          <a:p>
            <a:pPr>
              <a:buFont typeface="Wingdings 2" pitchFamily="18" charset="2"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标题内容分两种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 2" pitchFamily="18" charset="2"/>
              <a:buNone/>
            </a:pPr>
            <a:r>
              <a:rPr lang="en-US" altLang="zh-CN" sz="40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论述的话题</a:t>
            </a:r>
          </a:p>
          <a:p>
            <a:pPr>
              <a:buFont typeface="Wingdings 2" pitchFamily="18" charset="2"/>
              <a:buNone/>
            </a:pPr>
            <a:r>
              <a:rPr lang="en-US" altLang="zh-CN" sz="40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论述的观点</a:t>
            </a:r>
          </a:p>
          <a:p>
            <a:pPr>
              <a:buFont typeface="Wingdings 2" pitchFamily="18" charset="2"/>
              <a:buNone/>
            </a:pPr>
            <a:endParaRPr lang="zh-CN" altLang="en-US" sz="4000" b="1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zh-CN" sz="4000" b="1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endParaRPr lang="zh-CN" altLang="en-US" sz="40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758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79388" y="1484313"/>
            <a:ext cx="8640762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三遍阅读法：</a:t>
            </a:r>
            <a:endParaRPr kumimoji="1" lang="en-US" altLang="zh-CN" sz="3600" b="1" dirty="0">
              <a:solidFill>
                <a:srgbClr val="FF0000"/>
              </a:solidFill>
              <a:latin typeface="Times New Roman" pitchFamily="18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+mn-lt"/>
                <a:ea typeface="+mn-ea"/>
              </a:rPr>
              <a:t>第一遍：</a:t>
            </a:r>
            <a:r>
              <a:rPr kumimoji="1" lang="zh-CN" altLang="en-US" sz="3600" b="1" dirty="0">
                <a:solidFill>
                  <a:srgbClr val="0000FF"/>
                </a:solidFill>
                <a:latin typeface="+mn-lt"/>
                <a:ea typeface="+mn-ea"/>
              </a:rPr>
              <a:t>从头到尾仔细阅读要基本理解文章的内容，做圈点勾画，便于下一步提高筛选信息的速度。</a:t>
            </a:r>
            <a:endParaRPr kumimoji="1" lang="en-US" altLang="zh-CN" sz="3600" b="1" dirty="0">
              <a:solidFill>
                <a:srgbClr val="0000F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+mn-lt"/>
                <a:ea typeface="+mn-ea"/>
              </a:rPr>
              <a:t>第二遍：</a:t>
            </a:r>
            <a:r>
              <a:rPr kumimoji="1" lang="zh-CN" altLang="en-US" sz="3600" b="1" dirty="0">
                <a:solidFill>
                  <a:srgbClr val="0000FF"/>
                </a:solidFill>
                <a:latin typeface="+mn-lt"/>
                <a:ea typeface="+mn-ea"/>
              </a:rPr>
              <a:t>阅读题干和选项，要一字一句数着读，找出考查的信息和设置题目的角度，然后有重点地阅读与选项有关的文句。</a:t>
            </a:r>
            <a:endParaRPr kumimoji="1" lang="en-US" altLang="zh-CN" sz="3600" b="1" dirty="0">
              <a:solidFill>
                <a:srgbClr val="0000F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+mn-lt"/>
                <a:ea typeface="+mn-ea"/>
              </a:rPr>
              <a:t>第三遍：</a:t>
            </a:r>
            <a:r>
              <a:rPr kumimoji="1" lang="zh-CN" altLang="en-US" sz="3600" b="1" dirty="0">
                <a:solidFill>
                  <a:srgbClr val="0000FF"/>
                </a:solidFill>
                <a:latin typeface="+mn-lt"/>
                <a:ea typeface="+mn-ea"/>
              </a:rPr>
              <a:t>仔细把选项和与选项有关的原文进行比较，排除干扰项，确定正确选项。</a:t>
            </a:r>
            <a:endParaRPr kumimoji="1" lang="zh-CN" altLang="en-US" sz="3600" b="1" dirty="0">
              <a:latin typeface="Times New Roman" pitchFamily="18" charset="0"/>
              <a:ea typeface="+mn-ea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11188" y="476250"/>
            <a:ext cx="5791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小    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77263" cy="53292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800" b="1" smtClean="0">
                <a:solidFill>
                  <a:srgbClr val="FF0000"/>
                </a:solidFill>
              </a:rPr>
              <a:t>  </a:t>
            </a:r>
            <a:r>
              <a:rPr lang="zh-CN" altLang="en-US" sz="4800" b="1" smtClean="0">
                <a:solidFill>
                  <a:srgbClr val="FF0000"/>
                </a:solidFill>
              </a:rPr>
              <a:t>几点强调</a:t>
            </a:r>
            <a:r>
              <a:rPr lang="en-US" altLang="zh-CN" sz="5400" b="1" smtClean="0">
                <a:solidFill>
                  <a:srgbClr val="FF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 smtClean="0">
                <a:solidFill>
                  <a:srgbClr val="0000FF"/>
                </a:solidFill>
              </a:rPr>
              <a:t>   </a:t>
            </a:r>
            <a:r>
              <a:rPr lang="zh-CN" altLang="en-US" sz="4000" b="1" smtClean="0">
                <a:solidFill>
                  <a:srgbClr val="0000FF"/>
                </a:solidFill>
              </a:rPr>
              <a:t>１、冷静答题，切忌先入为主</a:t>
            </a:r>
          </a:p>
          <a:p>
            <a:pPr>
              <a:buFontTx/>
              <a:buNone/>
            </a:pPr>
            <a:r>
              <a:rPr lang="zh-CN" altLang="en-US" sz="4000" b="1" smtClean="0">
                <a:solidFill>
                  <a:srgbClr val="0000FF"/>
                </a:solidFill>
              </a:rPr>
              <a:t>   ２、巧用信息（作者、时间、注释等）</a:t>
            </a:r>
          </a:p>
          <a:p>
            <a:pPr>
              <a:buFontTx/>
              <a:buNone/>
            </a:pPr>
            <a:r>
              <a:rPr lang="zh-CN" altLang="en-US" sz="4000" b="1" smtClean="0">
                <a:solidFill>
                  <a:srgbClr val="0000FF"/>
                </a:solidFill>
              </a:rPr>
              <a:t>    </a:t>
            </a:r>
            <a:r>
              <a:rPr lang="en-US" altLang="zh-CN" sz="4000" b="1" smtClean="0">
                <a:solidFill>
                  <a:srgbClr val="0000FF"/>
                </a:solidFill>
              </a:rPr>
              <a:t>3</a:t>
            </a:r>
            <a:r>
              <a:rPr lang="zh-CN" altLang="en-US" sz="4000" b="1" smtClean="0">
                <a:solidFill>
                  <a:srgbClr val="0000FF"/>
                </a:solidFill>
              </a:rPr>
              <a:t>、逐题解答圈划题干对应原文的重点区域（注意</a:t>
            </a:r>
            <a:r>
              <a:rPr lang="zh-CN" altLang="en-US" sz="4000" b="1" smtClean="0">
                <a:solidFill>
                  <a:srgbClr val="0000FF"/>
                </a:solidFill>
                <a:ea typeface="华文彩云"/>
                <a:cs typeface="华文彩云"/>
              </a:rPr>
              <a:t>题干要求</a:t>
            </a:r>
            <a:r>
              <a:rPr lang="zh-CN" altLang="en-US" sz="4000" b="1" smtClean="0">
                <a:solidFill>
                  <a:srgbClr val="0000FF"/>
                </a:solidFill>
              </a:rPr>
              <a:t>、</a:t>
            </a:r>
            <a:r>
              <a:rPr lang="zh-CN" altLang="en-US" sz="4000" b="1" smtClean="0">
                <a:solidFill>
                  <a:srgbClr val="0000FF"/>
                </a:solidFill>
                <a:ea typeface="华文彩云"/>
                <a:cs typeface="华文彩云"/>
              </a:rPr>
              <a:t>答题区域</a:t>
            </a:r>
            <a:r>
              <a:rPr lang="zh-CN" altLang="en-US" sz="4000" b="1" smtClean="0">
                <a:solidFill>
                  <a:srgbClr val="0000FF"/>
                </a:solidFill>
              </a:rPr>
              <a:t>及</a:t>
            </a:r>
            <a:r>
              <a:rPr lang="zh-CN" altLang="en-US" sz="4000" b="1" smtClean="0">
                <a:solidFill>
                  <a:srgbClr val="0000FF"/>
                </a:solidFill>
                <a:ea typeface="华文彩云"/>
                <a:cs typeface="华文彩云"/>
              </a:rPr>
              <a:t>暗示方向</a:t>
            </a:r>
            <a:r>
              <a:rPr lang="zh-CN" altLang="en-US" sz="4000" b="1" smtClean="0">
                <a:solidFill>
                  <a:srgbClr val="0000FF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内容占位符 2"/>
          <p:cNvSpPr>
            <a:spLocks noGrp="1"/>
          </p:cNvSpPr>
          <p:nvPr>
            <p:ph idx="4294967295"/>
          </p:nvPr>
        </p:nvSpPr>
        <p:spPr>
          <a:xfrm>
            <a:off x="395288" y="404813"/>
            <a:ext cx="8569325" cy="623889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4000" b="1" dirty="0" smtClean="0">
                <a:solidFill>
                  <a:srgbClr val="0000FF"/>
                </a:solidFill>
              </a:rPr>
              <a:t>二、读文本：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整体把握文章内容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。</a:t>
            </a:r>
          </a:p>
          <a:p>
            <a:pPr>
              <a:buFont typeface="Wingdings 2" pitchFamily="18" charset="2"/>
              <a:buNone/>
            </a:pPr>
            <a:r>
              <a:rPr lang="en-US" altLang="zh-CN" sz="4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概括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每段意思：用最简洁的语言（词语或短句）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概括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，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同时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标出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文段的关键句、关键词</a:t>
            </a:r>
          </a:p>
          <a:p>
            <a:pPr>
              <a:buFont typeface="Wingdings 2" pitchFamily="18" charset="2"/>
              <a:buNone/>
            </a:pPr>
            <a:r>
              <a:rPr lang="en-US" altLang="zh-CN" sz="4000" b="1" dirty="0" smtClean="0">
                <a:solidFill>
                  <a:srgbClr val="0000FF"/>
                </a:solidFill>
              </a:rPr>
              <a:t>2.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将段落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分层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次：论述同一问题的为一层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理清写作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思路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4000" b="1" dirty="0" smtClean="0">
                <a:solidFill>
                  <a:srgbClr val="0000FF"/>
                </a:solidFill>
              </a:rPr>
              <a:t>3.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明确文本的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观点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。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如没有标题的文段，则还需提炼文章的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话题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，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以保证阅读不偏离主体内容。</a:t>
            </a:r>
          </a:p>
          <a:p>
            <a:pPr>
              <a:buFont typeface="Wingdings 2" pitchFamily="18" charset="2"/>
              <a:buNone/>
            </a:pPr>
            <a:endParaRPr lang="en-US" altLang="zh-CN" sz="4000" b="1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endParaRPr lang="zh-CN" altLang="en-US" sz="40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0"/>
            <a:ext cx="8858280" cy="6357959"/>
          </a:xfrm>
        </p:spPr>
        <p:txBody>
          <a:bodyPr/>
          <a:lstStyle/>
          <a:p>
            <a:pPr algn="ctr"/>
            <a:r>
              <a:rPr lang="zh-CN" altLang="en-US" sz="4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关键词</a:t>
            </a:r>
            <a:endParaRPr lang="en-US" altLang="zh-CN" sz="4400" b="1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/>
              <a:t>(</a:t>
            </a:r>
            <a:r>
              <a:rPr lang="zh-CN" altLang="en-US" b="1" dirty="0" smtClean="0"/>
              <a:t>一</a:t>
            </a:r>
            <a:r>
              <a:rPr lang="en-US" b="1" dirty="0" smtClean="0"/>
              <a:t>)</a:t>
            </a:r>
            <a:r>
              <a:rPr lang="zh-CN" altLang="en-US" b="1" dirty="0" smtClean="0"/>
              <a:t>表述中心</a:t>
            </a:r>
            <a:r>
              <a:rPr lang="zh-CN" altLang="en-US" b="1" dirty="0" smtClean="0">
                <a:solidFill>
                  <a:srgbClr val="0000FF"/>
                </a:solidFill>
              </a:rPr>
              <a:t>论点、论题</a:t>
            </a:r>
            <a:r>
              <a:rPr lang="zh-CN" altLang="en-US" b="1" dirty="0" smtClean="0"/>
              <a:t>的词语：即往往在文中多次出现的词语。</a:t>
            </a:r>
          </a:p>
          <a:p>
            <a:r>
              <a:rPr lang="en-US" b="1" dirty="0" smtClean="0"/>
              <a:t>(</a:t>
            </a:r>
            <a:r>
              <a:rPr lang="zh-CN" altLang="en-US" b="1" dirty="0" smtClean="0"/>
              <a:t>二</a:t>
            </a:r>
            <a:r>
              <a:rPr lang="en-US" b="1" dirty="0" smtClean="0"/>
              <a:t>)</a:t>
            </a:r>
            <a:r>
              <a:rPr lang="zh-CN" altLang="en-US" b="1" dirty="0" smtClean="0"/>
              <a:t>体现</a:t>
            </a:r>
            <a:r>
              <a:rPr lang="zh-CN" altLang="en-US" b="1" dirty="0" smtClean="0">
                <a:solidFill>
                  <a:srgbClr val="0000FF"/>
                </a:solidFill>
              </a:rPr>
              <a:t>逻辑关系</a:t>
            </a:r>
            <a:r>
              <a:rPr lang="zh-CN" altLang="en-US" b="1" dirty="0" smtClean="0"/>
              <a:t>的词语，即往往体现了论证的思路的词语。抓住这一点有助于理清文章的层次及整体思路。</a:t>
            </a:r>
          </a:p>
          <a:p>
            <a:r>
              <a:rPr lang="zh-CN" altLang="en-US" b="1" dirty="0" smtClean="0"/>
              <a:t>①</a:t>
            </a:r>
            <a:r>
              <a:rPr lang="zh-CN" altLang="en-US" b="1" dirty="0" smtClean="0">
                <a:solidFill>
                  <a:srgbClr val="FF0000"/>
                </a:solidFill>
              </a:rPr>
              <a:t>因果</a:t>
            </a:r>
            <a:r>
              <a:rPr lang="zh-CN" altLang="en-US" b="1" dirty="0" smtClean="0"/>
              <a:t>。如：因为、因此、</a:t>
            </a:r>
            <a:r>
              <a:rPr lang="en-US" b="1" dirty="0" smtClean="0"/>
              <a:t>……</a:t>
            </a:r>
            <a:r>
              <a:rPr lang="zh-CN" altLang="en-US" b="1" dirty="0" smtClean="0"/>
              <a:t>原因在于、因而、由于、从而</a:t>
            </a:r>
            <a:r>
              <a:rPr lang="en-US" altLang="zh-CN" sz="2800" b="1" dirty="0" smtClean="0"/>
              <a:t>……</a:t>
            </a:r>
            <a:endParaRPr lang="en-US" altLang="zh-CN" b="1" dirty="0" smtClean="0"/>
          </a:p>
          <a:p>
            <a:r>
              <a:rPr lang="zh-CN" altLang="en-US" b="1" dirty="0" smtClean="0"/>
              <a:t>②</a:t>
            </a:r>
            <a:r>
              <a:rPr lang="zh-CN" altLang="en-US" b="1" dirty="0" smtClean="0">
                <a:solidFill>
                  <a:srgbClr val="FF0000"/>
                </a:solidFill>
              </a:rPr>
              <a:t>转折</a:t>
            </a:r>
            <a:r>
              <a:rPr lang="zh-CN" altLang="en-US" b="1" dirty="0" smtClean="0"/>
              <a:t>。如：但是、反而、其实、实际上</a:t>
            </a:r>
            <a:r>
              <a:rPr lang="en-US" altLang="zh-CN" sz="2800" b="1" dirty="0" smtClean="0"/>
              <a:t>……</a:t>
            </a:r>
            <a:endParaRPr lang="zh-CN" altLang="en-US" b="1" dirty="0" smtClean="0"/>
          </a:p>
          <a:p>
            <a:r>
              <a:rPr lang="zh-CN" altLang="en-US" b="1" dirty="0" smtClean="0"/>
              <a:t>③</a:t>
            </a:r>
            <a:r>
              <a:rPr lang="zh-CN" altLang="en-US" b="1" dirty="0" smtClean="0">
                <a:solidFill>
                  <a:srgbClr val="FF0000"/>
                </a:solidFill>
              </a:rPr>
              <a:t>并列或递进</a:t>
            </a:r>
            <a:r>
              <a:rPr lang="zh-CN" altLang="en-US" b="1" dirty="0" smtClean="0"/>
              <a:t>。如：也、又、不是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而是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、不仅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还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，等等。</a:t>
            </a:r>
          </a:p>
          <a:p>
            <a:r>
              <a:rPr lang="zh-CN" altLang="en-US" b="1" dirty="0" smtClean="0"/>
              <a:t>④</a:t>
            </a:r>
            <a:r>
              <a:rPr lang="zh-CN" altLang="en-US" b="1" dirty="0" smtClean="0">
                <a:solidFill>
                  <a:srgbClr val="FF0000"/>
                </a:solidFill>
              </a:rPr>
              <a:t>分类分层</a:t>
            </a:r>
            <a:r>
              <a:rPr lang="zh-CN" altLang="en-US" b="1" dirty="0" smtClean="0"/>
              <a:t>。如：第一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第二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、首先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其次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、一方面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另一方面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、不仅如此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、此外</a:t>
            </a:r>
            <a:r>
              <a:rPr lang="en-US" altLang="zh-CN" sz="2800" b="1" dirty="0" smtClean="0"/>
              <a:t>……</a:t>
            </a:r>
            <a:endParaRPr lang="zh-CN" altLang="en-US" b="1" dirty="0" smtClean="0"/>
          </a:p>
          <a:p>
            <a:r>
              <a:rPr lang="zh-CN" altLang="en-US" b="1" dirty="0" smtClean="0"/>
              <a:t>⑤</a:t>
            </a:r>
            <a:r>
              <a:rPr lang="zh-CN" altLang="en-US" b="1" dirty="0" smtClean="0">
                <a:solidFill>
                  <a:srgbClr val="FF0000"/>
                </a:solidFill>
              </a:rPr>
              <a:t>举例子</a:t>
            </a:r>
            <a:r>
              <a:rPr lang="zh-CN" altLang="en-US" b="1" dirty="0" smtClean="0"/>
              <a:t>。如：例如、如</a:t>
            </a:r>
            <a:r>
              <a:rPr lang="en-US" altLang="zh-CN" sz="2800" b="1" dirty="0" smtClean="0"/>
              <a:t>……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15739</TotalTime>
  <Words>4342</Words>
  <Application>Microsoft Office PowerPoint</Application>
  <PresentationFormat>全屏显示(4:3)</PresentationFormat>
  <Paragraphs>229</Paragraphs>
  <Slides>71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3" baseType="lpstr">
      <vt:lpstr>流畅</vt:lpstr>
      <vt:lpstr>文档</vt:lpstr>
      <vt:lpstr>幻灯片 1</vt:lpstr>
      <vt:lpstr>考试院命题专家说：  论述文阅读的考查，要让80%以上的学生得分</vt:lpstr>
      <vt:lpstr>幻灯片 3</vt:lpstr>
      <vt:lpstr>幻灯片 4</vt:lpstr>
      <vt:lpstr>幻灯片 5</vt:lpstr>
      <vt:lpstr>幻灯片 6</vt:lpstr>
      <vt:lpstr>初略读懂文本 整体把握内容</vt:lpstr>
      <vt:lpstr>幻灯片 8</vt:lpstr>
      <vt:lpstr>幻灯片 9</vt:lpstr>
      <vt:lpstr>幻灯片 10</vt:lpstr>
      <vt:lpstr>幻灯片 11</vt:lpstr>
      <vt:lpstr>练习：按讲解，阅读全文，整体把握文段 《核按钮》 P114（2015全国新课标卷） </vt:lpstr>
      <vt:lpstr>选择题答题思路</vt:lpstr>
      <vt:lpstr>一.审明题干，读懂要求</vt:lpstr>
      <vt:lpstr>幻灯片 15</vt:lpstr>
      <vt:lpstr>三、明辨陷阱，准确判断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2、以偏概全、绝对化</vt:lpstr>
      <vt:lpstr>幻灯片 35</vt:lpstr>
      <vt:lpstr>幻灯片 36</vt:lpstr>
      <vt:lpstr>    3、无中生有</vt:lpstr>
      <vt:lpstr>幻灯片 38</vt:lpstr>
      <vt:lpstr>幻灯片 39</vt:lpstr>
      <vt:lpstr>幻灯片 40</vt:lpstr>
      <vt:lpstr>幻灯片 41</vt:lpstr>
      <vt:lpstr>幻灯片 42</vt:lpstr>
      <vt:lpstr>一是因果颠倒，就是把“因”错断为“果”，“果”错断为“因”，颠倒了两者的关系；  二是强加因果，就是把没有因果关系的说成是因果关系。   三是部分或者完全混淆条件和结果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    事物的变化发展就矛盾而言有主要矛盾和次要矛盾，就原因而言有主要原因和次要原因，就表现而言有主要方面和次要方面。命题人设计陷阱时，有时会将这些“主要”的一面和“次要”的一面倒置。 </vt:lpstr>
      <vt:lpstr>幻灯片 57</vt:lpstr>
      <vt:lpstr>幻灯片 58</vt:lpstr>
      <vt:lpstr>幻灯片 59</vt:lpstr>
      <vt:lpstr>  6、张冠李戴</vt:lpstr>
      <vt:lpstr>幻灯片 61</vt:lpstr>
      <vt:lpstr>幻灯片 62</vt:lpstr>
      <vt:lpstr>幻灯片 63</vt:lpstr>
      <vt:lpstr>幻灯片 64</vt:lpstr>
      <vt:lpstr>   8、混乱肯否</vt:lpstr>
      <vt:lpstr>幻灯片 66</vt:lpstr>
      <vt:lpstr>幻灯片 67</vt:lpstr>
      <vt:lpstr>幻灯片 68</vt:lpstr>
      <vt:lpstr>二、熟悉选择题答题思路</vt:lpstr>
      <vt:lpstr>幻灯片 70</vt:lpstr>
      <vt:lpstr>幻灯片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</cp:lastModifiedBy>
  <cp:revision>1587</cp:revision>
  <dcterms:created xsi:type="dcterms:W3CDTF">2014-02-25T06:56:14Z</dcterms:created>
  <dcterms:modified xsi:type="dcterms:W3CDTF">2017-02-23T10:52:40Z</dcterms:modified>
</cp:coreProperties>
</file>