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B2B9FDDA-3989-447D-990F-72507A763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8498B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取材于课本的十八个文言虚词强化训练题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500042"/>
            <a:ext cx="8686800" cy="5054617"/>
          </a:xfrm>
        </p:spPr>
        <p:txBody>
          <a:bodyPr/>
          <a:lstStyle/>
          <a:p>
            <a:r>
              <a:rPr lang="en-US" dirty="0" smtClean="0"/>
              <a:t>9</a:t>
            </a:r>
            <a:r>
              <a:rPr lang="zh-CN" altLang="en-US" dirty="0" smtClean="0"/>
              <a:t>．下列“且”字意义和用法相同的是（）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．北山愚公者，年且九十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．卿但暂还家，吾今且报府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．吾攻赵，旦暮且下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．臣死且不避，卮酒安足辞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．不者，若属皆且为所虏</a:t>
            </a:r>
          </a:p>
          <a:p>
            <a:r>
              <a:rPr lang="en-US" dirty="0" smtClean="0"/>
              <a:t>     F</a:t>
            </a:r>
            <a:r>
              <a:rPr lang="zh-CN" altLang="en-US" dirty="0" smtClean="0"/>
              <a:t>．有怠而欲出者，曰：“不出，火且尽。”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429264"/>
            <a:ext cx="8786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9</a:t>
            </a:r>
            <a:r>
              <a:rPr lang="zh-CN" altLang="en-US" sz="3200" b="1" dirty="0">
                <a:solidFill>
                  <a:srgbClr val="FF0000"/>
                </a:solidFill>
              </a:rPr>
              <a:t>．</a:t>
            </a:r>
            <a:r>
              <a:rPr lang="en-US" sz="3200" b="1" dirty="0">
                <a:solidFill>
                  <a:srgbClr val="FF0000"/>
                </a:solidFill>
              </a:rPr>
              <a:t>CEF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将近，几乎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暂且，姑且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将要，马上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尚且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zh-CN" altLang="en-US" sz="3200" b="1" dirty="0">
                <a:solidFill>
                  <a:srgbClr val="FF0000"/>
                </a:solidFill>
              </a:rPr>
              <a:t>将要，马上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zh-CN" altLang="en-US" sz="3200" b="1" dirty="0">
                <a:solidFill>
                  <a:srgbClr val="FF0000"/>
                </a:solidFill>
              </a:rPr>
              <a:t>将要，马上）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en-US" dirty="0" smtClean="0"/>
              <a:t> 10</a:t>
            </a:r>
            <a:r>
              <a:rPr lang="zh-CN" altLang="en-US" dirty="0" smtClean="0"/>
              <a:t>．下列“所”字意义和用法相同的是（）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．成反复自念，得无教我猎虫所耶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．赢闻如姬父为人所杀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．于众人广坐之中，不宜有所过，今公子故过之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．盖余所至，比好游者尚不能十一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64344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10</a:t>
            </a:r>
            <a:r>
              <a:rPr lang="zh-CN" altLang="en-US" sz="3600" dirty="0">
                <a:solidFill>
                  <a:srgbClr val="FF0000"/>
                </a:solidFill>
              </a:rPr>
              <a:t>．</a:t>
            </a:r>
            <a:r>
              <a:rPr lang="en-US" sz="3600" dirty="0">
                <a:solidFill>
                  <a:srgbClr val="FF0000"/>
                </a:solidFill>
              </a:rPr>
              <a:t>CD</a:t>
            </a:r>
            <a:r>
              <a:rPr lang="zh-CN" altLang="en-US" sz="3600" dirty="0">
                <a:solidFill>
                  <a:srgbClr val="FF0000"/>
                </a:solidFill>
              </a:rPr>
              <a:t>（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zh-CN" altLang="en-US" sz="3600" dirty="0">
                <a:solidFill>
                  <a:srgbClr val="FF0000"/>
                </a:solidFill>
              </a:rPr>
              <a:t>地方</a:t>
            </a: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zh-CN" altLang="en-US" sz="3600" dirty="0">
                <a:solidFill>
                  <a:srgbClr val="FF0000"/>
                </a:solidFill>
              </a:rPr>
              <a:t>助词，与“为”合起来表被动</a:t>
            </a:r>
            <a:r>
              <a:rPr lang="en-US" sz="3600" dirty="0">
                <a:solidFill>
                  <a:srgbClr val="FF0000"/>
                </a:solidFill>
              </a:rPr>
              <a:t>C</a:t>
            </a:r>
            <a:r>
              <a:rPr lang="zh-CN" altLang="en-US" sz="3600" dirty="0">
                <a:solidFill>
                  <a:srgbClr val="FF0000"/>
                </a:solidFill>
              </a:rPr>
              <a:t>助词，与后面的动词构成名词性</a:t>
            </a:r>
            <a:r>
              <a:rPr lang="zh-CN" altLang="en-US" sz="3600" dirty="0" smtClean="0">
                <a:solidFill>
                  <a:srgbClr val="FF0000"/>
                </a:solidFill>
              </a:rPr>
              <a:t>短语</a:t>
            </a:r>
            <a:r>
              <a:rPr lang="en-US" altLang="en-US" sz="3600" dirty="0">
                <a:solidFill>
                  <a:srgbClr val="FF0000"/>
                </a:solidFill>
              </a:rPr>
              <a:t>D</a:t>
            </a:r>
            <a:r>
              <a:rPr lang="zh-CN" altLang="en-US" sz="3600" dirty="0">
                <a:solidFill>
                  <a:srgbClr val="FF0000"/>
                </a:solidFill>
              </a:rPr>
              <a:t>助词，与后面的动词构成名词性短语）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dirty="0" smtClean="0"/>
              <a:t>11</a:t>
            </a:r>
            <a:r>
              <a:rPr lang="zh-CN" altLang="en-US" dirty="0" smtClean="0"/>
              <a:t>．下列句中“为”字意义和用法相同的是（）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．然则一羽之不举，为不用力焉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．如今人方为刀俎，我为鱼肉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．不足为外人道也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．如姬为公子泣，公子使客斩其仇头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．为赋新词强说愁</a:t>
            </a:r>
          </a:p>
          <a:p>
            <a:r>
              <a:rPr lang="en-US" dirty="0" smtClean="0"/>
              <a:t>     F</a:t>
            </a:r>
            <a:r>
              <a:rPr lang="zh-CN" altLang="en-US" dirty="0" smtClean="0"/>
              <a:t>．如今人方为刀俎，我为鱼肉，何辞为？</a:t>
            </a:r>
          </a:p>
          <a:p>
            <a:r>
              <a:rPr lang="en-US" dirty="0" smtClean="0"/>
              <a:t>     G</a:t>
            </a:r>
            <a:r>
              <a:rPr lang="zh-CN" altLang="en-US" dirty="0" smtClean="0"/>
              <a:t>．不者，若属且皆为所虏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71501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11</a:t>
            </a:r>
            <a:r>
              <a:rPr lang="zh-CN" altLang="en-US" sz="3200" b="1" dirty="0">
                <a:solidFill>
                  <a:srgbClr val="FF0000"/>
                </a:solidFill>
              </a:rPr>
              <a:t>．</a:t>
            </a:r>
            <a:r>
              <a:rPr lang="en-US" sz="3200" b="1" dirty="0">
                <a:solidFill>
                  <a:srgbClr val="FF0000"/>
                </a:solidFill>
              </a:rPr>
              <a:t>CD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因为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是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对，向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对，向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zh-CN" altLang="en-US" sz="3200" b="1" dirty="0">
                <a:solidFill>
                  <a:srgbClr val="FF0000"/>
                </a:solidFill>
              </a:rPr>
              <a:t>为了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zh-CN" altLang="en-US" sz="3200" b="1" dirty="0">
                <a:solidFill>
                  <a:srgbClr val="FF0000"/>
                </a:solidFill>
              </a:rPr>
              <a:t>表被动）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dirty="0" smtClean="0"/>
              <a:t> 12</a:t>
            </a:r>
            <a:r>
              <a:rPr lang="zh-CN" altLang="en-US" dirty="0" smtClean="0"/>
              <a:t>．下列“焉”字意义和用法相同的是（）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．于乱石之间择其一二扣之，硿硿焉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．古之圣人，其出人也远矣，犹且从师而问焉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．焉有仁人在位，罔民而可谓也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．积土成山，风雨兴焉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．王若隐其无罪而就死地，则牛羊何择焉</a:t>
            </a:r>
          </a:p>
          <a:p>
            <a:r>
              <a:rPr lang="en-US" dirty="0" smtClean="0"/>
              <a:t>     F</a:t>
            </a:r>
            <a:r>
              <a:rPr lang="zh-CN" altLang="en-US" dirty="0" smtClean="0"/>
              <a:t>．夫子言之，于我心有戚戚焉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857892"/>
            <a:ext cx="8858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12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en-US" sz="2800" b="1" dirty="0" err="1">
                <a:solidFill>
                  <a:srgbClr val="FF0000"/>
                </a:solidFill>
              </a:rPr>
              <a:t>Af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词尾，</a:t>
            </a:r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r>
              <a:rPr lang="zh-CN" altLang="en-US" sz="2800" b="1" dirty="0">
                <a:solidFill>
                  <a:srgbClr val="FF0000"/>
                </a:solidFill>
              </a:rPr>
              <a:t>的样子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之，他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哪里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兼词，于之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</a:rPr>
              <a:t>语气助词</a:t>
            </a:r>
            <a:r>
              <a:rPr lang="en-US" sz="2800" b="1" dirty="0">
                <a:solidFill>
                  <a:srgbClr val="FF0000"/>
                </a:solidFill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</a:rPr>
              <a:t>词尾，</a:t>
            </a:r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r>
              <a:rPr lang="zh-CN" altLang="en-US" sz="2800" b="1" dirty="0">
                <a:solidFill>
                  <a:srgbClr val="FF0000"/>
                </a:solidFill>
              </a:rPr>
              <a:t>的样子）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dirty="0" smtClean="0"/>
              <a:t>13</a:t>
            </a:r>
            <a:r>
              <a:rPr lang="zh-CN" altLang="en-US" dirty="0" smtClean="0"/>
              <a:t>．下列“因”字意义和用法相同的是（）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．上官大夫见而欲夺之，屈平不与，因谗之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．不如因而厚遇之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．左右欲引相如去，秦王因曰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．然后践华为城，因河为池，据亿丈之城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．送之至湖口，因得观所谓石钟者</a:t>
            </a:r>
          </a:p>
          <a:p>
            <a:r>
              <a:rPr lang="en-US" dirty="0" smtClean="0"/>
              <a:t>     F</a:t>
            </a:r>
            <a:r>
              <a:rPr lang="zh-CN" altLang="en-US" dirty="0" smtClean="0"/>
              <a:t>．因宾客至蔺相如门谢罪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78078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13</a:t>
            </a:r>
            <a:r>
              <a:rPr lang="zh-CN" altLang="en-US" sz="3200" b="1" dirty="0">
                <a:solidFill>
                  <a:srgbClr val="FF0000"/>
                </a:solidFill>
              </a:rPr>
              <a:t>．</a:t>
            </a:r>
            <a:r>
              <a:rPr lang="en-US" sz="3200" b="1" dirty="0">
                <a:solidFill>
                  <a:srgbClr val="FF0000"/>
                </a:solidFill>
              </a:rPr>
              <a:t>ACE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于是，就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趁机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于是，就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凭借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zh-CN" altLang="en-US" sz="3200" b="1" dirty="0">
                <a:solidFill>
                  <a:srgbClr val="FF0000"/>
                </a:solidFill>
              </a:rPr>
              <a:t>于是，就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zh-CN" altLang="en-US" sz="3200" b="1" dirty="0">
                <a:solidFill>
                  <a:srgbClr val="FF0000"/>
                </a:solidFill>
              </a:rPr>
              <a:t>通过）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en-US" dirty="0" smtClean="0"/>
              <a:t> 14</a:t>
            </a:r>
            <a:r>
              <a:rPr lang="zh-CN" altLang="en-US" dirty="0" smtClean="0"/>
              <a:t>．下列“于”字意义和用法相同的是（）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．臣恐见欺于王而负赵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．冰，水为之，而寒于水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．李氏子蟠，年十七，好古文，六艺经传皆通习之，不拘于时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．沛公居山东时，贪于财货，好美姬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5143512"/>
            <a:ext cx="6982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14</a:t>
            </a:r>
            <a:r>
              <a:rPr lang="zh-CN" altLang="en-US" sz="3600" b="1" dirty="0">
                <a:solidFill>
                  <a:srgbClr val="FF0000"/>
                </a:solidFill>
              </a:rPr>
              <a:t>．</a:t>
            </a:r>
            <a:r>
              <a:rPr lang="en-US" sz="3600" b="1" dirty="0">
                <a:solidFill>
                  <a:srgbClr val="FF0000"/>
                </a:solidFill>
              </a:rPr>
              <a:t>AC</a:t>
            </a:r>
            <a:r>
              <a:rPr lang="zh-CN" altLang="en-US" sz="3600" b="1" dirty="0">
                <a:solidFill>
                  <a:srgbClr val="FF0000"/>
                </a:solidFill>
              </a:rPr>
              <a:t>（</a:t>
            </a:r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</a:rPr>
              <a:t>被</a:t>
            </a:r>
            <a:r>
              <a:rPr lang="en-US" sz="3600" b="1" dirty="0">
                <a:solidFill>
                  <a:srgbClr val="FF0000"/>
                </a:solidFill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</a:rPr>
              <a:t>比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zh-CN" altLang="en-US" sz="3600" b="1" dirty="0">
                <a:solidFill>
                  <a:srgbClr val="FF0000"/>
                </a:solidFill>
              </a:rPr>
              <a:t>被</a:t>
            </a:r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zh-CN" altLang="en-US" sz="3600" b="1" dirty="0">
                <a:solidFill>
                  <a:srgbClr val="FF0000"/>
                </a:solidFill>
              </a:rPr>
              <a:t>引进对象）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/>
          <a:lstStyle/>
          <a:p>
            <a:r>
              <a:rPr lang="en-US" dirty="0" smtClean="0"/>
              <a:t> 15</a:t>
            </a:r>
            <a:r>
              <a:rPr lang="zh-CN" altLang="en-US" dirty="0" smtClean="0"/>
              <a:t>．下列“与”字意义和用法相同的是（）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．陈涉少时，与人佣耕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．所以遣将守关者，备他盗出入与非常也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．与赢而不助王国也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．四海之大，有几人与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．微斯人，予谁与归</a:t>
            </a:r>
          </a:p>
          <a:p>
            <a:r>
              <a:rPr lang="en-US" dirty="0" smtClean="0"/>
              <a:t>     F</a:t>
            </a:r>
            <a:r>
              <a:rPr lang="zh-CN" altLang="en-US" dirty="0" smtClean="0"/>
              <a:t>．王之所大欲，可得闻与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42926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15</a:t>
            </a:r>
            <a:r>
              <a:rPr lang="zh-CN" altLang="en-US" sz="3200" b="1" dirty="0">
                <a:solidFill>
                  <a:srgbClr val="FF0000"/>
                </a:solidFill>
              </a:rPr>
              <a:t>．</a:t>
            </a:r>
            <a:r>
              <a:rPr lang="en-US" sz="3200" b="1" dirty="0">
                <a:solidFill>
                  <a:srgbClr val="FF0000"/>
                </a:solidFill>
              </a:rPr>
              <a:t>DF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替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连词，和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动词，亲附，结交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语气助词，表疑问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zh-CN" altLang="en-US" sz="3200" b="1" dirty="0">
                <a:solidFill>
                  <a:srgbClr val="FF0000"/>
                </a:solidFill>
              </a:rPr>
              <a:t>介词，和，跟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zh-CN" altLang="en-US" sz="3200" b="1" dirty="0">
                <a:solidFill>
                  <a:srgbClr val="FF0000"/>
                </a:solidFill>
              </a:rPr>
              <a:t>语气助词，表疑问）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．下列“以”字意义和用法相同的是（）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．赵亦盛设兵以待秦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．秦亦不以城予赵，赵亦终不予秦璧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．夫夷以近，则游者众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．余与四人拥火以入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．以其求思之深而不天在也</a:t>
            </a:r>
          </a:p>
          <a:p>
            <a:r>
              <a:rPr lang="en-US" dirty="0" smtClean="0"/>
              <a:t>     F</a:t>
            </a:r>
            <a:r>
              <a:rPr lang="zh-CN" altLang="en-US" dirty="0" smtClean="0"/>
              <a:t>．是以大中丞抚吴者为魏之私人</a:t>
            </a:r>
          </a:p>
          <a:p>
            <a:r>
              <a:rPr lang="en-US" dirty="0" smtClean="0"/>
              <a:t>     G</a:t>
            </a:r>
            <a:r>
              <a:rPr lang="zh-CN" altLang="en-US" dirty="0" smtClean="0"/>
              <a:t>．今以钟馨置水中，虽大风浪不能鸣也</a:t>
            </a:r>
          </a:p>
          <a:p>
            <a:r>
              <a:rPr lang="en-US" dirty="0" smtClean="0"/>
              <a:t>     H</a:t>
            </a:r>
            <a:r>
              <a:rPr lang="zh-CN" altLang="en-US" dirty="0" smtClean="0"/>
              <a:t>．以至晋鄙军之日北乡自刭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844" y="5786454"/>
            <a:ext cx="9001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16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en-US" sz="2800" b="1" dirty="0">
                <a:solidFill>
                  <a:srgbClr val="FF0000"/>
                </a:solidFill>
              </a:rPr>
              <a:t>BG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目的连词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把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并列连词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顺承连词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</a:rPr>
              <a:t>因为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</a:rPr>
              <a:t>凭借</a:t>
            </a:r>
            <a:r>
              <a:rPr lang="en-US" sz="2800" b="1" dirty="0">
                <a:solidFill>
                  <a:srgbClr val="FF0000"/>
                </a:solidFill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</a:rPr>
              <a:t>把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</a:rPr>
              <a:t>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en-US" dirty="0" smtClean="0"/>
              <a:t> 17</a:t>
            </a:r>
            <a:r>
              <a:rPr lang="zh-CN" altLang="en-US" dirty="0" smtClean="0"/>
              <a:t>．下列句子中“者”字与例句意义和用法相同的一项是（）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例：村中少年好事者驯养一虫，自命“蟹壳青”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．廉颇者，赵之良将也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．而记游者甚众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．今者项庄舞剑，其意常在沛公也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．屈原者，名平，楚之同姓也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42926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17</a:t>
            </a:r>
            <a:r>
              <a:rPr lang="zh-CN" altLang="en-US" sz="3200" b="1" dirty="0">
                <a:solidFill>
                  <a:srgbClr val="FF0000"/>
                </a:solidFill>
              </a:rPr>
              <a:t>．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判断语气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en-US" altLang="zh-CN" sz="3200" b="1" dirty="0">
                <a:solidFill>
                  <a:srgbClr val="FF0000"/>
                </a:solidFill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</a:rPr>
              <a:t>的人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附在时间词后面，不译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判断语气）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US" dirty="0" smtClean="0"/>
              <a:t>18</a:t>
            </a:r>
            <a:r>
              <a:rPr lang="zh-CN" altLang="en-US" dirty="0" smtClean="0"/>
              <a:t>．下列“之”字意义和用法相同的是（）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．均之二策，宁可以负秦曲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．句读之不知，惑之不解，或师焉，或不焉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．佯狂不知所之者，其辱人贱行，视五人之死，轻重固何如哉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．以其求思之深而无不在也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．师道之不传也久矣</a:t>
            </a:r>
            <a:r>
              <a:rPr lang="en-US" dirty="0" smtClean="0"/>
              <a:t>F</a:t>
            </a:r>
            <a:r>
              <a:rPr lang="zh-CN" altLang="en-US" dirty="0" smtClean="0"/>
              <a:t>．譬若以肉投馁虎，何功之有哉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50070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18</a:t>
            </a:r>
            <a:r>
              <a:rPr lang="zh-CN" altLang="en-US" sz="3200" b="1" dirty="0">
                <a:solidFill>
                  <a:srgbClr val="FF0000"/>
                </a:solidFill>
              </a:rPr>
              <a:t>．</a:t>
            </a:r>
            <a:r>
              <a:rPr lang="en-US" sz="3200" b="1" dirty="0">
                <a:solidFill>
                  <a:srgbClr val="FF0000"/>
                </a:solidFill>
              </a:rPr>
              <a:t>BF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这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助词，提前宾语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往，到</a:t>
            </a:r>
            <a:r>
              <a:rPr lang="en-US" altLang="zh-CN" sz="3200" b="1" dirty="0">
                <a:solidFill>
                  <a:srgbClr val="FF0000"/>
                </a:solidFill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</a:rPr>
              <a:t>去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得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zh-CN" altLang="en-US" sz="3200" b="1" dirty="0">
                <a:solidFill>
                  <a:srgbClr val="FF0000"/>
                </a:solidFill>
              </a:rPr>
              <a:t>取独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zh-CN" altLang="en-US" sz="3200" b="1" dirty="0">
                <a:solidFill>
                  <a:srgbClr val="FF0000"/>
                </a:solidFill>
              </a:rPr>
              <a:t>助词，提前宾语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286908" cy="6715148"/>
          </a:xfrm>
        </p:spPr>
        <p:txBody>
          <a:bodyPr/>
          <a:lstStyle/>
          <a:p>
            <a:r>
              <a:rPr lang="en-US" dirty="0" smtClean="0"/>
              <a:t> 1</a:t>
            </a:r>
            <a:r>
              <a:rPr lang="zh-CN" altLang="en-US" dirty="0" smtClean="0"/>
              <a:t>．下列句中“而”字分类正确的一组是（）</a:t>
            </a:r>
          </a:p>
          <a:p>
            <a:pPr>
              <a:buNone/>
            </a:pPr>
            <a:r>
              <a:rPr lang="zh-CN" altLang="en-US" dirty="0" smtClean="0"/>
              <a:t>①</a:t>
            </a:r>
            <a:r>
              <a:rPr lang="zh-CN" altLang="en-US" dirty="0" smtClean="0"/>
              <a:t>顺风而呼，声非加疾也，而闻者彰</a:t>
            </a:r>
          </a:p>
          <a:p>
            <a:pPr>
              <a:buNone/>
            </a:pPr>
            <a:r>
              <a:rPr lang="zh-CN" altLang="en-US" dirty="0" smtClean="0"/>
              <a:t>②</a:t>
            </a:r>
            <a:r>
              <a:rPr lang="zh-CN" altLang="en-US" dirty="0" smtClean="0"/>
              <a:t>河曲智叟笑而止之曰</a:t>
            </a:r>
          </a:p>
          <a:p>
            <a:pPr>
              <a:buNone/>
            </a:pPr>
            <a:r>
              <a:rPr lang="zh-CN" altLang="en-US" dirty="0" smtClean="0"/>
              <a:t>③</a:t>
            </a:r>
            <a:r>
              <a:rPr lang="zh-CN" altLang="en-US" dirty="0" smtClean="0"/>
              <a:t>赵岂敢留璧而得罪大王乎</a:t>
            </a:r>
          </a:p>
          <a:p>
            <a:pPr>
              <a:buNone/>
            </a:pPr>
            <a:r>
              <a:rPr lang="zh-CN" altLang="en-US" dirty="0" smtClean="0"/>
              <a:t>④</a:t>
            </a:r>
            <a:r>
              <a:rPr lang="zh-CN" altLang="en-US" dirty="0" smtClean="0"/>
              <a:t>则天下之民皆引领而望之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zh-CN" altLang="en-US" dirty="0" smtClean="0"/>
              <a:t>⑤今以钟磬置水中，虽大风浪不能鸣也，而况石乎</a:t>
            </a:r>
          </a:p>
          <a:p>
            <a:pPr>
              <a:buNone/>
            </a:pPr>
            <a:r>
              <a:rPr lang="zh-CN" altLang="en-US" dirty="0" smtClean="0"/>
              <a:t>⑥</a:t>
            </a:r>
            <a:r>
              <a:rPr lang="zh-CN" altLang="en-US" dirty="0" smtClean="0"/>
              <a:t>结庐在人境，而无车马喧</a:t>
            </a:r>
          </a:p>
          <a:p>
            <a:pPr>
              <a:buNone/>
            </a:pPr>
            <a:r>
              <a:rPr lang="zh-CN" altLang="en-US" dirty="0" smtClean="0"/>
              <a:t>⑦</a:t>
            </a:r>
            <a:r>
              <a:rPr lang="zh-CN" altLang="en-US" dirty="0" smtClean="0"/>
              <a:t>余方心动欲还，而大声发于水上</a:t>
            </a:r>
          </a:p>
          <a:p>
            <a:pPr>
              <a:buNone/>
            </a:pPr>
            <a:r>
              <a:rPr lang="zh-CN" altLang="en-US" dirty="0" smtClean="0"/>
              <a:t>⑧</a:t>
            </a:r>
            <a:r>
              <a:rPr lang="zh-CN" altLang="en-US" dirty="0" smtClean="0"/>
              <a:t>君子博学而日参省乎己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zh-CN" altLang="en-US" dirty="0" smtClean="0"/>
              <a:t>．①⑦</a:t>
            </a:r>
            <a:r>
              <a:rPr lang="en-US" dirty="0" smtClean="0"/>
              <a:t>/</a:t>
            </a:r>
            <a:r>
              <a:rPr lang="zh-CN" altLang="en-US" dirty="0" smtClean="0"/>
              <a:t>②④</a:t>
            </a:r>
            <a:r>
              <a:rPr lang="en-US" dirty="0" smtClean="0"/>
              <a:t>/</a:t>
            </a:r>
            <a:r>
              <a:rPr lang="zh-CN" altLang="en-US" dirty="0" smtClean="0"/>
              <a:t>③⑤</a:t>
            </a:r>
            <a:r>
              <a:rPr lang="en-US" dirty="0" smtClean="0"/>
              <a:t>/</a:t>
            </a:r>
            <a:r>
              <a:rPr lang="zh-CN" altLang="en-US" dirty="0" smtClean="0"/>
              <a:t>⑥⑧</a:t>
            </a:r>
            <a:r>
              <a:rPr lang="en-US" dirty="0" smtClean="0"/>
              <a:t>B</a:t>
            </a:r>
            <a:r>
              <a:rPr lang="zh-CN" altLang="en-US" dirty="0" smtClean="0"/>
              <a:t>．①⑦</a:t>
            </a:r>
            <a:r>
              <a:rPr lang="en-US" dirty="0" smtClean="0"/>
              <a:t>/</a:t>
            </a:r>
            <a:r>
              <a:rPr lang="zh-CN" altLang="en-US" dirty="0" smtClean="0"/>
              <a:t>②③</a:t>
            </a:r>
            <a:r>
              <a:rPr lang="en-US" dirty="0" smtClean="0"/>
              <a:t>/</a:t>
            </a:r>
            <a:r>
              <a:rPr lang="zh-CN" altLang="en-US" dirty="0" smtClean="0"/>
              <a:t>⑤⑧</a:t>
            </a:r>
            <a:r>
              <a:rPr lang="en-US" dirty="0" smtClean="0"/>
              <a:t>/</a:t>
            </a:r>
            <a:r>
              <a:rPr lang="zh-CN" altLang="en-US" dirty="0" smtClean="0"/>
              <a:t>④</a:t>
            </a:r>
            <a:r>
              <a:rPr lang="zh-CN" altLang="en-US" dirty="0" smtClean="0"/>
              <a:t>⑥</a:t>
            </a:r>
          </a:p>
          <a:p>
            <a:pPr>
              <a:buNone/>
            </a:pPr>
            <a:r>
              <a:rPr lang="en-US" dirty="0" smtClean="0"/>
              <a:t> C</a:t>
            </a:r>
            <a:r>
              <a:rPr lang="zh-CN" altLang="en-US" dirty="0" smtClean="0"/>
              <a:t>．①⑥</a:t>
            </a:r>
            <a:r>
              <a:rPr lang="en-US" dirty="0" smtClean="0"/>
              <a:t>/</a:t>
            </a:r>
            <a:r>
              <a:rPr lang="zh-CN" altLang="en-US" dirty="0" smtClean="0"/>
              <a:t>②④</a:t>
            </a:r>
            <a:r>
              <a:rPr lang="en-US" dirty="0" smtClean="0"/>
              <a:t>/</a:t>
            </a:r>
            <a:r>
              <a:rPr lang="zh-CN" altLang="en-US" dirty="0" smtClean="0"/>
              <a:t>③⑦</a:t>
            </a:r>
            <a:r>
              <a:rPr lang="en-US" dirty="0" smtClean="0"/>
              <a:t>/</a:t>
            </a:r>
            <a:r>
              <a:rPr lang="zh-CN" altLang="en-US" dirty="0" smtClean="0"/>
              <a:t>⑤⑧</a:t>
            </a:r>
            <a:r>
              <a:rPr lang="en-US" dirty="0" smtClean="0"/>
              <a:t>D</a:t>
            </a:r>
            <a:r>
              <a:rPr lang="zh-CN" altLang="en-US" dirty="0" smtClean="0"/>
              <a:t>．①④</a:t>
            </a:r>
            <a:r>
              <a:rPr lang="en-US" dirty="0" smtClean="0"/>
              <a:t>/</a:t>
            </a:r>
            <a:r>
              <a:rPr lang="zh-CN" altLang="en-US" dirty="0" smtClean="0"/>
              <a:t>②③</a:t>
            </a:r>
            <a:r>
              <a:rPr lang="en-US" dirty="0" smtClean="0"/>
              <a:t>/</a:t>
            </a:r>
            <a:r>
              <a:rPr lang="zh-CN" altLang="en-US" dirty="0" smtClean="0"/>
              <a:t>⑥⑦</a:t>
            </a:r>
            <a:r>
              <a:rPr lang="en-US" dirty="0" smtClean="0"/>
              <a:t>/</a:t>
            </a:r>
            <a:r>
              <a:rPr lang="zh-CN" altLang="en-US" dirty="0" smtClean="0"/>
              <a:t>⑤⑧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142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1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（①⑥转折连词②④修饰连词③⑦顺承连词⑤⑧递进连词）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001156" cy="6126163"/>
          </a:xfrm>
        </p:spPr>
        <p:txBody>
          <a:bodyPr/>
          <a:lstStyle/>
          <a:p>
            <a:r>
              <a:rPr lang="en-US" dirty="0" smtClean="0"/>
              <a:t> 2</a:t>
            </a:r>
            <a:r>
              <a:rPr lang="zh-CN" altLang="en-US" dirty="0" smtClean="0"/>
              <a:t>．下列句子中“乎”的用法判断正确的一项是（）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①生乎吾前其闻也固先乎吾，吾从而师之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②曰：壮士，能复饮乎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③圣人之所以为圣，愚人之所以为愚，其皆出于此乎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④浩浩乎如冯虚御风，而不知其所止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．①与②相同，③与④相同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．①与②相同，③与④不同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．①与②不同，③与④相同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．①与②不同，③与④</a:t>
            </a:r>
            <a:r>
              <a:rPr lang="zh-CN" altLang="en-US" dirty="0" smtClean="0"/>
              <a:t>不同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6143636" y="4429132"/>
            <a:ext cx="2786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2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（①比②助词，表疑问语气③助词，表揣测语气④词尾）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8604"/>
            <a:ext cx="8858280" cy="5697559"/>
          </a:xfrm>
        </p:spPr>
        <p:txBody>
          <a:bodyPr/>
          <a:lstStyle/>
          <a:p>
            <a:r>
              <a:rPr lang="en-US" dirty="0" smtClean="0"/>
              <a:t> 3</a:t>
            </a:r>
            <a:r>
              <a:rPr lang="zh-CN" altLang="en-US" dirty="0" smtClean="0"/>
              <a:t>．下列句中“何”字的意义与例句相同是（）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例：作计何不量？先嫁得府吏，后嫁得郎君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．徐公何能及君也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．大王来何操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．其间旦暮闻何物，杜鹃啼血猿哀鸣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．邻国之民不加少，寡人之民不加多，何也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5143512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3</a:t>
            </a:r>
            <a:r>
              <a:rPr lang="zh-CN" altLang="en-US" sz="3600" b="1" dirty="0">
                <a:solidFill>
                  <a:srgbClr val="FF0000"/>
                </a:solidFill>
              </a:rPr>
              <a:t>．</a:t>
            </a:r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zh-CN" altLang="en-US" sz="3600" b="1" dirty="0">
                <a:solidFill>
                  <a:srgbClr val="FF0000"/>
                </a:solidFill>
              </a:rPr>
              <a:t>（</a:t>
            </a:r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</a:rPr>
              <a:t>怎么</a:t>
            </a:r>
            <a:r>
              <a:rPr lang="en-US" sz="3600" b="1" dirty="0">
                <a:solidFill>
                  <a:srgbClr val="FF0000"/>
                </a:solidFill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</a:rPr>
              <a:t>什么，宾语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zh-CN" altLang="en-US" sz="3600" b="1" dirty="0">
                <a:solidFill>
                  <a:srgbClr val="FF0000"/>
                </a:solidFill>
              </a:rPr>
              <a:t>什么，定语</a:t>
            </a:r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zh-CN" altLang="en-US" sz="3600" b="1" dirty="0">
                <a:solidFill>
                  <a:srgbClr val="FF0000"/>
                </a:solidFill>
              </a:rPr>
              <a:t>为什么）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0083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4</a:t>
            </a:r>
            <a:r>
              <a:rPr lang="zh-CN" altLang="en-US" dirty="0" smtClean="0"/>
              <a:t>．下列各句中“其”字意义判断正确的一组是（）</a:t>
            </a:r>
          </a:p>
          <a:p>
            <a:pPr>
              <a:lnSpc>
                <a:spcPts val="3300"/>
              </a:lnSpc>
              <a:buNone/>
            </a:pPr>
            <a:r>
              <a:rPr lang="zh-CN" altLang="en-US" dirty="0" smtClean="0"/>
              <a:t>①</a:t>
            </a:r>
            <a:r>
              <a:rPr lang="zh-CN" altLang="en-US" dirty="0" smtClean="0"/>
              <a:t>臣从其计，大王亦幸赦</a:t>
            </a:r>
            <a:r>
              <a:rPr lang="zh-CN" altLang="en-US" dirty="0" smtClean="0"/>
              <a:t>臣</a:t>
            </a:r>
            <a:endParaRPr lang="en-US" altLang="zh-CN" dirty="0" smtClean="0"/>
          </a:p>
          <a:p>
            <a:pPr>
              <a:lnSpc>
                <a:spcPts val="3300"/>
              </a:lnSpc>
              <a:buNone/>
            </a:pPr>
            <a:r>
              <a:rPr lang="zh-CN" altLang="en-US" dirty="0" smtClean="0"/>
              <a:t>②</a:t>
            </a:r>
            <a:r>
              <a:rPr lang="zh-CN" altLang="en-US" dirty="0" smtClean="0"/>
              <a:t>于乱石间择其一二扣之</a:t>
            </a:r>
          </a:p>
          <a:p>
            <a:pPr>
              <a:lnSpc>
                <a:spcPts val="3300"/>
              </a:lnSpc>
              <a:buNone/>
            </a:pPr>
            <a:r>
              <a:rPr lang="zh-CN" altLang="en-US" dirty="0" smtClean="0"/>
              <a:t>③</a:t>
            </a:r>
            <a:r>
              <a:rPr lang="zh-CN" altLang="en-US" dirty="0" smtClean="0"/>
              <a:t>今两虎共斗，其势不俱</a:t>
            </a:r>
            <a:r>
              <a:rPr lang="zh-CN" altLang="en-US" dirty="0" smtClean="0"/>
              <a:t>生     </a:t>
            </a:r>
            <a:r>
              <a:rPr lang="en-US" dirty="0" smtClean="0"/>
              <a:t> </a:t>
            </a:r>
            <a:r>
              <a:rPr lang="zh-CN" altLang="en-US" dirty="0" smtClean="0"/>
              <a:t>④则或咎其欲出者</a:t>
            </a:r>
          </a:p>
          <a:p>
            <a:pPr>
              <a:lnSpc>
                <a:spcPts val="3300"/>
              </a:lnSpc>
              <a:buNone/>
            </a:pPr>
            <a:r>
              <a:rPr lang="zh-CN" altLang="en-US" dirty="0" smtClean="0"/>
              <a:t>⑤</a:t>
            </a:r>
            <a:r>
              <a:rPr lang="zh-CN" altLang="en-US" dirty="0" smtClean="0"/>
              <a:t>蜀之鄙有二僧，其一贫，其一富</a:t>
            </a:r>
          </a:p>
          <a:p>
            <a:pPr>
              <a:lnSpc>
                <a:spcPts val="3300"/>
              </a:lnSpc>
              <a:buNone/>
            </a:pPr>
            <a:r>
              <a:rPr lang="en-US" dirty="0" smtClean="0"/>
              <a:t> </a:t>
            </a:r>
            <a:r>
              <a:rPr lang="zh-CN" altLang="en-US" dirty="0" smtClean="0"/>
              <a:t>⑥其闻道也固先乎吾</a:t>
            </a:r>
          </a:p>
          <a:p>
            <a:pPr>
              <a:lnSpc>
                <a:spcPts val="3300"/>
              </a:lnSpc>
              <a:buNone/>
            </a:pPr>
            <a:r>
              <a:rPr lang="zh-CN" altLang="en-US" dirty="0" smtClean="0"/>
              <a:t>⑦</a:t>
            </a:r>
            <a:r>
              <a:rPr lang="zh-CN" altLang="en-US" dirty="0" smtClean="0"/>
              <a:t>而予亦悔其随之而不得极夫游之乐也</a:t>
            </a:r>
          </a:p>
          <a:p>
            <a:pPr>
              <a:lnSpc>
                <a:spcPts val="3300"/>
              </a:lnSpc>
              <a:buNone/>
            </a:pPr>
            <a:r>
              <a:rPr lang="zh-CN" altLang="en-US" dirty="0" smtClean="0"/>
              <a:t>⑧</a:t>
            </a:r>
            <a:r>
              <a:rPr lang="zh-CN" altLang="en-US" dirty="0" smtClean="0"/>
              <a:t>以其求思之深而无不在也</a:t>
            </a:r>
          </a:p>
          <a:p>
            <a:pPr>
              <a:lnSpc>
                <a:spcPts val="3300"/>
              </a:lnSpc>
              <a:buNone/>
            </a:pPr>
            <a:r>
              <a:rPr lang="zh-CN" altLang="en-US" dirty="0" smtClean="0"/>
              <a:t>⑨</a:t>
            </a:r>
            <a:r>
              <a:rPr lang="zh-CN" altLang="en-US" dirty="0" smtClean="0"/>
              <a:t>圣人之所以为圣，愚人之所以为愚，其皆出于此乎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zh-CN" altLang="en-US" dirty="0" smtClean="0"/>
              <a:t>．①⑧相同，②⑤</a:t>
            </a:r>
            <a:r>
              <a:rPr lang="zh-CN" altLang="en-US" dirty="0" smtClean="0"/>
              <a:t>相同 </a:t>
            </a:r>
            <a:r>
              <a:rPr lang="en-US" dirty="0" smtClean="0"/>
              <a:t>B</a:t>
            </a:r>
            <a:r>
              <a:rPr lang="zh-CN" altLang="en-US" dirty="0" smtClean="0"/>
              <a:t>．③④相同，⑥⑨不同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zh-CN" altLang="en-US" dirty="0" smtClean="0"/>
              <a:t>．⑥⑦相同，⑧⑨</a:t>
            </a:r>
            <a:r>
              <a:rPr lang="zh-CN" altLang="en-US" dirty="0" smtClean="0"/>
              <a:t>相同 </a:t>
            </a:r>
            <a:r>
              <a:rPr lang="en-US" dirty="0" smtClean="0"/>
              <a:t>D</a:t>
            </a:r>
            <a:r>
              <a:rPr lang="zh-CN" altLang="en-US" dirty="0" smtClean="0"/>
              <a:t>．②⑤不同，④⑥</a:t>
            </a:r>
            <a:r>
              <a:rPr lang="zh-CN" altLang="en-US" dirty="0" smtClean="0"/>
              <a:t>相同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5429256" y="571480"/>
            <a:ext cx="3571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4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（①他的②其中的③那④那⑤其中的⑥他，他们⑦我，自己⑧他，他们）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00834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zh-CN" altLang="en-US" dirty="0" smtClean="0"/>
              <a:t>．下列句中“若”字意义分类正确的一组是（）</a:t>
            </a:r>
          </a:p>
          <a:p>
            <a:pPr>
              <a:buNone/>
            </a:pPr>
            <a:r>
              <a:rPr lang="zh-CN" altLang="en-US" dirty="0" smtClean="0"/>
              <a:t>①</a:t>
            </a:r>
            <a:r>
              <a:rPr lang="zh-CN" altLang="en-US" dirty="0" smtClean="0"/>
              <a:t>小虫伏不动，蠢若木</a:t>
            </a:r>
            <a:r>
              <a:rPr lang="zh-CN" altLang="en-US" dirty="0" smtClean="0"/>
              <a:t>鸡  ②</a:t>
            </a:r>
            <a:r>
              <a:rPr lang="zh-CN" altLang="en-US" dirty="0" smtClean="0"/>
              <a:t>视之，形若土狗</a:t>
            </a:r>
          </a:p>
          <a:p>
            <a:pPr>
              <a:buNone/>
            </a:pPr>
            <a:r>
              <a:rPr lang="zh-CN" altLang="en-US" dirty="0" smtClean="0"/>
              <a:t>③</a:t>
            </a:r>
            <a:r>
              <a:rPr lang="zh-CN" altLang="en-US" dirty="0" smtClean="0"/>
              <a:t>若亡郑而有益于君，敢以烦执事</a:t>
            </a:r>
          </a:p>
          <a:p>
            <a:pPr>
              <a:buNone/>
            </a:pPr>
            <a:r>
              <a:rPr lang="zh-CN" altLang="en-US" dirty="0" smtClean="0"/>
              <a:t>④</a:t>
            </a:r>
            <a:r>
              <a:rPr lang="zh-CN" altLang="en-US" dirty="0" smtClean="0"/>
              <a:t>天若有情天亦</a:t>
            </a:r>
            <a:r>
              <a:rPr lang="zh-CN" altLang="en-US" dirty="0" smtClean="0"/>
              <a:t>老     ⑤</a:t>
            </a:r>
            <a:r>
              <a:rPr lang="zh-CN" altLang="en-US" dirty="0" smtClean="0"/>
              <a:t>若属皆且为所虏</a:t>
            </a:r>
          </a:p>
          <a:p>
            <a:pPr>
              <a:buNone/>
            </a:pPr>
            <a:r>
              <a:rPr lang="zh-CN" altLang="en-US" dirty="0" smtClean="0"/>
              <a:t>⑥</a:t>
            </a:r>
            <a:r>
              <a:rPr lang="zh-CN" altLang="en-US" dirty="0" smtClean="0"/>
              <a:t>又有若老人咳且笑于山谷中者</a:t>
            </a:r>
          </a:p>
          <a:p>
            <a:pPr>
              <a:buNone/>
            </a:pPr>
            <a:r>
              <a:rPr lang="zh-CN" altLang="en-US" dirty="0" smtClean="0"/>
              <a:t>⑦</a:t>
            </a:r>
            <a:r>
              <a:rPr lang="zh-CN" altLang="en-US" dirty="0" smtClean="0"/>
              <a:t>君过矣，不若长安君之甚</a:t>
            </a:r>
          </a:p>
          <a:p>
            <a:pPr>
              <a:buNone/>
            </a:pPr>
            <a:r>
              <a:rPr lang="zh-CN" altLang="en-US" dirty="0" smtClean="0"/>
              <a:t>⑧</a:t>
            </a:r>
            <a:r>
              <a:rPr lang="zh-CN" altLang="en-US" dirty="0" smtClean="0"/>
              <a:t>若为佣耕，何富贵也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．①②</a:t>
            </a:r>
            <a:r>
              <a:rPr lang="en-US" dirty="0" smtClean="0"/>
              <a:t>/</a:t>
            </a:r>
            <a:r>
              <a:rPr lang="zh-CN" altLang="en-US" dirty="0" smtClean="0"/>
              <a:t>③⑤</a:t>
            </a:r>
            <a:r>
              <a:rPr lang="en-US" dirty="0" smtClean="0"/>
              <a:t>/</a:t>
            </a:r>
            <a:r>
              <a:rPr lang="zh-CN" altLang="en-US" dirty="0" smtClean="0"/>
              <a:t>⑥⑦⑧</a:t>
            </a:r>
            <a:r>
              <a:rPr lang="en-US" dirty="0" smtClean="0"/>
              <a:t>/</a:t>
            </a:r>
            <a:r>
              <a:rPr lang="zh-CN" altLang="en-US" dirty="0" smtClean="0"/>
              <a:t>④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．①②⑥</a:t>
            </a:r>
            <a:r>
              <a:rPr lang="en-US" dirty="0" smtClean="0"/>
              <a:t>/</a:t>
            </a:r>
            <a:r>
              <a:rPr lang="zh-CN" altLang="en-US" dirty="0" smtClean="0"/>
              <a:t>③④</a:t>
            </a:r>
            <a:r>
              <a:rPr lang="en-US" dirty="0" smtClean="0"/>
              <a:t>/</a:t>
            </a:r>
            <a:r>
              <a:rPr lang="zh-CN" altLang="en-US" dirty="0" smtClean="0"/>
              <a:t>⑤⑦⑧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．①②⑥</a:t>
            </a:r>
            <a:r>
              <a:rPr lang="en-US" dirty="0" smtClean="0"/>
              <a:t>/</a:t>
            </a:r>
            <a:r>
              <a:rPr lang="zh-CN" altLang="en-US" dirty="0" smtClean="0"/>
              <a:t>③④</a:t>
            </a:r>
            <a:r>
              <a:rPr lang="en-US" dirty="0" smtClean="0"/>
              <a:t>/</a:t>
            </a:r>
            <a:r>
              <a:rPr lang="zh-CN" altLang="en-US" dirty="0" smtClean="0"/>
              <a:t>⑤⑧</a:t>
            </a:r>
            <a:r>
              <a:rPr lang="en-US" dirty="0" smtClean="0"/>
              <a:t>/</a:t>
            </a:r>
            <a:r>
              <a:rPr lang="zh-CN" altLang="en-US" dirty="0" smtClean="0"/>
              <a:t>⑦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．①②⑥</a:t>
            </a:r>
            <a:r>
              <a:rPr lang="en-US" dirty="0" smtClean="0"/>
              <a:t>/</a:t>
            </a:r>
            <a:r>
              <a:rPr lang="zh-CN" altLang="en-US" dirty="0" smtClean="0"/>
              <a:t>③④⑦</a:t>
            </a:r>
            <a:r>
              <a:rPr lang="en-US" dirty="0" smtClean="0"/>
              <a:t>/</a:t>
            </a:r>
            <a:r>
              <a:rPr lang="zh-CN" altLang="en-US" dirty="0" smtClean="0"/>
              <a:t>⑤</a:t>
            </a:r>
            <a:r>
              <a:rPr lang="zh-CN" altLang="en-US" dirty="0" smtClean="0"/>
              <a:t>⑧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5715008" y="2928934"/>
            <a:ext cx="3214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5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（①如，像②如，像③如果④如果⑤你们，你⑥像，如⑦及，比得上⑧你）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329642" cy="5483245"/>
          </a:xfrm>
        </p:spPr>
        <p:txBody>
          <a:bodyPr/>
          <a:lstStyle/>
          <a:p>
            <a:r>
              <a:rPr lang="en-US" dirty="0" smtClean="0"/>
              <a:t> 6</a:t>
            </a:r>
            <a:r>
              <a:rPr lang="zh-CN" altLang="en-US" dirty="0" smtClean="0"/>
              <a:t>．下列句中“也”的意义和用法与例句相同的一项是（）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例：故曰：“弊在赂秦也！”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．君美甚，徐公何能及君也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．廉者，赵之良将也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．师道之不传也久矣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．公子畏死邪，何泣也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5214950"/>
            <a:ext cx="8715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6</a:t>
            </a:r>
            <a:r>
              <a:rPr lang="zh-CN" altLang="en-US" sz="3200" b="1" dirty="0">
                <a:solidFill>
                  <a:srgbClr val="FF0000"/>
                </a:solidFill>
              </a:rPr>
              <a:t>．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助词，表感叹语气</a:t>
            </a:r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助词，表判断语气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表停顿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助词，表疑问语气）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00042"/>
            <a:ext cx="8401080" cy="5626121"/>
          </a:xfrm>
        </p:spPr>
        <p:txBody>
          <a:bodyPr/>
          <a:lstStyle/>
          <a:p>
            <a:r>
              <a:rPr lang="en-US" dirty="0" smtClean="0"/>
              <a:t> 7</a:t>
            </a:r>
            <a:r>
              <a:rPr lang="zh-CN" altLang="en-US" dirty="0" smtClean="0"/>
              <a:t>．下列句中“则”字意义用法相同的两项是（）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．项王曰：“赐之彘肩。”则与之一生彘肩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．此则岳阳楼之大观也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．入则与王图议国事，以出号令；出则接遇宾客，应对诸侯。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．于其身也，则耻师焉，惑矣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．故木受绳则直，金就砺则利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5786454"/>
            <a:ext cx="8786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7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en-US" sz="2800" b="1" dirty="0">
                <a:solidFill>
                  <a:srgbClr val="FF0000"/>
                </a:solidFill>
              </a:rPr>
              <a:t>AE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就，承接连词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乃，是就是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连词，用在对比句中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转折连词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</a:rPr>
              <a:t>就，承接连词）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85728"/>
            <a:ext cx="8786874" cy="5840435"/>
          </a:xfrm>
        </p:spPr>
        <p:txBody>
          <a:bodyPr/>
          <a:lstStyle/>
          <a:p>
            <a:r>
              <a:rPr lang="en-US" dirty="0" smtClean="0"/>
              <a:t> 8</a:t>
            </a:r>
            <a:r>
              <a:rPr lang="zh-CN" altLang="en-US" dirty="0" smtClean="0"/>
              <a:t>．下列“乃”字意义和用法相同的是（）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．必以长安君为质，兵乃出</a:t>
            </a:r>
          </a:p>
          <a:p>
            <a:r>
              <a:rPr lang="en-US" dirty="0" smtClean="0"/>
              <a:t>     B</a:t>
            </a:r>
            <a:r>
              <a:rPr lang="zh-CN" altLang="en-US" dirty="0" smtClean="0"/>
              <a:t>．当立者乃公子扶苏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．而陋者乃以斧斤考击而求之</a:t>
            </a:r>
          </a:p>
          <a:p>
            <a:r>
              <a:rPr lang="en-US" dirty="0" smtClean="0"/>
              <a:t>     D</a:t>
            </a:r>
            <a:r>
              <a:rPr lang="zh-CN" altLang="en-US" dirty="0" smtClean="0"/>
              <a:t>．大王亦宜斋戒五日，设九宾于廷，臣乃敢上璧。</a:t>
            </a:r>
          </a:p>
          <a:p>
            <a:r>
              <a:rPr lang="en-US" dirty="0" smtClean="0"/>
              <a:t>     E</a:t>
            </a:r>
            <a:r>
              <a:rPr lang="zh-CN" altLang="en-US" dirty="0" smtClean="0"/>
              <a:t>．使杞子、杨孙、逢孙戍之，乃还</a:t>
            </a:r>
          </a:p>
          <a:p>
            <a:r>
              <a:rPr lang="en-US" dirty="0" smtClean="0"/>
              <a:t>     F</a:t>
            </a:r>
            <a:r>
              <a:rPr lang="zh-CN" altLang="en-US" dirty="0" smtClean="0"/>
              <a:t>．夫我乃行之，反而求之，不得吾心</a:t>
            </a:r>
          </a:p>
          <a:p>
            <a:r>
              <a:rPr lang="en-US" dirty="0" smtClean="0"/>
              <a:t>     G</a:t>
            </a:r>
            <a:r>
              <a:rPr lang="zh-CN" altLang="en-US" dirty="0" smtClean="0"/>
              <a:t>．侯生视公子色终不变，乃谢客就车</a:t>
            </a:r>
          </a:p>
          <a:p>
            <a:r>
              <a:rPr lang="en-US" dirty="0" smtClean="0"/>
              <a:t>     H</a:t>
            </a:r>
            <a:r>
              <a:rPr lang="zh-CN" altLang="en-US" dirty="0" smtClean="0"/>
              <a:t>．尔其无忘乃父之</a:t>
            </a:r>
            <a:r>
              <a:rPr lang="zh-CN" altLang="en-US" dirty="0" smtClean="0"/>
              <a:t>志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85688" y="6072206"/>
            <a:ext cx="885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8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en-US" sz="2800" b="1" dirty="0">
                <a:solidFill>
                  <a:srgbClr val="FF0000"/>
                </a:solidFill>
              </a:rPr>
              <a:t>ADG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才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是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竟然，却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才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</a:rPr>
              <a:t>就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</a:rPr>
              <a:t>这样</a:t>
            </a:r>
            <a:r>
              <a:rPr lang="en-US" sz="2800" b="1" dirty="0">
                <a:solidFill>
                  <a:srgbClr val="FF0000"/>
                </a:solidFill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</a:rPr>
              <a:t>才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</a:rPr>
              <a:t>你的）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青花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青花</Template>
  <TotalTime>2788</TotalTime>
  <Words>2390</Words>
  <Application>Microsoft Office PowerPoint</Application>
  <PresentationFormat>全屏显示(4:3)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青花</vt:lpstr>
      <vt:lpstr>取材于课本的十八个文言虚词强化训练题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取材于课本的十八个文言虚词强化训练题</dc:title>
  <dc:creator>WIN</dc:creator>
  <cp:lastModifiedBy>WIN</cp:lastModifiedBy>
  <cp:revision>31</cp:revision>
  <dcterms:created xsi:type="dcterms:W3CDTF">2019-04-24T02:13:35Z</dcterms:created>
  <dcterms:modified xsi:type="dcterms:W3CDTF">2019-04-26T00:42:26Z</dcterms:modified>
</cp:coreProperties>
</file>