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319" r:id="rId2"/>
    <p:sldId id="321" r:id="rId3"/>
    <p:sldId id="320" r:id="rId4"/>
    <p:sldId id="310" r:id="rId5"/>
    <p:sldId id="305" r:id="rId6"/>
    <p:sldId id="322" r:id="rId7"/>
    <p:sldId id="340" r:id="rId8"/>
    <p:sldId id="298" r:id="rId9"/>
    <p:sldId id="324" r:id="rId10"/>
    <p:sldId id="332" r:id="rId11"/>
    <p:sldId id="331" r:id="rId12"/>
    <p:sldId id="329" r:id="rId13"/>
    <p:sldId id="312" r:id="rId14"/>
    <p:sldId id="302" r:id="rId15"/>
    <p:sldId id="325" r:id="rId16"/>
    <p:sldId id="326" r:id="rId17"/>
    <p:sldId id="335" r:id="rId18"/>
    <p:sldId id="336" r:id="rId19"/>
    <p:sldId id="327" r:id="rId20"/>
    <p:sldId id="345" r:id="rId21"/>
    <p:sldId id="341" r:id="rId22"/>
    <p:sldId id="342" r:id="rId23"/>
    <p:sldId id="343" r:id="rId24"/>
    <p:sldId id="344" r:id="rId25"/>
    <p:sldId id="333" r:id="rId26"/>
    <p:sldId id="337" r:id="rId27"/>
    <p:sldId id="315" r:id="rId28"/>
    <p:sldId id="313" r:id="rId29"/>
    <p:sldId id="316" r:id="rId30"/>
    <p:sldId id="300" r:id="rId31"/>
    <p:sldId id="339" r:id="rId32"/>
    <p:sldId id="318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CC0099"/>
    <a:srgbClr val="FFFFCC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reeform 2"/>
          <p:cNvSpPr>
            <a:spLocks/>
          </p:cNvSpPr>
          <p:nvPr/>
        </p:nvSpPr>
        <p:spPr bwMode="auto">
          <a:xfrm>
            <a:off x="4760913" y="20638"/>
            <a:ext cx="4438650" cy="4038600"/>
          </a:xfrm>
          <a:custGeom>
            <a:avLst/>
            <a:gdLst/>
            <a:ahLst/>
            <a:cxnLst>
              <a:cxn ang="0">
                <a:pos x="23" y="4"/>
              </a:cxn>
              <a:cxn ang="0">
                <a:pos x="11" y="71"/>
              </a:cxn>
              <a:cxn ang="0">
                <a:pos x="25" y="393"/>
              </a:cxn>
              <a:cxn ang="0">
                <a:pos x="54" y="457"/>
              </a:cxn>
              <a:cxn ang="0">
                <a:pos x="158" y="482"/>
              </a:cxn>
              <a:cxn ang="0">
                <a:pos x="204" y="495"/>
              </a:cxn>
              <a:cxn ang="0">
                <a:pos x="520" y="475"/>
              </a:cxn>
              <a:cxn ang="0">
                <a:pos x="533" y="167"/>
              </a:cxn>
              <a:cxn ang="0">
                <a:pos x="369" y="16"/>
              </a:cxn>
              <a:cxn ang="0">
                <a:pos x="249" y="29"/>
              </a:cxn>
              <a:cxn ang="0">
                <a:pos x="198" y="11"/>
              </a:cxn>
              <a:cxn ang="0">
                <a:pos x="151" y="2"/>
              </a:cxn>
              <a:cxn ang="0">
                <a:pos x="23" y="4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4572000" y="28575"/>
            <a:ext cx="4756150" cy="4338638"/>
            <a:chOff x="2918" y="18"/>
            <a:chExt cx="2958" cy="2699"/>
          </a:xfrm>
        </p:grpSpPr>
        <p:sp>
          <p:nvSpPr>
            <p:cNvPr id="28676" name="Freeform 4"/>
            <p:cNvSpPr>
              <a:spLocks/>
            </p:cNvSpPr>
            <p:nvPr/>
          </p:nvSpPr>
          <p:spPr bwMode="auto">
            <a:xfrm>
              <a:off x="3060" y="18"/>
              <a:ext cx="490" cy="187"/>
            </a:xfrm>
            <a:custGeom>
              <a:avLst/>
              <a:gdLst/>
              <a:ahLst/>
              <a:cxnLst>
                <a:cxn ang="0">
                  <a:pos x="71" y="25"/>
                </a:cxn>
                <a:cxn ang="0">
                  <a:pos x="91" y="20"/>
                </a:cxn>
                <a:cxn ang="0">
                  <a:pos x="92" y="17"/>
                </a:cxn>
                <a:cxn ang="0">
                  <a:pos x="88" y="0"/>
                </a:cxn>
                <a:cxn ang="0">
                  <a:pos x="25" y="0"/>
                </a:cxn>
                <a:cxn ang="0">
                  <a:pos x="10" y="22"/>
                </a:cxn>
                <a:cxn ang="0">
                  <a:pos x="71" y="25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7" name="Freeform 5"/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/>
              <a:ahLst/>
              <a:cxnLst>
                <a:cxn ang="0">
                  <a:pos x="504" y="1"/>
                </a:cxn>
                <a:cxn ang="0">
                  <a:pos x="157" y="0"/>
                </a:cxn>
                <a:cxn ang="0">
                  <a:pos x="225" y="21"/>
                </a:cxn>
                <a:cxn ang="0">
                  <a:pos x="174" y="39"/>
                </a:cxn>
                <a:cxn ang="0">
                  <a:pos x="207" y="71"/>
                </a:cxn>
                <a:cxn ang="0">
                  <a:pos x="74" y="60"/>
                </a:cxn>
                <a:cxn ang="0">
                  <a:pos x="26" y="63"/>
                </a:cxn>
                <a:cxn ang="0">
                  <a:pos x="199" y="487"/>
                </a:cxn>
                <a:cxn ang="0">
                  <a:pos x="144" y="341"/>
                </a:cxn>
                <a:cxn ang="0">
                  <a:pos x="105" y="376"/>
                </a:cxn>
                <a:cxn ang="0">
                  <a:pos x="94" y="435"/>
                </a:cxn>
                <a:cxn ang="0">
                  <a:pos x="124" y="265"/>
                </a:cxn>
                <a:cxn ang="0">
                  <a:pos x="153" y="228"/>
                </a:cxn>
                <a:cxn ang="0">
                  <a:pos x="209" y="237"/>
                </a:cxn>
                <a:cxn ang="0">
                  <a:pos x="188" y="306"/>
                </a:cxn>
                <a:cxn ang="0">
                  <a:pos x="192" y="395"/>
                </a:cxn>
                <a:cxn ang="0">
                  <a:pos x="515" y="483"/>
                </a:cxn>
                <a:cxn ang="0">
                  <a:pos x="454" y="427"/>
                </a:cxn>
                <a:cxn ang="0">
                  <a:pos x="425" y="345"/>
                </a:cxn>
                <a:cxn ang="0">
                  <a:pos x="396" y="270"/>
                </a:cxn>
                <a:cxn ang="0">
                  <a:pos x="460" y="256"/>
                </a:cxn>
                <a:cxn ang="0">
                  <a:pos x="407" y="223"/>
                </a:cxn>
                <a:cxn ang="0">
                  <a:pos x="439" y="226"/>
                </a:cxn>
                <a:cxn ang="0">
                  <a:pos x="438" y="209"/>
                </a:cxn>
                <a:cxn ang="0">
                  <a:pos x="376" y="211"/>
                </a:cxn>
                <a:cxn ang="0">
                  <a:pos x="357" y="343"/>
                </a:cxn>
                <a:cxn ang="0">
                  <a:pos x="347" y="230"/>
                </a:cxn>
                <a:cxn ang="0">
                  <a:pos x="331" y="182"/>
                </a:cxn>
                <a:cxn ang="0">
                  <a:pos x="347" y="136"/>
                </a:cxn>
                <a:cxn ang="0">
                  <a:pos x="339" y="99"/>
                </a:cxn>
                <a:cxn ang="0">
                  <a:pos x="331" y="62"/>
                </a:cxn>
                <a:cxn ang="0">
                  <a:pos x="369" y="103"/>
                </a:cxn>
                <a:cxn ang="0">
                  <a:pos x="415" y="47"/>
                </a:cxn>
                <a:cxn ang="0">
                  <a:pos x="409" y="95"/>
                </a:cxn>
                <a:cxn ang="0">
                  <a:pos x="401" y="130"/>
                </a:cxn>
                <a:cxn ang="0">
                  <a:pos x="401" y="181"/>
                </a:cxn>
                <a:cxn ang="0">
                  <a:pos x="558" y="181"/>
                </a:cxn>
                <a:cxn ang="0">
                  <a:pos x="554" y="76"/>
                </a:cxn>
                <a:cxn ang="0">
                  <a:pos x="249" y="69"/>
                </a:cxn>
                <a:cxn ang="0">
                  <a:pos x="293" y="93"/>
                </a:cxn>
                <a:cxn ang="0">
                  <a:pos x="171" y="195"/>
                </a:cxn>
                <a:cxn ang="0">
                  <a:pos x="69" y="98"/>
                </a:cxn>
                <a:cxn ang="0">
                  <a:pos x="191" y="106"/>
                </a:cxn>
                <a:cxn ang="0">
                  <a:pos x="220" y="105"/>
                </a:cxn>
                <a:cxn ang="0">
                  <a:pos x="302" y="121"/>
                </a:cxn>
                <a:cxn ang="0">
                  <a:pos x="276" y="256"/>
                </a:cxn>
                <a:cxn ang="0">
                  <a:pos x="260" y="137"/>
                </a:cxn>
                <a:cxn ang="0">
                  <a:pos x="171" y="195"/>
                </a:cxn>
                <a:cxn ang="0">
                  <a:pos x="223" y="225"/>
                </a:cxn>
                <a:cxn ang="0">
                  <a:pos x="247" y="158"/>
                </a:cxn>
                <a:cxn ang="0">
                  <a:pos x="326" y="292"/>
                </a:cxn>
                <a:cxn ang="0">
                  <a:pos x="215" y="321"/>
                </a:cxn>
                <a:cxn ang="0">
                  <a:pos x="309" y="277"/>
                </a:cxn>
                <a:cxn ang="0">
                  <a:pos x="318" y="133"/>
                </a:cxn>
                <a:cxn ang="0">
                  <a:pos x="313" y="213"/>
                </a:cxn>
                <a:cxn ang="0">
                  <a:pos x="299" y="144"/>
                </a:cxn>
                <a:cxn ang="0">
                  <a:pos x="507" y="179"/>
                </a:cxn>
                <a:cxn ang="0">
                  <a:pos x="461" y="162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8" name="Freeform 6"/>
            <p:cNvSpPr>
              <a:spLocks/>
            </p:cNvSpPr>
            <p:nvPr/>
          </p:nvSpPr>
          <p:spPr bwMode="auto">
            <a:xfrm>
              <a:off x="3621" y="1287"/>
              <a:ext cx="238" cy="283"/>
            </a:xfrm>
            <a:custGeom>
              <a:avLst/>
              <a:gdLst/>
              <a:ahLst/>
              <a:cxnLst>
                <a:cxn ang="0">
                  <a:pos x="40" y="15"/>
                </a:cxn>
                <a:cxn ang="0">
                  <a:pos x="27" y="56"/>
                </a:cxn>
                <a:cxn ang="0">
                  <a:pos x="40" y="1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9" name="Freeform 7"/>
            <p:cNvSpPr>
              <a:spLocks/>
            </p:cNvSpPr>
            <p:nvPr/>
          </p:nvSpPr>
          <p:spPr bwMode="auto">
            <a:xfrm>
              <a:off x="3403" y="1403"/>
              <a:ext cx="208" cy="379"/>
            </a:xfrm>
            <a:custGeom>
              <a:avLst/>
              <a:gdLst/>
              <a:ahLst/>
              <a:cxnLst>
                <a:cxn ang="0">
                  <a:pos x="19" y="27"/>
                </a:cxn>
                <a:cxn ang="0">
                  <a:pos x="12" y="69"/>
                </a:cxn>
                <a:cxn ang="0">
                  <a:pos x="40" y="45"/>
                </a:cxn>
                <a:cxn ang="0">
                  <a:pos x="37" y="24"/>
                </a:cxn>
                <a:cxn ang="0">
                  <a:pos x="19" y="27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0" name="Freeform 8"/>
            <p:cNvSpPr>
              <a:spLocks/>
            </p:cNvSpPr>
            <p:nvPr/>
          </p:nvSpPr>
          <p:spPr bwMode="auto">
            <a:xfrm>
              <a:off x="3272" y="645"/>
              <a:ext cx="683" cy="318"/>
            </a:xfrm>
            <a:custGeom>
              <a:avLst/>
              <a:gdLst/>
              <a:ahLst/>
              <a:cxnLst>
                <a:cxn ang="0">
                  <a:pos x="112" y="4"/>
                </a:cxn>
                <a:cxn ang="0">
                  <a:pos x="24" y="4"/>
                </a:cxn>
                <a:cxn ang="0">
                  <a:pos x="2" y="25"/>
                </a:cxn>
                <a:cxn ang="0">
                  <a:pos x="60" y="58"/>
                </a:cxn>
                <a:cxn ang="0">
                  <a:pos x="96" y="54"/>
                </a:cxn>
                <a:cxn ang="0">
                  <a:pos x="113" y="53"/>
                </a:cxn>
                <a:cxn ang="0">
                  <a:pos x="112" y="4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1" name="Freeform 9"/>
            <p:cNvSpPr>
              <a:spLocks/>
            </p:cNvSpPr>
            <p:nvPr/>
          </p:nvSpPr>
          <p:spPr bwMode="auto">
            <a:xfrm>
              <a:off x="4046" y="1545"/>
              <a:ext cx="490" cy="515"/>
            </a:xfrm>
            <a:custGeom>
              <a:avLst/>
              <a:gdLst/>
              <a:ahLst/>
              <a:cxnLst>
                <a:cxn ang="0">
                  <a:pos x="67" y="5"/>
                </a:cxn>
                <a:cxn ang="0">
                  <a:pos x="31" y="5"/>
                </a:cxn>
                <a:cxn ang="0">
                  <a:pos x="12" y="57"/>
                </a:cxn>
                <a:cxn ang="0">
                  <a:pos x="79" y="62"/>
                </a:cxn>
                <a:cxn ang="0">
                  <a:pos x="67" y="5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2" name="Freeform 10"/>
            <p:cNvSpPr>
              <a:spLocks/>
            </p:cNvSpPr>
            <p:nvPr/>
          </p:nvSpPr>
          <p:spPr bwMode="auto">
            <a:xfrm>
              <a:off x="5173" y="1024"/>
              <a:ext cx="501" cy="96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40" y="15"/>
                </a:cxn>
                <a:cxn ang="0">
                  <a:pos x="15" y="0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3" name="Freeform 11"/>
            <p:cNvSpPr>
              <a:spLocks/>
            </p:cNvSpPr>
            <p:nvPr/>
          </p:nvSpPr>
          <p:spPr bwMode="auto">
            <a:xfrm>
              <a:off x="5340" y="1004"/>
              <a:ext cx="385" cy="237"/>
            </a:xfrm>
            <a:custGeom>
              <a:avLst/>
              <a:gdLst/>
              <a:ahLst/>
              <a:cxnLst>
                <a:cxn ang="0">
                  <a:pos x="21" y="37"/>
                </a:cxn>
                <a:cxn ang="0">
                  <a:pos x="70" y="17"/>
                </a:cxn>
                <a:cxn ang="0">
                  <a:pos x="48" y="3"/>
                </a:cxn>
                <a:cxn ang="0">
                  <a:pos x="19" y="32"/>
                </a:cxn>
                <a:cxn ang="0">
                  <a:pos x="21" y="37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4" name="Freeform 12"/>
            <p:cNvSpPr>
              <a:spLocks/>
            </p:cNvSpPr>
            <p:nvPr/>
          </p:nvSpPr>
          <p:spPr bwMode="auto">
            <a:xfrm>
              <a:off x="5325" y="1201"/>
              <a:ext cx="415" cy="187"/>
            </a:xfrm>
            <a:custGeom>
              <a:avLst/>
              <a:gdLst/>
              <a:ahLst/>
              <a:cxnLst>
                <a:cxn ang="0">
                  <a:pos x="72" y="6"/>
                </a:cxn>
                <a:cxn ang="0">
                  <a:pos x="24" y="17"/>
                </a:cxn>
                <a:cxn ang="0">
                  <a:pos x="17" y="26"/>
                </a:cxn>
                <a:cxn ang="0">
                  <a:pos x="76" y="23"/>
                </a:cxn>
                <a:cxn ang="0">
                  <a:pos x="82" y="20"/>
                </a:cxn>
                <a:cxn ang="0">
                  <a:pos x="82" y="0"/>
                </a:cxn>
                <a:cxn ang="0">
                  <a:pos x="72" y="6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5" name="Freeform 13"/>
            <p:cNvSpPr>
              <a:spLocks/>
            </p:cNvSpPr>
            <p:nvPr/>
          </p:nvSpPr>
          <p:spPr bwMode="auto">
            <a:xfrm>
              <a:off x="5001" y="1378"/>
              <a:ext cx="698" cy="167"/>
            </a:xfrm>
            <a:custGeom>
              <a:avLst/>
              <a:gdLst/>
              <a:ahLst/>
              <a:cxnLst>
                <a:cxn ang="0">
                  <a:pos x="21" y="1"/>
                </a:cxn>
                <a:cxn ang="0">
                  <a:pos x="8" y="14"/>
                </a:cxn>
                <a:cxn ang="0">
                  <a:pos x="57" y="22"/>
                </a:cxn>
                <a:cxn ang="0">
                  <a:pos x="117" y="23"/>
                </a:cxn>
                <a:cxn ang="0">
                  <a:pos x="114" y="8"/>
                </a:cxn>
                <a:cxn ang="0">
                  <a:pos x="82" y="3"/>
                </a:cxn>
                <a:cxn ang="0">
                  <a:pos x="21" y="1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6" name="Freeform 14"/>
            <p:cNvSpPr>
              <a:spLocks/>
            </p:cNvSpPr>
            <p:nvPr/>
          </p:nvSpPr>
          <p:spPr bwMode="auto">
            <a:xfrm>
              <a:off x="5077" y="1540"/>
              <a:ext cx="567" cy="146"/>
            </a:xfrm>
            <a:custGeom>
              <a:avLst/>
              <a:gdLst/>
              <a:ahLst/>
              <a:cxnLst>
                <a:cxn ang="0">
                  <a:pos x="98" y="19"/>
                </a:cxn>
                <a:cxn ang="0">
                  <a:pos x="103" y="4"/>
                </a:cxn>
                <a:cxn ang="0">
                  <a:pos x="74" y="10"/>
                </a:cxn>
                <a:cxn ang="0">
                  <a:pos x="36" y="6"/>
                </a:cxn>
                <a:cxn ang="0">
                  <a:pos x="2" y="4"/>
                </a:cxn>
                <a:cxn ang="0">
                  <a:pos x="98" y="19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7" name="Freeform 15"/>
            <p:cNvSpPr>
              <a:spLocks/>
            </p:cNvSpPr>
            <p:nvPr/>
          </p:nvSpPr>
          <p:spPr bwMode="auto">
            <a:xfrm>
              <a:off x="5042" y="1656"/>
              <a:ext cx="581" cy="480"/>
            </a:xfrm>
            <a:custGeom>
              <a:avLst/>
              <a:gdLst/>
              <a:ahLst/>
              <a:cxnLst>
                <a:cxn ang="0">
                  <a:pos x="3" y="53"/>
                </a:cxn>
                <a:cxn ang="0">
                  <a:pos x="26" y="54"/>
                </a:cxn>
                <a:cxn ang="0">
                  <a:pos x="50" y="77"/>
                </a:cxn>
                <a:cxn ang="0">
                  <a:pos x="59" y="84"/>
                </a:cxn>
                <a:cxn ang="0">
                  <a:pos x="81" y="52"/>
                </a:cxn>
                <a:cxn ang="0">
                  <a:pos x="111" y="52"/>
                </a:cxn>
                <a:cxn ang="0">
                  <a:pos x="79" y="27"/>
                </a:cxn>
                <a:cxn ang="0">
                  <a:pos x="37" y="16"/>
                </a:cxn>
                <a:cxn ang="0">
                  <a:pos x="12" y="41"/>
                </a:cxn>
                <a:cxn ang="0">
                  <a:pos x="3" y="53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8" name="Freeform 16"/>
            <p:cNvSpPr>
              <a:spLocks/>
            </p:cNvSpPr>
            <p:nvPr/>
          </p:nvSpPr>
          <p:spPr bwMode="auto">
            <a:xfrm>
              <a:off x="5421" y="1464"/>
              <a:ext cx="329" cy="854"/>
            </a:xfrm>
            <a:custGeom>
              <a:avLst/>
              <a:gdLst/>
              <a:ahLst/>
              <a:cxnLst>
                <a:cxn ang="0">
                  <a:pos x="51" y="40"/>
                </a:cxn>
                <a:cxn ang="0">
                  <a:pos x="22" y="49"/>
                </a:cxn>
                <a:cxn ang="0">
                  <a:pos x="22" y="59"/>
                </a:cxn>
                <a:cxn ang="0">
                  <a:pos x="50" y="90"/>
                </a:cxn>
                <a:cxn ang="0">
                  <a:pos x="34" y="118"/>
                </a:cxn>
                <a:cxn ang="0">
                  <a:pos x="0" y="148"/>
                </a:cxn>
                <a:cxn ang="0">
                  <a:pos x="17" y="155"/>
                </a:cxn>
                <a:cxn ang="0">
                  <a:pos x="47" y="166"/>
                </a:cxn>
                <a:cxn ang="0">
                  <a:pos x="63" y="162"/>
                </a:cxn>
                <a:cxn ang="0">
                  <a:pos x="65" y="0"/>
                </a:cxn>
                <a:cxn ang="0">
                  <a:pos x="51" y="40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89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28690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1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2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3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5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6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8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9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0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3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4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5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6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7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8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9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0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1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2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4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5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6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7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8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9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0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1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2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3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4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5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6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7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8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9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0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1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2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3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4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5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6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7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8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9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0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1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2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3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4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5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6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7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8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9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0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1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2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3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4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5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6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7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8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9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0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1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2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3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4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5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6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7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8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9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0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1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2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3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4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5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6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7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8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9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0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1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2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3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4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5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6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7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8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9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0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1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2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3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4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5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6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7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8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9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00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01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02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03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04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05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06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07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08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09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10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11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12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13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14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15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16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17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18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19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20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21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22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23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24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25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26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27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28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29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30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31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32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33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34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835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8836" name="Rectangle 164"/>
          <p:cNvSpPr>
            <a:spLocks noGrp="1" noChangeArrowheads="1"/>
          </p:cNvSpPr>
          <p:nvPr>
            <p:ph type="dt" sz="half" idx="2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8837" name="Rectangle 16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8838" name="Rectangle 16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9CF2495A-7450-4867-BCC2-E37296F1A16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8839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grpSp>
        <p:nvGrpSpPr>
          <p:cNvPr id="28840" name="Group 168"/>
          <p:cNvGrpSpPr>
            <a:grpSpLocks/>
          </p:cNvGrpSpPr>
          <p:nvPr/>
        </p:nvGrpSpPr>
        <p:grpSpPr bwMode="auto">
          <a:xfrm>
            <a:off x="152400" y="4724400"/>
            <a:ext cx="1685925" cy="1557338"/>
            <a:chOff x="96" y="2784"/>
            <a:chExt cx="1062" cy="981"/>
          </a:xfrm>
        </p:grpSpPr>
        <p:sp>
          <p:nvSpPr>
            <p:cNvPr id="28841" name="Freeform 16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42" name="Freeform 17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43" name="Freeform 17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44" name="Freeform 17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45" name="Freeform 17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46" name="Freeform 17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47" name="Freeform 17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48" name="Freeform 17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49" name="Freeform 17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50" name="Freeform 17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51" name="Freeform 17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52" name="Freeform 18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53" name="Freeform 18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4664F3-5D52-47A6-B1A9-1FDE62512B0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85609-35B5-49CE-8677-7865092A36A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D010E1-0AFF-4CF9-96A3-8D805F831C5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E31329-B872-4FA2-901E-5028D3E0D9D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9E471-52A7-4A0A-A540-F2FF0838F3A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F8308-838B-4E10-AE7D-4239254A990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C99CAF-2629-489B-BEBB-CA9F800AD97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140561-C448-44C3-B9F9-91252E0538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7AD901-AE2B-44D5-A5D8-E226E7AD51B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947374-6F4B-4384-A122-1C8006F2D0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566738" y="0"/>
            <a:ext cx="7891462" cy="6821488"/>
            <a:chOff x="349" y="23"/>
            <a:chExt cx="4971" cy="4297"/>
          </a:xfrm>
        </p:grpSpPr>
        <p:sp>
          <p:nvSpPr>
            <p:cNvPr id="27651" name="Rectangle 3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2" name="Freeform 4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3" name="Freeform 5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4" name="Freeform 6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5" name="Freeform 7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6" name="Freeform 8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7" name="Freeform 9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8" name="Freeform 10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9" name="Freeform 11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0" name="Freeform 12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1" name="Freeform 13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2" name="Rectangle 14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3" name="Rectangle 15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4" name="Freeform 16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5" name="Freeform 17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6" name="Freeform 18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7" name="Freeform 19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8" name="Freeform 20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9" name="Freeform 21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0" name="Freeform 22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1" name="Freeform 23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2" name="Freeform 24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3" name="Freeform 25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4" name="Rectangle 26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5" name="Rectangle 27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6" name="Freeform 28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7" name="Freeform 29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8" name="Freeform 30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9" name="Freeform 31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0" name="Freeform 32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1" name="Freeform 33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2" name="Freeform 34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3" name="Freeform 35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4" name="Freeform 36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5" name="Freeform 37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6" name="Rectangle 38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7" name="Rectangle 39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8" name="Freeform 40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9" name="Freeform 41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0" name="Freeform 42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1" name="Freeform 43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2" name="Freeform 44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3" name="Freeform 45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4" name="Freeform 46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5" name="Freeform 47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6" name="Freeform 48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7" name="Freeform 49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8" name="Rectangle 50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9" name="Rectangle 51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0" name="Freeform 52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1" name="Freeform 53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2" name="Freeform 54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3" name="Freeform 55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4" name="Freeform 56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5" name="Freeform 57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6" name="Freeform 58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7" name="Freeform 59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8" name="Freeform 60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9" name="Freeform 61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0" name="Rectangle 62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1" name="Rectangle 63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2" name="Freeform 64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3" name="Freeform 65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4" name="Freeform 66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5" name="Freeform 67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6" name="Freeform 68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7" name="Freeform 69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8" name="Freeform 70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9" name="Freeform 71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0" name="Freeform 72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1" name="Freeform 73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2" name="Rectangle 74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3" name="Rectangle 75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4" name="Freeform 76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5" name="Freeform 77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6" name="Freeform 78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7" name="Freeform 79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8" name="Freeform 80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9" name="Freeform 81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0" name="Freeform 82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1" name="Freeform 83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2" name="Freeform 84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3" name="Freeform 85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4" name="Rectangle 86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5" name="Rectangle 87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6" name="Freeform 88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7" name="Freeform 89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8" name="Freeform 90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9" name="Freeform 91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40" name="Freeform 92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41" name="Freeform 93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42" name="Freeform 94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43" name="Freeform 95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44" name="Freeform 96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45" name="Freeform 97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46" name="Rectangle 98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47" name="Rectangle 99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48" name="Freeform 100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49" name="Freeform 101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0" name="Freeform 102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1" name="Freeform 103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2" name="Freeform 104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3" name="Freeform 105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4" name="Freeform 106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5" name="Freeform 107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6" name="Freeform 108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7" name="Freeform 109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8" name="Rectangle 110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9" name="Rectangle 111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60" name="Freeform 112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61" name="Freeform 113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62" name="Freeform 114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63" name="Freeform 115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64" name="Freeform 116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65" name="Freeform 117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66" name="Freeform 118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67" name="Freeform 119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68" name="Freeform 120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69" name="Freeform 121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70" name="Rectangle 122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71" name="Rectangle 123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72" name="Freeform 124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73" name="Freeform 125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74" name="Freeform 126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75" name="Freeform 127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76" name="Freeform 128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77" name="Freeform 129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78" name="Freeform 130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79" name="Freeform 131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80" name="Freeform 132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81" name="Freeform 133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82" name="Rectangle 134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83" name="Rectangle 135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84" name="Freeform 136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85" name="Freeform 137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86" name="Freeform 138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87" name="Freeform 139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88" name="Freeform 140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89" name="Freeform 141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90" name="Freeform 142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91" name="Freeform 143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92" name="Freeform 144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93" name="Freeform 145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94" name="Rectangle 146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95" name="Freeform 147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796" name="Group 148"/>
          <p:cNvGrpSpPr>
            <a:grpSpLocks/>
          </p:cNvGrpSpPr>
          <p:nvPr/>
        </p:nvGrpSpPr>
        <p:grpSpPr bwMode="auto">
          <a:xfrm>
            <a:off x="1066800" y="3444875"/>
            <a:ext cx="533400" cy="492125"/>
            <a:chOff x="96" y="2784"/>
            <a:chExt cx="1062" cy="981"/>
          </a:xfrm>
        </p:grpSpPr>
        <p:sp>
          <p:nvSpPr>
            <p:cNvPr id="27797" name="Freeform 14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98" name="Freeform 15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99" name="Freeform 15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00" name="Freeform 15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01" name="Freeform 15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02" name="Freeform 15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03" name="Freeform 15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04" name="Freeform 15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05" name="Freeform 15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06" name="Freeform 15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07" name="Freeform 15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08" name="Freeform 16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09" name="Freeform 16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810" name="Group 162"/>
          <p:cNvGrpSpPr>
            <a:grpSpLocks/>
          </p:cNvGrpSpPr>
          <p:nvPr/>
        </p:nvGrpSpPr>
        <p:grpSpPr bwMode="auto">
          <a:xfrm>
            <a:off x="1066800" y="4552950"/>
            <a:ext cx="533400" cy="492125"/>
            <a:chOff x="96" y="2784"/>
            <a:chExt cx="1062" cy="981"/>
          </a:xfrm>
        </p:grpSpPr>
        <p:sp>
          <p:nvSpPr>
            <p:cNvPr id="27811" name="Freeform 163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12" name="Freeform 164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13" name="Freeform 165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14" name="Freeform 166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15" name="Freeform 167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16" name="Freeform 168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17" name="Freeform 169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18" name="Freeform 170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19" name="Freeform 171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20" name="Freeform 172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21" name="Freeform 173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22" name="Freeform 174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23" name="Freeform 175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824" name="Group 176"/>
          <p:cNvGrpSpPr>
            <a:grpSpLocks/>
          </p:cNvGrpSpPr>
          <p:nvPr/>
        </p:nvGrpSpPr>
        <p:grpSpPr bwMode="auto">
          <a:xfrm>
            <a:off x="1066800" y="5562600"/>
            <a:ext cx="533400" cy="492125"/>
            <a:chOff x="96" y="2784"/>
            <a:chExt cx="1062" cy="981"/>
          </a:xfrm>
        </p:grpSpPr>
        <p:sp>
          <p:nvSpPr>
            <p:cNvPr id="27825" name="Freeform 177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26" name="Freeform 178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27" name="Freeform 179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28" name="Freeform 180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29" name="Freeform 181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30" name="Freeform 182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31" name="Freeform 183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32" name="Freeform 184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33" name="Freeform 185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34" name="Freeform 186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35" name="Freeform 187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36" name="Freeform 188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37" name="Freeform 189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838" name="Group 190"/>
          <p:cNvGrpSpPr>
            <a:grpSpLocks/>
          </p:cNvGrpSpPr>
          <p:nvPr/>
        </p:nvGrpSpPr>
        <p:grpSpPr bwMode="auto">
          <a:xfrm>
            <a:off x="381000" y="3962400"/>
            <a:ext cx="533400" cy="492125"/>
            <a:chOff x="96" y="2784"/>
            <a:chExt cx="1062" cy="981"/>
          </a:xfrm>
        </p:grpSpPr>
        <p:sp>
          <p:nvSpPr>
            <p:cNvPr id="27839" name="Freeform 191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40" name="Freeform 192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41" name="Freeform 193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42" name="Freeform 194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43" name="Freeform 195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44" name="Freeform 196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45" name="Freeform 197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46" name="Freeform 198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47" name="Freeform 199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48" name="Freeform 200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49" name="Freeform 201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0" name="Freeform 202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1" name="Freeform 203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852" name="Group 204"/>
          <p:cNvGrpSpPr>
            <a:grpSpLocks/>
          </p:cNvGrpSpPr>
          <p:nvPr/>
        </p:nvGrpSpPr>
        <p:grpSpPr bwMode="auto">
          <a:xfrm>
            <a:off x="381000" y="5070475"/>
            <a:ext cx="533400" cy="492125"/>
            <a:chOff x="96" y="2784"/>
            <a:chExt cx="1062" cy="981"/>
          </a:xfrm>
        </p:grpSpPr>
        <p:sp>
          <p:nvSpPr>
            <p:cNvPr id="27853" name="Freeform 205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4" name="Freeform 206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5" name="Freeform 207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6" name="Freeform 208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7" name="Freeform 209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8" name="Freeform 210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9" name="Freeform 211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0" name="Freeform 212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1" name="Freeform 213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2" name="Freeform 214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3" name="Freeform 215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4" name="Freeform 216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5" name="Freeform 217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866" name="Group 218"/>
          <p:cNvGrpSpPr>
            <a:grpSpLocks/>
          </p:cNvGrpSpPr>
          <p:nvPr/>
        </p:nvGrpSpPr>
        <p:grpSpPr bwMode="auto"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27867" name="Freeform 21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8" name="Freeform 22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9" name="Freeform 22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0" name="Freeform 22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1" name="Freeform 22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2" name="Freeform 22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3" name="Freeform 22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4" name="Freeform 22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5" name="Freeform 22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6" name="Freeform 22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7" name="Freeform 22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8" name="Freeform 23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9" name="Freeform 23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880" name="Group 232"/>
          <p:cNvGrpSpPr>
            <a:grpSpLocks/>
          </p:cNvGrpSpPr>
          <p:nvPr/>
        </p:nvGrpSpPr>
        <p:grpSpPr bwMode="auto">
          <a:xfrm>
            <a:off x="6934200" y="-7938"/>
            <a:ext cx="2317750" cy="2063751"/>
            <a:chOff x="4080" y="-5"/>
            <a:chExt cx="1748" cy="1556"/>
          </a:xfrm>
        </p:grpSpPr>
        <p:sp>
          <p:nvSpPr>
            <p:cNvPr id="27881" name="Freeform 233"/>
            <p:cNvSpPr>
              <a:spLocks/>
            </p:cNvSpPr>
            <p:nvPr userDrawn="1"/>
          </p:nvSpPr>
          <p:spPr bwMode="auto">
            <a:xfrm>
              <a:off x="4161" y="-5"/>
              <a:ext cx="1586" cy="1443"/>
            </a:xfrm>
            <a:custGeom>
              <a:avLst/>
              <a:gdLst/>
              <a:ahLst/>
              <a:cxnLst>
                <a:cxn ang="0">
                  <a:pos x="23" y="4"/>
                </a:cxn>
                <a:cxn ang="0">
                  <a:pos x="11" y="71"/>
                </a:cxn>
                <a:cxn ang="0">
                  <a:pos x="25" y="393"/>
                </a:cxn>
                <a:cxn ang="0">
                  <a:pos x="54" y="457"/>
                </a:cxn>
                <a:cxn ang="0">
                  <a:pos x="158" y="482"/>
                </a:cxn>
                <a:cxn ang="0">
                  <a:pos x="204" y="495"/>
                </a:cxn>
                <a:cxn ang="0">
                  <a:pos x="520" y="475"/>
                </a:cxn>
                <a:cxn ang="0">
                  <a:pos x="533" y="167"/>
                </a:cxn>
                <a:cxn ang="0">
                  <a:pos x="369" y="16"/>
                </a:cxn>
                <a:cxn ang="0">
                  <a:pos x="249" y="29"/>
                </a:cxn>
                <a:cxn ang="0">
                  <a:pos x="198" y="11"/>
                </a:cxn>
                <a:cxn ang="0">
                  <a:pos x="151" y="2"/>
                </a:cxn>
                <a:cxn ang="0">
                  <a:pos x="23" y="4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882" name="Group 234"/>
            <p:cNvGrpSpPr>
              <a:grpSpLocks/>
            </p:cNvGrpSpPr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27883" name="Freeform 235"/>
              <p:cNvSpPr>
                <a:spLocks/>
              </p:cNvSpPr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/>
                <a:ahLst/>
                <a:cxnLst>
                  <a:cxn ang="0">
                    <a:pos x="71" y="25"/>
                  </a:cxn>
                  <a:cxn ang="0">
                    <a:pos x="91" y="20"/>
                  </a:cxn>
                  <a:cxn ang="0">
                    <a:pos x="92" y="17"/>
                  </a:cxn>
                  <a:cxn ang="0">
                    <a:pos x="88" y="0"/>
                  </a:cxn>
                  <a:cxn ang="0">
                    <a:pos x="25" y="0"/>
                  </a:cxn>
                  <a:cxn ang="0">
                    <a:pos x="10" y="22"/>
                  </a:cxn>
                  <a:cxn ang="0">
                    <a:pos x="71" y="25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884" name="Freeform 236"/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/>
                <a:ahLst/>
                <a:cxnLst>
                  <a:cxn ang="0">
                    <a:pos x="504" y="1"/>
                  </a:cxn>
                  <a:cxn ang="0">
                    <a:pos x="157" y="0"/>
                  </a:cxn>
                  <a:cxn ang="0">
                    <a:pos x="225" y="21"/>
                  </a:cxn>
                  <a:cxn ang="0">
                    <a:pos x="174" y="39"/>
                  </a:cxn>
                  <a:cxn ang="0">
                    <a:pos x="207" y="71"/>
                  </a:cxn>
                  <a:cxn ang="0">
                    <a:pos x="74" y="60"/>
                  </a:cxn>
                  <a:cxn ang="0">
                    <a:pos x="26" y="63"/>
                  </a:cxn>
                  <a:cxn ang="0">
                    <a:pos x="199" y="487"/>
                  </a:cxn>
                  <a:cxn ang="0">
                    <a:pos x="144" y="341"/>
                  </a:cxn>
                  <a:cxn ang="0">
                    <a:pos x="105" y="376"/>
                  </a:cxn>
                  <a:cxn ang="0">
                    <a:pos x="94" y="435"/>
                  </a:cxn>
                  <a:cxn ang="0">
                    <a:pos x="124" y="265"/>
                  </a:cxn>
                  <a:cxn ang="0">
                    <a:pos x="153" y="228"/>
                  </a:cxn>
                  <a:cxn ang="0">
                    <a:pos x="209" y="237"/>
                  </a:cxn>
                  <a:cxn ang="0">
                    <a:pos x="188" y="306"/>
                  </a:cxn>
                  <a:cxn ang="0">
                    <a:pos x="192" y="395"/>
                  </a:cxn>
                  <a:cxn ang="0">
                    <a:pos x="515" y="483"/>
                  </a:cxn>
                  <a:cxn ang="0">
                    <a:pos x="454" y="427"/>
                  </a:cxn>
                  <a:cxn ang="0">
                    <a:pos x="425" y="345"/>
                  </a:cxn>
                  <a:cxn ang="0">
                    <a:pos x="396" y="270"/>
                  </a:cxn>
                  <a:cxn ang="0">
                    <a:pos x="460" y="256"/>
                  </a:cxn>
                  <a:cxn ang="0">
                    <a:pos x="407" y="223"/>
                  </a:cxn>
                  <a:cxn ang="0">
                    <a:pos x="439" y="226"/>
                  </a:cxn>
                  <a:cxn ang="0">
                    <a:pos x="438" y="209"/>
                  </a:cxn>
                  <a:cxn ang="0">
                    <a:pos x="376" y="211"/>
                  </a:cxn>
                  <a:cxn ang="0">
                    <a:pos x="357" y="343"/>
                  </a:cxn>
                  <a:cxn ang="0">
                    <a:pos x="347" y="230"/>
                  </a:cxn>
                  <a:cxn ang="0">
                    <a:pos x="331" y="182"/>
                  </a:cxn>
                  <a:cxn ang="0">
                    <a:pos x="347" y="136"/>
                  </a:cxn>
                  <a:cxn ang="0">
                    <a:pos x="339" y="99"/>
                  </a:cxn>
                  <a:cxn ang="0">
                    <a:pos x="331" y="62"/>
                  </a:cxn>
                  <a:cxn ang="0">
                    <a:pos x="369" y="103"/>
                  </a:cxn>
                  <a:cxn ang="0">
                    <a:pos x="415" y="47"/>
                  </a:cxn>
                  <a:cxn ang="0">
                    <a:pos x="409" y="95"/>
                  </a:cxn>
                  <a:cxn ang="0">
                    <a:pos x="401" y="130"/>
                  </a:cxn>
                  <a:cxn ang="0">
                    <a:pos x="401" y="181"/>
                  </a:cxn>
                  <a:cxn ang="0">
                    <a:pos x="558" y="181"/>
                  </a:cxn>
                  <a:cxn ang="0">
                    <a:pos x="554" y="76"/>
                  </a:cxn>
                  <a:cxn ang="0">
                    <a:pos x="249" y="69"/>
                  </a:cxn>
                  <a:cxn ang="0">
                    <a:pos x="293" y="93"/>
                  </a:cxn>
                  <a:cxn ang="0">
                    <a:pos x="171" y="195"/>
                  </a:cxn>
                  <a:cxn ang="0">
                    <a:pos x="69" y="98"/>
                  </a:cxn>
                  <a:cxn ang="0">
                    <a:pos x="191" y="106"/>
                  </a:cxn>
                  <a:cxn ang="0">
                    <a:pos x="220" y="105"/>
                  </a:cxn>
                  <a:cxn ang="0">
                    <a:pos x="302" y="121"/>
                  </a:cxn>
                  <a:cxn ang="0">
                    <a:pos x="276" y="256"/>
                  </a:cxn>
                  <a:cxn ang="0">
                    <a:pos x="260" y="137"/>
                  </a:cxn>
                  <a:cxn ang="0">
                    <a:pos x="171" y="195"/>
                  </a:cxn>
                  <a:cxn ang="0">
                    <a:pos x="223" y="225"/>
                  </a:cxn>
                  <a:cxn ang="0">
                    <a:pos x="247" y="158"/>
                  </a:cxn>
                  <a:cxn ang="0">
                    <a:pos x="326" y="292"/>
                  </a:cxn>
                  <a:cxn ang="0">
                    <a:pos x="215" y="321"/>
                  </a:cxn>
                  <a:cxn ang="0">
                    <a:pos x="309" y="277"/>
                  </a:cxn>
                  <a:cxn ang="0">
                    <a:pos x="318" y="133"/>
                  </a:cxn>
                  <a:cxn ang="0">
                    <a:pos x="313" y="213"/>
                  </a:cxn>
                  <a:cxn ang="0">
                    <a:pos x="299" y="144"/>
                  </a:cxn>
                  <a:cxn ang="0">
                    <a:pos x="507" y="179"/>
                  </a:cxn>
                  <a:cxn ang="0">
                    <a:pos x="461" y="162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885" name="Freeform 237"/>
              <p:cNvSpPr>
                <a:spLocks/>
              </p:cNvSpPr>
              <p:nvPr/>
            </p:nvSpPr>
            <p:spPr bwMode="auto">
              <a:xfrm>
                <a:off x="3621" y="1287"/>
                <a:ext cx="238" cy="283"/>
              </a:xfrm>
              <a:custGeom>
                <a:avLst/>
                <a:gdLst/>
                <a:ahLst/>
                <a:cxnLst>
                  <a:cxn ang="0">
                    <a:pos x="40" y="15"/>
                  </a:cxn>
                  <a:cxn ang="0">
                    <a:pos x="27" y="56"/>
                  </a:cxn>
                  <a:cxn ang="0">
                    <a:pos x="40" y="1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886" name="Freeform 238"/>
              <p:cNvSpPr>
                <a:spLocks/>
              </p:cNvSpPr>
              <p:nvPr/>
            </p:nvSpPr>
            <p:spPr bwMode="auto">
              <a:xfrm>
                <a:off x="3403" y="1403"/>
                <a:ext cx="208" cy="379"/>
              </a:xfrm>
              <a:custGeom>
                <a:avLst/>
                <a:gdLst/>
                <a:ahLst/>
                <a:cxnLst>
                  <a:cxn ang="0">
                    <a:pos x="19" y="27"/>
                  </a:cxn>
                  <a:cxn ang="0">
                    <a:pos x="12" y="69"/>
                  </a:cxn>
                  <a:cxn ang="0">
                    <a:pos x="40" y="45"/>
                  </a:cxn>
                  <a:cxn ang="0">
                    <a:pos x="37" y="24"/>
                  </a:cxn>
                  <a:cxn ang="0">
                    <a:pos x="19" y="27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887" name="Freeform 239"/>
              <p:cNvSpPr>
                <a:spLocks/>
              </p:cNvSpPr>
              <p:nvPr/>
            </p:nvSpPr>
            <p:spPr bwMode="auto">
              <a:xfrm>
                <a:off x="3272" y="645"/>
                <a:ext cx="683" cy="318"/>
              </a:xfrm>
              <a:custGeom>
                <a:avLst/>
                <a:gdLst/>
                <a:ahLst/>
                <a:cxnLst>
                  <a:cxn ang="0">
                    <a:pos x="112" y="4"/>
                  </a:cxn>
                  <a:cxn ang="0">
                    <a:pos x="24" y="4"/>
                  </a:cxn>
                  <a:cxn ang="0">
                    <a:pos x="2" y="25"/>
                  </a:cxn>
                  <a:cxn ang="0">
                    <a:pos x="60" y="58"/>
                  </a:cxn>
                  <a:cxn ang="0">
                    <a:pos x="96" y="54"/>
                  </a:cxn>
                  <a:cxn ang="0">
                    <a:pos x="113" y="53"/>
                  </a:cxn>
                  <a:cxn ang="0">
                    <a:pos x="112" y="4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888" name="Freeform 240"/>
              <p:cNvSpPr>
                <a:spLocks/>
              </p:cNvSpPr>
              <p:nvPr/>
            </p:nvSpPr>
            <p:spPr bwMode="auto">
              <a:xfrm>
                <a:off x="4046" y="1545"/>
                <a:ext cx="490" cy="515"/>
              </a:xfrm>
              <a:custGeom>
                <a:avLst/>
                <a:gdLst/>
                <a:ahLst/>
                <a:cxnLst>
                  <a:cxn ang="0">
                    <a:pos x="67" y="5"/>
                  </a:cxn>
                  <a:cxn ang="0">
                    <a:pos x="31" y="5"/>
                  </a:cxn>
                  <a:cxn ang="0">
                    <a:pos x="12" y="57"/>
                  </a:cxn>
                  <a:cxn ang="0">
                    <a:pos x="79" y="62"/>
                  </a:cxn>
                  <a:cxn ang="0">
                    <a:pos x="67" y="5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889" name="Freeform 241"/>
              <p:cNvSpPr>
                <a:spLocks/>
              </p:cNvSpPr>
              <p:nvPr/>
            </p:nvSpPr>
            <p:spPr bwMode="auto">
              <a:xfrm>
                <a:off x="5173" y="1024"/>
                <a:ext cx="501" cy="9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40" y="15"/>
                  </a:cxn>
                  <a:cxn ang="0">
                    <a:pos x="15" y="0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890" name="Freeform 242"/>
              <p:cNvSpPr>
                <a:spLocks/>
              </p:cNvSpPr>
              <p:nvPr/>
            </p:nvSpPr>
            <p:spPr bwMode="auto">
              <a:xfrm>
                <a:off x="5340" y="1004"/>
                <a:ext cx="385" cy="237"/>
              </a:xfrm>
              <a:custGeom>
                <a:avLst/>
                <a:gdLst/>
                <a:ahLst/>
                <a:cxnLst>
                  <a:cxn ang="0">
                    <a:pos x="21" y="37"/>
                  </a:cxn>
                  <a:cxn ang="0">
                    <a:pos x="70" y="17"/>
                  </a:cxn>
                  <a:cxn ang="0">
                    <a:pos x="48" y="3"/>
                  </a:cxn>
                  <a:cxn ang="0">
                    <a:pos x="19" y="32"/>
                  </a:cxn>
                  <a:cxn ang="0">
                    <a:pos x="21" y="37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891" name="Freeform 243"/>
              <p:cNvSpPr>
                <a:spLocks/>
              </p:cNvSpPr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/>
                <a:ahLst/>
                <a:cxnLst>
                  <a:cxn ang="0">
                    <a:pos x="72" y="6"/>
                  </a:cxn>
                  <a:cxn ang="0">
                    <a:pos x="24" y="17"/>
                  </a:cxn>
                  <a:cxn ang="0">
                    <a:pos x="17" y="26"/>
                  </a:cxn>
                  <a:cxn ang="0">
                    <a:pos x="76" y="23"/>
                  </a:cxn>
                  <a:cxn ang="0">
                    <a:pos x="82" y="20"/>
                  </a:cxn>
                  <a:cxn ang="0">
                    <a:pos x="82" y="0"/>
                  </a:cxn>
                  <a:cxn ang="0">
                    <a:pos x="72" y="6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892" name="Freeform 244"/>
              <p:cNvSpPr>
                <a:spLocks/>
              </p:cNvSpPr>
              <p:nvPr/>
            </p:nvSpPr>
            <p:spPr bwMode="auto">
              <a:xfrm>
                <a:off x="5001" y="1378"/>
                <a:ext cx="698" cy="167"/>
              </a:xfrm>
              <a:custGeom>
                <a:avLst/>
                <a:gdLst/>
                <a:ahLst/>
                <a:cxnLst>
                  <a:cxn ang="0">
                    <a:pos x="21" y="1"/>
                  </a:cxn>
                  <a:cxn ang="0">
                    <a:pos x="8" y="14"/>
                  </a:cxn>
                  <a:cxn ang="0">
                    <a:pos x="57" y="22"/>
                  </a:cxn>
                  <a:cxn ang="0">
                    <a:pos x="117" y="23"/>
                  </a:cxn>
                  <a:cxn ang="0">
                    <a:pos x="114" y="8"/>
                  </a:cxn>
                  <a:cxn ang="0">
                    <a:pos x="82" y="3"/>
                  </a:cxn>
                  <a:cxn ang="0">
                    <a:pos x="21" y="1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893" name="Freeform 245"/>
              <p:cNvSpPr>
                <a:spLocks/>
              </p:cNvSpPr>
              <p:nvPr/>
            </p:nvSpPr>
            <p:spPr bwMode="auto">
              <a:xfrm>
                <a:off x="5077" y="1540"/>
                <a:ext cx="567" cy="146"/>
              </a:xfrm>
              <a:custGeom>
                <a:avLst/>
                <a:gdLst/>
                <a:ahLst/>
                <a:cxnLst>
                  <a:cxn ang="0">
                    <a:pos x="98" y="19"/>
                  </a:cxn>
                  <a:cxn ang="0">
                    <a:pos x="103" y="4"/>
                  </a:cxn>
                  <a:cxn ang="0">
                    <a:pos x="74" y="10"/>
                  </a:cxn>
                  <a:cxn ang="0">
                    <a:pos x="36" y="6"/>
                  </a:cxn>
                  <a:cxn ang="0">
                    <a:pos x="2" y="4"/>
                  </a:cxn>
                  <a:cxn ang="0">
                    <a:pos x="98" y="19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894" name="Freeform 246"/>
              <p:cNvSpPr>
                <a:spLocks/>
              </p:cNvSpPr>
              <p:nvPr/>
            </p:nvSpPr>
            <p:spPr bwMode="auto">
              <a:xfrm>
                <a:off x="5042" y="1656"/>
                <a:ext cx="581" cy="480"/>
              </a:xfrm>
              <a:custGeom>
                <a:avLst/>
                <a:gdLst/>
                <a:ahLst/>
                <a:cxnLst>
                  <a:cxn ang="0">
                    <a:pos x="3" y="53"/>
                  </a:cxn>
                  <a:cxn ang="0">
                    <a:pos x="26" y="54"/>
                  </a:cxn>
                  <a:cxn ang="0">
                    <a:pos x="50" y="77"/>
                  </a:cxn>
                  <a:cxn ang="0">
                    <a:pos x="59" y="84"/>
                  </a:cxn>
                  <a:cxn ang="0">
                    <a:pos x="81" y="52"/>
                  </a:cxn>
                  <a:cxn ang="0">
                    <a:pos x="111" y="52"/>
                  </a:cxn>
                  <a:cxn ang="0">
                    <a:pos x="79" y="27"/>
                  </a:cxn>
                  <a:cxn ang="0">
                    <a:pos x="37" y="16"/>
                  </a:cxn>
                  <a:cxn ang="0">
                    <a:pos x="12" y="41"/>
                  </a:cxn>
                  <a:cxn ang="0">
                    <a:pos x="3" y="53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895" name="Freeform 247"/>
              <p:cNvSpPr>
                <a:spLocks/>
              </p:cNvSpPr>
              <p:nvPr/>
            </p:nvSpPr>
            <p:spPr bwMode="auto">
              <a:xfrm>
                <a:off x="5421" y="1464"/>
                <a:ext cx="329" cy="854"/>
              </a:xfrm>
              <a:custGeom>
                <a:avLst/>
                <a:gdLst/>
                <a:ahLst/>
                <a:cxnLst>
                  <a:cxn ang="0">
                    <a:pos x="51" y="40"/>
                  </a:cxn>
                  <a:cxn ang="0">
                    <a:pos x="22" y="49"/>
                  </a:cxn>
                  <a:cxn ang="0">
                    <a:pos x="22" y="59"/>
                  </a:cxn>
                  <a:cxn ang="0">
                    <a:pos x="50" y="90"/>
                  </a:cxn>
                  <a:cxn ang="0">
                    <a:pos x="34" y="118"/>
                  </a:cxn>
                  <a:cxn ang="0">
                    <a:pos x="0" y="148"/>
                  </a:cxn>
                  <a:cxn ang="0">
                    <a:pos x="17" y="155"/>
                  </a:cxn>
                  <a:cxn ang="0">
                    <a:pos x="47" y="166"/>
                  </a:cxn>
                  <a:cxn ang="0">
                    <a:pos x="63" y="162"/>
                  </a:cxn>
                  <a:cxn ang="0">
                    <a:pos x="65" y="0"/>
                  </a:cxn>
                  <a:cxn ang="0">
                    <a:pos x="51" y="40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7896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789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7898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27899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27900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4C4F706-C742-47A6-8A57-7CA3A564162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ransition spd="slow">
    <p:randomBar dir="vert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8" name="Picture 4" descr="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524625"/>
          </a:xfrm>
          <a:prstGeom prst="rect">
            <a:avLst/>
          </a:prstGeom>
          <a:noFill/>
        </p:spPr>
      </p:pic>
      <p:sp>
        <p:nvSpPr>
          <p:cNvPr id="1136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549275"/>
            <a:ext cx="8497888" cy="1728788"/>
          </a:xfrm>
        </p:spPr>
        <p:txBody>
          <a:bodyPr/>
          <a:lstStyle/>
          <a:p>
            <a:r>
              <a:rPr lang="zh-CN" altLang="en-US" sz="8800">
                <a:solidFill>
                  <a:schemeClr val="tx1"/>
                </a:solidFill>
                <a:ea typeface="楷体_GB2312" pitchFamily="49" charset="-122"/>
              </a:rPr>
              <a:t>总想为你唱支歌</a:t>
            </a:r>
          </a:p>
        </p:txBody>
      </p:sp>
      <p:pic>
        <p:nvPicPr>
          <p:cNvPr id="113674" name="Picture 10" descr="colbiglogo1000000581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59563" y="4292600"/>
            <a:ext cx="2233612" cy="202565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b="1">
                <a:solidFill>
                  <a:schemeClr val="hlink"/>
                </a:solidFill>
              </a:rPr>
              <a:t>2006 </a:t>
            </a:r>
            <a:r>
              <a:rPr lang="zh-CN" altLang="en-US" sz="4800" b="1">
                <a:solidFill>
                  <a:schemeClr val="hlink"/>
                </a:solidFill>
              </a:rPr>
              <a:t>　一幅烟雨牛鹭图</a:t>
            </a:r>
            <a:r>
              <a:rPr lang="zh-CN" altLang="en-US"/>
              <a:t>  </a:t>
            </a:r>
          </a:p>
        </p:txBody>
      </p:sp>
      <p:sp>
        <p:nvSpPr>
          <p:cNvPr id="1280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1889125"/>
            <a:ext cx="8820150" cy="4924425"/>
          </a:xfrm>
        </p:spPr>
        <p:txBody>
          <a:bodyPr/>
          <a:lstStyle/>
          <a:p>
            <a:r>
              <a:rPr lang="en-US" altLang="zh-CN" sz="4400"/>
              <a:t>14</a:t>
            </a:r>
            <a:r>
              <a:rPr lang="zh-CN" altLang="en-US" sz="4400"/>
              <a:t>．文章开头两段的景物描写各有什么特点？你更喜爱哪一段？请从</a:t>
            </a:r>
            <a:r>
              <a:rPr lang="zh-CN" altLang="en-US" sz="4400" b="1">
                <a:solidFill>
                  <a:srgbClr val="CC0099"/>
                </a:solidFill>
              </a:rPr>
              <a:t>修辞手法</a:t>
            </a:r>
            <a:r>
              <a:rPr lang="zh-CN" altLang="en-US" sz="4400"/>
              <a:t>的运用上说明理由。（</a:t>
            </a:r>
            <a:r>
              <a:rPr lang="en-US" altLang="zh-CN" sz="4400"/>
              <a:t>5</a:t>
            </a:r>
            <a:r>
              <a:rPr lang="zh-CN" altLang="en-US" sz="4400"/>
              <a:t>分）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7950" y="44450"/>
            <a:ext cx="8540750" cy="1143000"/>
          </a:xfrm>
        </p:spPr>
        <p:txBody>
          <a:bodyPr/>
          <a:lstStyle/>
          <a:p>
            <a:r>
              <a:rPr lang="en-US" altLang="zh-CN" sz="5400" b="1">
                <a:solidFill>
                  <a:schemeClr val="hlink"/>
                </a:solidFill>
              </a:rPr>
              <a:t>2007</a:t>
            </a:r>
            <a:r>
              <a:rPr lang="zh-CN" altLang="en-US" sz="5400" b="1">
                <a:solidFill>
                  <a:schemeClr val="hlink"/>
                </a:solidFill>
              </a:rPr>
              <a:t>　  麦天</a:t>
            </a:r>
          </a:p>
        </p:txBody>
      </p:sp>
      <p:sp>
        <p:nvSpPr>
          <p:cNvPr id="1269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773238"/>
            <a:ext cx="8893175" cy="4997450"/>
          </a:xfrm>
        </p:spPr>
        <p:txBody>
          <a:bodyPr/>
          <a:lstStyle/>
          <a:p>
            <a:r>
              <a:rPr lang="en-US" altLang="zh-CN" sz="4000"/>
              <a:t>15.“</a:t>
            </a:r>
            <a:r>
              <a:rPr lang="zh-CN" altLang="en-US" sz="4000"/>
              <a:t>一路上都是鲜红的收割机，突突突，吼个不停，所过之处，留下的只是一地黄亮亮金灿灿的麦茬，散发着湿润的草香。” 这句话描写关中麦收情景，请分析它的</a:t>
            </a:r>
            <a:r>
              <a:rPr lang="zh-CN" altLang="en-US" sz="4000" b="1">
                <a:solidFill>
                  <a:srgbClr val="CC0099"/>
                </a:solidFill>
              </a:rPr>
              <a:t>表达特色</a:t>
            </a:r>
            <a:r>
              <a:rPr lang="zh-CN" altLang="en-US" sz="4000"/>
              <a:t>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b="1">
                <a:solidFill>
                  <a:schemeClr val="hlink"/>
                </a:solidFill>
              </a:rPr>
              <a:t>2010 </a:t>
            </a:r>
            <a:r>
              <a:rPr lang="zh-CN" altLang="en-US" sz="5400" b="1">
                <a:solidFill>
                  <a:schemeClr val="hlink"/>
                </a:solidFill>
              </a:rPr>
              <a:t>溜索</a:t>
            </a:r>
          </a:p>
        </p:txBody>
      </p:sp>
      <p:sp>
        <p:nvSpPr>
          <p:cNvPr id="1249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2133600"/>
            <a:ext cx="8534400" cy="4724400"/>
          </a:xfrm>
        </p:spPr>
        <p:txBody>
          <a:bodyPr/>
          <a:lstStyle/>
          <a:p>
            <a:r>
              <a:rPr lang="en-US" altLang="zh-CN" sz="4400"/>
              <a:t>11</a:t>
            </a:r>
            <a:r>
              <a:rPr lang="zh-CN" altLang="en-US" sz="4400"/>
              <a:t>．文中画线部分描写了峡谷险峻气势，请分析其</a:t>
            </a:r>
            <a:r>
              <a:rPr lang="zh-CN" altLang="en-US" sz="4400" b="1">
                <a:solidFill>
                  <a:srgbClr val="CC0099"/>
                </a:solidFill>
              </a:rPr>
              <a:t>表现特色</a:t>
            </a:r>
            <a:r>
              <a:rPr lang="zh-CN" altLang="en-US" sz="4400"/>
              <a:t>。</a:t>
            </a:r>
            <a:r>
              <a:rPr lang="en-US" altLang="zh-CN" sz="4400"/>
              <a:t>(5</a:t>
            </a:r>
            <a:r>
              <a:rPr lang="zh-CN" altLang="en-US" sz="4400"/>
              <a:t>分</a:t>
            </a:r>
            <a:r>
              <a:rPr lang="en-US" altLang="zh-CN" sz="4400"/>
              <a:t>)</a:t>
            </a:r>
          </a:p>
          <a:p>
            <a:endParaRPr lang="en-US" altLang="zh-CN" sz="4400"/>
          </a:p>
          <a:p>
            <a:endParaRPr lang="en-US" altLang="zh-CN" sz="40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547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105477" name="Picture 5" descr="eaf2e15ca329bd959d82044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3" name="Picture 5" descr="ca6ea9ef536b219eb21cb1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94220" name="Oval 12"/>
          <p:cNvSpPr>
            <a:spLocks noChangeArrowheads="1"/>
          </p:cNvSpPr>
          <p:nvPr/>
        </p:nvSpPr>
        <p:spPr bwMode="auto">
          <a:xfrm>
            <a:off x="2987675" y="2349500"/>
            <a:ext cx="2087563" cy="2520950"/>
          </a:xfrm>
          <a:prstGeom prst="ellipse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2" descr="ca6ea9ef536b219eb21cb1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19811" name="Picture 3" descr="ca6ea9ef536b219eb21cb124"/>
          <p:cNvPicPr>
            <a:picLocks noGrp="1" noChangeAspect="1" noChangeArrowheads="1"/>
          </p:cNvPicPr>
          <p:nvPr>
            <p:ph type="body"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4140200" cy="6858000"/>
          </a:xfrm>
          <a:noFill/>
          <a:ln/>
        </p:spPr>
      </p:pic>
      <p:sp>
        <p:nvSpPr>
          <p:cNvPr id="119812" name="Rectangle 4"/>
          <p:cNvSpPr>
            <a:spLocks noGrp="1" noRot="1" noChangeArrowheads="1"/>
          </p:cNvSpPr>
          <p:nvPr>
            <p:ph type="body" sz="half" idx="2"/>
          </p:nvPr>
        </p:nvSpPr>
        <p:spPr>
          <a:xfrm>
            <a:off x="3563938" y="0"/>
            <a:ext cx="5580062" cy="6858000"/>
          </a:xfrm>
          <a:solidFill>
            <a:schemeClr val="bg1">
              <a:alpha val="85001"/>
            </a:schemeClr>
          </a:solidFill>
        </p:spPr>
        <p:txBody>
          <a:bodyPr/>
          <a:lstStyle/>
          <a:p>
            <a:endParaRPr lang="en-US" altLang="zh-CN" b="1"/>
          </a:p>
          <a:p>
            <a:r>
              <a:rPr lang="zh-CN" altLang="en-US" b="1"/>
              <a:t>在戈壁上赶路，还能经常看到这样的情景：一片片疤痕累累、粗壮结实的胡杨林，因缺水而死亡了。仿佛是一个刚刚经历了恶战的古战场，死亡的胡杨林挺立着身子不肯倒下，一条条高高举起的痉曲干枯的胳膊直指蓝天，密密麻麻的胳膊汇成了一片呐喊的海洋，为活着的伙伴和为死去的自己。荒漠戈壁上随处可见被榨干了最后一滴水的枯枝败草的尸体，唯有枯死的胡杨林的方阵总使我热泪盈眶。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557213"/>
            <a:ext cx="8748713" cy="1143000"/>
          </a:xfrm>
        </p:spPr>
        <p:txBody>
          <a:bodyPr/>
          <a:lstStyle/>
          <a:p>
            <a:pPr algn="l"/>
            <a:r>
              <a:rPr lang="zh-CN" altLang="en-US" sz="4000" b="1">
                <a:solidFill>
                  <a:schemeClr val="hlink"/>
                </a:solidFill>
              </a:rPr>
              <a:t>文章第五段运用了哪些表现手法来描写枯死的胡杨林？这样写有什么好处？（</a:t>
            </a:r>
            <a:r>
              <a:rPr lang="en-US" altLang="zh-CN" sz="4000" b="1">
                <a:solidFill>
                  <a:schemeClr val="hlink"/>
                </a:solidFill>
              </a:rPr>
              <a:t>6</a:t>
            </a:r>
            <a:r>
              <a:rPr lang="zh-CN" altLang="en-US" sz="4000" b="1">
                <a:solidFill>
                  <a:schemeClr val="hlink"/>
                </a:solidFill>
              </a:rPr>
              <a:t>分）</a:t>
            </a:r>
          </a:p>
        </p:txBody>
      </p:sp>
      <p:sp>
        <p:nvSpPr>
          <p:cNvPr id="1208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2243138"/>
            <a:ext cx="8820150" cy="4498975"/>
          </a:xfrm>
        </p:spPr>
        <p:txBody>
          <a:bodyPr/>
          <a:lstStyle/>
          <a:p>
            <a:r>
              <a:rPr lang="zh-CN" altLang="en-US" sz="4400"/>
              <a:t>细节描写：“伤痕累累”、“粗壮结实”表现了胡杨林的坚强；通过想象，把胡杨林想象成古战场表现了环境的恶劣；运用拟人生动地表现出胡杨林与恶劣环境抗争的情景。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476250"/>
            <a:ext cx="8569325" cy="6048375"/>
          </a:xfrm>
        </p:spPr>
        <p:txBody>
          <a:bodyPr/>
          <a:lstStyle/>
          <a:p>
            <a:r>
              <a:rPr lang="en-US" altLang="zh-CN" sz="4400" b="1">
                <a:solidFill>
                  <a:schemeClr val="tx2"/>
                </a:solidFill>
              </a:rPr>
              <a:t>《</a:t>
            </a:r>
            <a:r>
              <a:rPr lang="zh-CN" altLang="en-US" sz="4400" b="1">
                <a:solidFill>
                  <a:schemeClr val="tx2"/>
                </a:solidFill>
              </a:rPr>
              <a:t>乡村的风</a:t>
            </a:r>
            <a:r>
              <a:rPr lang="en-US" altLang="zh-CN" sz="4400" b="1">
                <a:solidFill>
                  <a:schemeClr val="tx2"/>
                </a:solidFill>
              </a:rPr>
              <a:t>》</a:t>
            </a:r>
          </a:p>
          <a:p>
            <a:r>
              <a:rPr lang="zh-CN" altLang="en-US" sz="4400"/>
              <a:t>３．无形的风在文中被描绘得生动形象，具体可感。试从修辞手法的角度，就第二、第五两个自然段中划线的句子进行赏析。</a:t>
            </a:r>
          </a:p>
          <a:p>
            <a:r>
              <a:rPr lang="en-US" altLang="zh-CN" sz="4400" b="1">
                <a:solidFill>
                  <a:schemeClr val="tx2"/>
                </a:solidFill>
              </a:rPr>
              <a:t>《</a:t>
            </a:r>
            <a:r>
              <a:rPr lang="zh-CN" altLang="en-US" sz="4400" b="1">
                <a:solidFill>
                  <a:schemeClr val="tx2"/>
                </a:solidFill>
              </a:rPr>
              <a:t>炉火</a:t>
            </a:r>
            <a:r>
              <a:rPr lang="en-US" altLang="zh-CN" sz="4400" b="1">
                <a:solidFill>
                  <a:schemeClr val="tx2"/>
                </a:solidFill>
              </a:rPr>
              <a:t>》</a:t>
            </a:r>
          </a:p>
          <a:p>
            <a:r>
              <a:rPr lang="zh-CN" altLang="en-US" sz="4400"/>
              <a:t>３．文章第四段对比手法运用得很有特点，请你简要赏析。</a:t>
            </a:r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6659563" y="1989138"/>
            <a:ext cx="1368425" cy="79216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4500563" y="4868863"/>
            <a:ext cx="1295400" cy="79216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 animBg="1"/>
      <p:bldP spid="13107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557213"/>
            <a:ext cx="8748713" cy="1143000"/>
          </a:xfrm>
        </p:spPr>
        <p:txBody>
          <a:bodyPr/>
          <a:lstStyle/>
          <a:p>
            <a:pPr algn="l"/>
            <a:r>
              <a:rPr lang="zh-CN" altLang="en-US" sz="4000" b="1">
                <a:solidFill>
                  <a:schemeClr val="hlink"/>
                </a:solidFill>
              </a:rPr>
              <a:t>文章第五段运用了哪些</a:t>
            </a:r>
            <a:r>
              <a:rPr lang="zh-CN" altLang="en-US" sz="4000" b="1"/>
              <a:t>表现手法</a:t>
            </a:r>
            <a:r>
              <a:rPr lang="zh-CN" altLang="en-US" sz="4000" b="1">
                <a:solidFill>
                  <a:schemeClr val="hlink"/>
                </a:solidFill>
              </a:rPr>
              <a:t>来描写枯死的胡杨林？这样写有什么好处？（</a:t>
            </a:r>
            <a:r>
              <a:rPr lang="en-US" altLang="zh-CN" sz="4000" b="1">
                <a:solidFill>
                  <a:schemeClr val="hlink"/>
                </a:solidFill>
              </a:rPr>
              <a:t>6</a:t>
            </a:r>
            <a:r>
              <a:rPr lang="zh-CN" altLang="en-US" sz="4000" b="1">
                <a:solidFill>
                  <a:schemeClr val="hlink"/>
                </a:solidFill>
              </a:rPr>
              <a:t>分）</a:t>
            </a:r>
          </a:p>
        </p:txBody>
      </p:sp>
      <p:sp>
        <p:nvSpPr>
          <p:cNvPr id="1320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2243138"/>
            <a:ext cx="8820150" cy="4498975"/>
          </a:xfrm>
        </p:spPr>
        <p:txBody>
          <a:bodyPr/>
          <a:lstStyle/>
          <a:p>
            <a:r>
              <a:rPr lang="zh-CN" altLang="en-US" sz="4400"/>
              <a:t>细节描写：“伤痕累累”、“粗壮结实”表现了胡杨林的坚强；通过想象，把胡杨林想象成古战场表现了环境的恶劣；运用</a:t>
            </a:r>
            <a:r>
              <a:rPr lang="zh-CN" altLang="en-US" sz="4800" b="1">
                <a:solidFill>
                  <a:schemeClr val="tx2"/>
                </a:solidFill>
              </a:rPr>
              <a:t>拟人</a:t>
            </a:r>
            <a:r>
              <a:rPr lang="zh-CN" altLang="en-US" sz="4400"/>
              <a:t>生动地表现出胡杨林与恶劣环境抗争的情景。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142875" y="0"/>
            <a:ext cx="8893175" cy="6408738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zh-CN" sz="2800"/>
          </a:p>
          <a:p>
            <a:r>
              <a:rPr lang="en-US" altLang="zh-CN" sz="4400"/>
              <a:t>【</a:t>
            </a:r>
            <a:r>
              <a:rPr lang="zh-CN" altLang="en-US" sz="4400">
                <a:solidFill>
                  <a:schemeClr val="tx2"/>
                </a:solidFill>
              </a:rPr>
              <a:t>参考答案</a:t>
            </a:r>
            <a:r>
              <a:rPr lang="en-US" altLang="zh-CN" sz="4400"/>
              <a:t>】</a:t>
            </a:r>
          </a:p>
          <a:p>
            <a:r>
              <a:rPr lang="zh-CN" altLang="en-US" sz="4400"/>
              <a:t>将枯死的胡杨林</a:t>
            </a:r>
            <a:r>
              <a:rPr lang="zh-CN" altLang="en-US" sz="4400">
                <a:solidFill>
                  <a:schemeClr val="tx2"/>
                </a:solidFill>
              </a:rPr>
              <a:t>比喻</a:t>
            </a:r>
            <a:r>
              <a:rPr lang="zh-CN" altLang="en-US" sz="4400"/>
              <a:t>成古战场</a:t>
            </a:r>
            <a:r>
              <a:rPr lang="en-US" altLang="zh-CN" sz="4400"/>
              <a:t>,</a:t>
            </a:r>
            <a:r>
              <a:rPr lang="zh-CN" altLang="en-US" sz="4400"/>
              <a:t>运用</a:t>
            </a:r>
            <a:r>
              <a:rPr lang="zh-CN" altLang="en-US" sz="4400">
                <a:solidFill>
                  <a:schemeClr val="tx2"/>
                </a:solidFill>
              </a:rPr>
              <a:t>比拟</a:t>
            </a:r>
            <a:r>
              <a:rPr lang="zh-CN" altLang="en-US" sz="4400"/>
              <a:t>的修辞写胡杨林的尸体挺立、呐喊，将胡杨林与枯枝败草</a:t>
            </a:r>
            <a:r>
              <a:rPr lang="zh-CN" altLang="en-US" sz="4400">
                <a:solidFill>
                  <a:schemeClr val="tx2"/>
                </a:solidFill>
              </a:rPr>
              <a:t>对比</a:t>
            </a:r>
            <a:r>
              <a:rPr lang="zh-CN" altLang="en-US" sz="4400"/>
              <a:t>。（３分）这一系列手法，生动形象地展现出胡杨林的</a:t>
            </a:r>
            <a:r>
              <a:rPr lang="zh-CN" altLang="en-US" sz="4400" b="1">
                <a:solidFill>
                  <a:schemeClr val="hlink"/>
                </a:solidFill>
              </a:rPr>
              <a:t>壮烈</a:t>
            </a:r>
            <a:r>
              <a:rPr lang="zh-CN" altLang="en-US" sz="4400"/>
              <a:t>，以及它的</a:t>
            </a:r>
            <a:r>
              <a:rPr lang="zh-CN" altLang="en-US" sz="4400" b="1">
                <a:solidFill>
                  <a:schemeClr val="hlink"/>
                </a:solidFill>
              </a:rPr>
              <a:t>顽强</a:t>
            </a:r>
            <a:r>
              <a:rPr lang="zh-CN" altLang="en-US" sz="4400"/>
              <a:t>意志，表达作者的</a:t>
            </a:r>
            <a:r>
              <a:rPr lang="zh-CN" altLang="en-US" sz="4400" b="1">
                <a:solidFill>
                  <a:schemeClr val="hlink"/>
                </a:solidFill>
              </a:rPr>
              <a:t>钦佩</a:t>
            </a:r>
            <a:r>
              <a:rPr lang="zh-CN" altLang="en-US" sz="4400"/>
              <a:t>之情。（３分）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b="1"/>
              <a:t>散文阅读常考题型</a:t>
            </a:r>
          </a:p>
        </p:txBody>
      </p:sp>
      <p:sp>
        <p:nvSpPr>
          <p:cNvPr id="1157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1882775"/>
            <a:ext cx="7202488" cy="4498975"/>
          </a:xfrm>
        </p:spPr>
        <p:txBody>
          <a:bodyPr/>
          <a:lstStyle/>
          <a:p>
            <a:pPr algn="ctr"/>
            <a:r>
              <a:rPr lang="zh-CN" altLang="en-US" sz="4400"/>
              <a:t>１．概括题</a:t>
            </a:r>
          </a:p>
          <a:p>
            <a:pPr algn="ctr"/>
            <a:r>
              <a:rPr lang="zh-CN" altLang="en-US" sz="4400"/>
              <a:t>２．作用题</a:t>
            </a:r>
          </a:p>
          <a:p>
            <a:pPr algn="ctr"/>
            <a:r>
              <a:rPr lang="zh-CN" altLang="en-US" sz="4400"/>
              <a:t>３．赏析题</a:t>
            </a:r>
          </a:p>
          <a:p>
            <a:pPr algn="ctr"/>
            <a:r>
              <a:rPr lang="zh-CN" altLang="en-US" sz="4400"/>
              <a:t>４．含义题</a:t>
            </a:r>
          </a:p>
          <a:p>
            <a:pPr algn="ctr"/>
            <a:r>
              <a:rPr lang="zh-CN" altLang="en-US" sz="4400"/>
              <a:t>５．探究题</a:t>
            </a:r>
          </a:p>
          <a:p>
            <a:endParaRPr lang="en-US" altLang="zh-CN" sz="440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260350"/>
            <a:ext cx="8496300" cy="4537075"/>
          </a:xfrm>
        </p:spPr>
        <p:txBody>
          <a:bodyPr/>
          <a:lstStyle/>
          <a:p>
            <a:r>
              <a:rPr lang="en-US" altLang="zh-CN" sz="4000" b="1">
                <a:solidFill>
                  <a:schemeClr val="tx2"/>
                </a:solidFill>
              </a:rPr>
              <a:t>2007 </a:t>
            </a:r>
            <a:r>
              <a:rPr lang="zh-CN" altLang="en-US" sz="4000" b="1">
                <a:solidFill>
                  <a:schemeClr val="tx2"/>
                </a:solidFill>
              </a:rPr>
              <a:t>麦天  表达特色</a:t>
            </a:r>
          </a:p>
          <a:p>
            <a:r>
              <a:rPr lang="en-US" altLang="zh-CN" sz="4000" b="1"/>
              <a:t>【</a:t>
            </a:r>
            <a:r>
              <a:rPr lang="zh-CN" altLang="en-US" sz="4000" b="1"/>
              <a:t>答案</a:t>
            </a:r>
            <a:r>
              <a:rPr lang="en-US" altLang="zh-CN" sz="4000" b="1"/>
              <a:t>】</a:t>
            </a:r>
            <a:r>
              <a:rPr lang="zh-CN" altLang="en-US" sz="4000" b="1"/>
              <a:t>选取了麦天代表性事物；从视觉、听觉、嗅觉多角度描写；运用了比拟的修辞方法，语言表达富有意味。</a:t>
            </a:r>
          </a:p>
          <a:p>
            <a:r>
              <a:rPr lang="en-US" altLang="zh-CN" sz="4000" b="1">
                <a:solidFill>
                  <a:schemeClr val="tx2"/>
                </a:solidFill>
              </a:rPr>
              <a:t>2010 </a:t>
            </a:r>
            <a:r>
              <a:rPr lang="zh-CN" altLang="en-US" sz="4000" b="1">
                <a:solidFill>
                  <a:schemeClr val="tx2"/>
                </a:solidFill>
              </a:rPr>
              <a:t>溜索   表现特色</a:t>
            </a:r>
          </a:p>
          <a:p>
            <a:r>
              <a:rPr lang="en-US" altLang="zh-CN" sz="4000" b="1"/>
              <a:t>【</a:t>
            </a:r>
            <a:r>
              <a:rPr lang="zh-CN" altLang="en-US" sz="4000" b="1"/>
              <a:t>答案</a:t>
            </a:r>
            <a:r>
              <a:rPr lang="en-US" altLang="zh-CN" sz="4000" b="1"/>
              <a:t>】</a:t>
            </a:r>
            <a:r>
              <a:rPr lang="zh-CN" altLang="en-US" sz="4000" b="1"/>
              <a:t>以壁顶为观察点，变换视角，从视觉、听觉、内心感受多方面描写，使人如临其境。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549275"/>
            <a:ext cx="8540750" cy="1143000"/>
          </a:xfrm>
        </p:spPr>
        <p:txBody>
          <a:bodyPr/>
          <a:lstStyle/>
          <a:p>
            <a:r>
              <a:rPr lang="zh-CN" altLang="en-US" sz="5400"/>
              <a:t>表达技巧</a:t>
            </a:r>
            <a:br>
              <a:rPr lang="zh-CN" altLang="en-US" sz="5400"/>
            </a:br>
            <a:endParaRPr lang="zh-CN" altLang="en-US" sz="5400"/>
          </a:p>
        </p:txBody>
      </p:sp>
      <p:sp>
        <p:nvSpPr>
          <p:cNvPr id="139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1700213"/>
            <a:ext cx="8748713" cy="2952750"/>
          </a:xfrm>
        </p:spPr>
        <p:txBody>
          <a:bodyPr/>
          <a:lstStyle/>
          <a:p>
            <a:r>
              <a:rPr lang="zh-CN" altLang="en-US" sz="4800"/>
              <a:t>一、修辞手法：比喻、比拟、借代、夸张、对偶、排比、设问、反问、反复等；</a:t>
            </a:r>
          </a:p>
          <a:p>
            <a:endParaRPr lang="en-US" altLang="zh-CN" sz="4800"/>
          </a:p>
        </p:txBody>
      </p:sp>
    </p:spTree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40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600200"/>
            <a:ext cx="8569325" cy="4498975"/>
          </a:xfrm>
        </p:spPr>
        <p:txBody>
          <a:bodyPr/>
          <a:lstStyle/>
          <a:p>
            <a:r>
              <a:rPr lang="zh-CN" altLang="en-US" sz="4400"/>
              <a:t>二、表达方式，包括记叙、议论、描写、抒情、议论。</a:t>
            </a:r>
          </a:p>
          <a:p>
            <a:r>
              <a:rPr lang="zh-CN" altLang="en-US" sz="4400"/>
              <a:t>描写可从顺序、角度细分为远近高低、多种感官、动静结合、虚实结合、正侧结合等。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4131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4800"/>
              <a:t>三、表现手法，包括衬托、对比、联想、想象、象征、渲染、抑扬等；</a:t>
            </a:r>
          </a:p>
          <a:p>
            <a:endParaRPr lang="en-US" altLang="zh-CN" sz="4800"/>
          </a:p>
        </p:txBody>
      </p:sp>
    </p:spTree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4233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4800"/>
              <a:t>四、结构手法，包括开门见山、卒章显志、以小见大，先抑后扬等。</a:t>
            </a:r>
            <a:r>
              <a:rPr lang="zh-CN" altLang="en-US"/>
              <a:t> </a:t>
            </a:r>
          </a:p>
          <a:p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8" name="Picture 4" descr="3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290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0"/>
            <a:ext cx="8540750" cy="1143000"/>
          </a:xfrm>
        </p:spPr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孤独的守望</a:t>
            </a:r>
          </a:p>
        </p:txBody>
      </p:sp>
      <p:pic>
        <p:nvPicPr>
          <p:cNvPr id="129029" name="Picture 5" descr="120411a04322305R035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290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-36513" y="765175"/>
            <a:ext cx="7993063" cy="5040313"/>
          </a:xfrm>
          <a:solidFill>
            <a:schemeClr val="bg1">
              <a:alpha val="73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zh-CN" altLang="en-US" sz="3600" b="1"/>
              <a:t>寻着水声一路走来，水却似多羞的少女般犹抱琵琶半遮面，一会儿被浓荫掩翠，一会儿环佩叮当，一会儿弯成一枚碧玉，一会儿又不知躲藏到哪里去了。细看那水宁静之极，无波无痕，柔润如美玉。那是谁家女儿悬挂于颈间的玉璞？押着唐韵，携着汉风，一点点的走近，走近，将心清凉成一片温润的水域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98450" y="228600"/>
            <a:ext cx="8845550" cy="1143000"/>
          </a:xfrm>
        </p:spPr>
        <p:txBody>
          <a:bodyPr/>
          <a:lstStyle/>
          <a:p>
            <a:pPr algn="l"/>
            <a:r>
              <a:rPr lang="en-US" altLang="zh-CN" sz="4000" b="1"/>
              <a:t>2</a:t>
            </a:r>
            <a:r>
              <a:rPr lang="en-US" altLang="zh-CN" sz="4000" b="1">
                <a:solidFill>
                  <a:schemeClr val="hlink"/>
                </a:solidFill>
              </a:rPr>
              <a:t>.</a:t>
            </a:r>
            <a:r>
              <a:rPr lang="zh-CN" altLang="en-US" sz="4000" b="1">
                <a:solidFill>
                  <a:schemeClr val="hlink"/>
                </a:solidFill>
              </a:rPr>
              <a:t>（</a:t>
            </a:r>
            <a:r>
              <a:rPr lang="en-US" altLang="zh-CN" sz="4000" b="1">
                <a:solidFill>
                  <a:schemeClr val="hlink"/>
                </a:solidFill>
              </a:rPr>
              <a:t>1</a:t>
            </a:r>
            <a:r>
              <a:rPr lang="zh-CN" altLang="en-US" sz="4000" b="1">
                <a:solidFill>
                  <a:schemeClr val="hlink"/>
                </a:solidFill>
              </a:rPr>
              <a:t>）走一趟大西北，长不大的孩子会长大。</a:t>
            </a:r>
          </a:p>
        </p:txBody>
      </p:sp>
      <p:sp>
        <p:nvSpPr>
          <p:cNvPr id="1341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844675"/>
            <a:ext cx="8153400" cy="4498975"/>
          </a:xfrm>
        </p:spPr>
        <p:txBody>
          <a:bodyPr/>
          <a:lstStyle/>
          <a:p>
            <a:r>
              <a:rPr lang="zh-CN" altLang="en-US" sz="4000"/>
              <a:t>大西北悲壮顽强的景物和人，会触动所有人的心灵。</a:t>
            </a:r>
          </a:p>
          <a:p>
            <a:r>
              <a:rPr lang="zh-CN" altLang="en-US" sz="4000"/>
              <a:t>大西北恶劣的环境，人、植物坚毅的品格，会让孩子有所触动从而使他们成长。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981075"/>
            <a:ext cx="8497888" cy="5184775"/>
          </a:xfrm>
        </p:spPr>
        <p:txBody>
          <a:bodyPr/>
          <a:lstStyle/>
          <a:p>
            <a:r>
              <a:rPr lang="en-US" altLang="zh-CN" sz="4400"/>
              <a:t>【</a:t>
            </a:r>
            <a:r>
              <a:rPr lang="zh-CN" altLang="en-US" sz="4400">
                <a:solidFill>
                  <a:schemeClr val="tx2"/>
                </a:solidFill>
              </a:rPr>
              <a:t>参考答案</a:t>
            </a:r>
            <a:r>
              <a:rPr lang="en-US" altLang="zh-CN" sz="4400"/>
              <a:t>】</a:t>
            </a:r>
            <a:r>
              <a:rPr lang="en-US" altLang="zh-CN"/>
              <a:t> </a:t>
            </a:r>
          </a:p>
          <a:p>
            <a:r>
              <a:rPr lang="zh-CN" altLang="en-US" sz="4000"/>
              <a:t>（</a:t>
            </a:r>
            <a:r>
              <a:rPr lang="en-US" altLang="zh-CN" sz="4000"/>
              <a:t>1</a:t>
            </a:r>
            <a:r>
              <a:rPr lang="zh-CN" altLang="en-US" sz="4000"/>
              <a:t>）大西北环境恶劣与生命的顽强，会强烈震撼来自其他地方的孩子，使他们经受历练，学会坚强，早日成熟。</a:t>
            </a:r>
          </a:p>
          <a:p>
            <a:pPr>
              <a:buFont typeface="Wingdings" pitchFamily="2" charset="2"/>
              <a:buNone/>
            </a:pPr>
            <a:r>
              <a:rPr lang="zh-CN" altLang="en-US" sz="4000"/>
              <a:t>　</a:t>
            </a:r>
          </a:p>
          <a:p>
            <a:endParaRPr lang="en-US" altLang="zh-CN" sz="400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98450" y="414338"/>
            <a:ext cx="8377238" cy="1214437"/>
          </a:xfrm>
        </p:spPr>
        <p:txBody>
          <a:bodyPr/>
          <a:lstStyle/>
          <a:p>
            <a:pPr algn="l"/>
            <a:r>
              <a:rPr lang="zh-CN" altLang="en-US" sz="4000" b="1"/>
              <a:t>２</a:t>
            </a:r>
            <a:r>
              <a:rPr lang="zh-CN" altLang="en-US" sz="4000" b="1">
                <a:solidFill>
                  <a:schemeClr val="hlink"/>
                </a:solidFill>
              </a:rPr>
              <a:t>．（</a:t>
            </a:r>
            <a:r>
              <a:rPr lang="en-US" altLang="zh-CN" sz="4000" b="1">
                <a:solidFill>
                  <a:schemeClr val="hlink"/>
                </a:solidFill>
              </a:rPr>
              <a:t>2</a:t>
            </a:r>
            <a:r>
              <a:rPr lang="zh-CN" altLang="en-US" sz="4000" b="1">
                <a:solidFill>
                  <a:schemeClr val="hlink"/>
                </a:solidFill>
              </a:rPr>
              <a:t>）南方的天地太玲珑剔透了，太经不起摔打了。</a:t>
            </a:r>
            <a:br>
              <a:rPr lang="zh-CN" altLang="en-US" sz="4000" b="1">
                <a:solidFill>
                  <a:schemeClr val="hlink"/>
                </a:solidFill>
              </a:rPr>
            </a:br>
            <a:endParaRPr lang="zh-CN" altLang="en-US" sz="4000" b="1">
              <a:solidFill>
                <a:schemeClr val="hlink"/>
              </a:solidFill>
            </a:endParaRPr>
          </a:p>
        </p:txBody>
      </p:sp>
      <p:sp>
        <p:nvSpPr>
          <p:cNvPr id="1075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2076450"/>
            <a:ext cx="8569325" cy="4781550"/>
          </a:xfrm>
        </p:spPr>
        <p:txBody>
          <a:bodyPr/>
          <a:lstStyle/>
          <a:p>
            <a:r>
              <a:rPr lang="zh-CN" altLang="en-US" sz="4000"/>
              <a:t>南方的天是温柔的，北方的天是多变的，所以北方的人能吃苦，南方的人不能吃苦。</a:t>
            </a:r>
          </a:p>
          <a:p>
            <a:r>
              <a:rPr lang="zh-CN" altLang="en-US" sz="4000"/>
              <a:t>北方的风大沙多，风干水碱，相对于北方，南方天气暖和，人多车多，显得很安逸。</a:t>
            </a:r>
          </a:p>
          <a:p>
            <a:endParaRPr lang="en-US" altLang="zh-CN" sz="400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333375"/>
            <a:ext cx="8569325" cy="597535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CN" sz="2800"/>
          </a:p>
          <a:p>
            <a:pPr>
              <a:lnSpc>
                <a:spcPct val="90000"/>
              </a:lnSpc>
            </a:pPr>
            <a:r>
              <a:rPr lang="zh-CN" altLang="en-US" sz="3600"/>
              <a:t>南方挤满了人，矗满了楼，停满了车，与辽阔的大西北相比，显得太拥挤，无法像大西比一样让人茁壮成长。</a:t>
            </a:r>
          </a:p>
          <a:p>
            <a:pPr>
              <a:lnSpc>
                <a:spcPct val="90000"/>
              </a:lnSpc>
            </a:pPr>
            <a:r>
              <a:rPr lang="zh-CN" altLang="en-US" sz="3600"/>
              <a:t>用南方的秀美来反衬出大西比的壮美，表达作者对大西北的热烈敬仰之情。</a:t>
            </a:r>
          </a:p>
          <a:p>
            <a:pPr>
              <a:lnSpc>
                <a:spcPct val="90000"/>
              </a:lnSpc>
            </a:pPr>
            <a:endParaRPr lang="zh-CN" altLang="en-US" sz="3600"/>
          </a:p>
          <a:p>
            <a:pPr>
              <a:lnSpc>
                <a:spcPct val="90000"/>
              </a:lnSpc>
            </a:pPr>
            <a:r>
              <a:rPr lang="en-US" altLang="zh-CN" sz="4000"/>
              <a:t>【</a:t>
            </a:r>
            <a:r>
              <a:rPr lang="zh-CN" altLang="en-US" sz="4000">
                <a:solidFill>
                  <a:schemeClr val="tx2"/>
                </a:solidFill>
              </a:rPr>
              <a:t>参考答案</a:t>
            </a:r>
            <a:r>
              <a:rPr lang="en-US" altLang="zh-CN" sz="4000"/>
              <a:t>】</a:t>
            </a:r>
            <a:r>
              <a:rPr lang="en-US" altLang="zh-CN" sz="2800"/>
              <a:t> </a:t>
            </a:r>
            <a:endParaRPr lang="en-US" altLang="zh-CN" sz="3600"/>
          </a:p>
          <a:p>
            <a:pPr>
              <a:lnSpc>
                <a:spcPct val="90000"/>
              </a:lnSpc>
            </a:pPr>
            <a:r>
              <a:rPr lang="zh-CN" altLang="en-US" sz="3600" b="1">
                <a:solidFill>
                  <a:schemeClr val="tx2"/>
                </a:solidFill>
              </a:rPr>
              <a:t>南方的环境过于温和，比不上大西北更能让人历练和磨难意志。</a:t>
            </a:r>
            <a:endParaRPr lang="zh-CN" altLang="en-US" b="1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zh-CN" altLang="en-US" b="1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80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-36513" y="1052513"/>
            <a:ext cx="9180513" cy="4498975"/>
          </a:xfrm>
        </p:spPr>
        <p:txBody>
          <a:bodyPr/>
          <a:lstStyle/>
          <a:p>
            <a:r>
              <a:rPr lang="zh-CN" altLang="en-US" sz="4800" dirty="0">
                <a:ea typeface="楷体_GB2312" pitchFamily="49" charset="-122"/>
              </a:rPr>
              <a:t>１．文中刻画的“左公柳”和“民勤人”两个形象具有哪些相同的特点？作者描写这两个形象的用意是什么？（４分）</a:t>
            </a:r>
            <a:r>
              <a:rPr lang="zh-CN" altLang="en-US" sz="4800" dirty="0"/>
              <a:t/>
            </a:r>
            <a:br>
              <a:rPr lang="zh-CN" altLang="en-US" sz="4800" dirty="0"/>
            </a:br>
            <a:endParaRPr lang="zh-CN" altLang="en-US" sz="4800" dirty="0"/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3276600" y="4581525"/>
            <a:ext cx="28797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5400" b="1">
                <a:solidFill>
                  <a:schemeClr val="tx2"/>
                </a:solidFill>
              </a:rPr>
              <a:t>概括题</a:t>
            </a:r>
          </a:p>
        </p:txBody>
      </p:sp>
      <p:sp>
        <p:nvSpPr>
          <p:cNvPr id="114693" name="Line 5"/>
          <p:cNvSpPr>
            <a:spLocks noChangeShapeType="1"/>
          </p:cNvSpPr>
          <p:nvPr/>
        </p:nvSpPr>
        <p:spPr bwMode="auto">
          <a:xfrm>
            <a:off x="4930775" y="2565399"/>
            <a:ext cx="3927505" cy="45719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4694" name="Line 6"/>
          <p:cNvSpPr>
            <a:spLocks noChangeShapeType="1"/>
          </p:cNvSpPr>
          <p:nvPr/>
        </p:nvSpPr>
        <p:spPr bwMode="auto">
          <a:xfrm flipV="1">
            <a:off x="428596" y="3286124"/>
            <a:ext cx="2428892" cy="71438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/>
      <p:bldP spid="114693" grpId="0" animBg="1"/>
      <p:bldP spid="11469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34925" y="1341438"/>
            <a:ext cx="8964613" cy="4498975"/>
          </a:xfrm>
        </p:spPr>
        <p:txBody>
          <a:bodyPr/>
          <a:lstStyle/>
          <a:p>
            <a:r>
              <a:rPr lang="zh-CN" altLang="en-US" sz="4800" b="1">
                <a:solidFill>
                  <a:schemeClr val="tx2"/>
                </a:solidFill>
              </a:rPr>
              <a:t>４</a:t>
            </a:r>
            <a:r>
              <a:rPr lang="zh-CN" altLang="en-US" sz="4800" b="1">
                <a:solidFill>
                  <a:schemeClr val="hlink"/>
                </a:solidFill>
              </a:rPr>
              <a:t>．</a:t>
            </a:r>
            <a:r>
              <a:rPr lang="zh-CN" altLang="en-US" sz="4800" b="1">
                <a:solidFill>
                  <a:srgbClr val="000066"/>
                </a:solidFill>
              </a:rPr>
              <a:t>文章后一部分写到了“戈壁石”，这对表现文章的主旨有什么作用？请简要分析。（</a:t>
            </a:r>
            <a:r>
              <a:rPr lang="en-US" altLang="zh-CN" sz="4800" b="1">
                <a:solidFill>
                  <a:srgbClr val="000066"/>
                </a:solidFill>
              </a:rPr>
              <a:t>6</a:t>
            </a:r>
            <a:r>
              <a:rPr lang="zh-CN" altLang="en-US" sz="4800" b="1">
                <a:solidFill>
                  <a:srgbClr val="000066"/>
                </a:solidFill>
              </a:rPr>
              <a:t>分）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171450"/>
            <a:ext cx="9144000" cy="6858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600"/>
              <a:t>在大西北我曾拣回一枚戈壁石。谁也无法读出它的年龄，谁也无法估出它的身价。它体不盈握，状若鹅卵，但通体的赤红中沁着几缕淡淡的乳白，红白相间的石纹如涌动的江潮。记得那天就是这石纹吸引了我，从此我们再没有分离。月光溶溶地罩着它，珠圆玉润般生辉，沉鱼落雁般美丽。多少夜我与它默默对视，静谧中总听见一个声音在呼喊我。那声音苍凉而低沉，那声音遥远而神秘，那声音从不可知的地方飘来，又消散在不可知的地方。每每从沉思中醒来，心湖里便又涨潮似地涌动一层情思。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98450" y="228600"/>
            <a:ext cx="8305800" cy="1471613"/>
          </a:xfrm>
        </p:spPr>
        <p:txBody>
          <a:bodyPr/>
          <a:lstStyle/>
          <a:p>
            <a:pPr algn="l"/>
            <a:r>
              <a:rPr lang="zh-CN" altLang="en-US" sz="4000" b="1"/>
              <a:t>４</a:t>
            </a:r>
            <a:r>
              <a:rPr lang="zh-CN" altLang="en-US" sz="4000" b="1">
                <a:solidFill>
                  <a:schemeClr val="hlink"/>
                </a:solidFill>
              </a:rPr>
              <a:t>．文章后一部分写到了“戈壁石”，这对表现文章的主旨有什么作用？请简要分析。（</a:t>
            </a:r>
            <a:r>
              <a:rPr lang="en-US" altLang="zh-CN" sz="4000" b="1">
                <a:solidFill>
                  <a:schemeClr val="hlink"/>
                </a:solidFill>
              </a:rPr>
              <a:t>6</a:t>
            </a:r>
            <a:r>
              <a:rPr lang="zh-CN" altLang="en-US" sz="4000" b="1">
                <a:solidFill>
                  <a:schemeClr val="hlink"/>
                </a:solidFill>
              </a:rPr>
              <a:t>分）</a:t>
            </a:r>
          </a:p>
        </p:txBody>
      </p:sp>
      <p:sp>
        <p:nvSpPr>
          <p:cNvPr id="1126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2133600"/>
            <a:ext cx="8496300" cy="4498975"/>
          </a:xfrm>
        </p:spPr>
        <p:txBody>
          <a:bodyPr/>
          <a:lstStyle/>
          <a:p>
            <a:r>
              <a:rPr lang="en-US" altLang="zh-CN" sz="4400"/>
              <a:t>【</a:t>
            </a:r>
            <a:r>
              <a:rPr lang="zh-CN" altLang="en-US" sz="4400">
                <a:solidFill>
                  <a:schemeClr val="tx2"/>
                </a:solidFill>
              </a:rPr>
              <a:t>参考答案</a:t>
            </a:r>
            <a:r>
              <a:rPr lang="en-US" altLang="zh-CN" sz="4400"/>
              <a:t>】</a:t>
            </a:r>
            <a:r>
              <a:rPr lang="en-US" altLang="zh-CN"/>
              <a:t> </a:t>
            </a:r>
          </a:p>
          <a:p>
            <a:r>
              <a:rPr lang="en-US" altLang="zh-CN" sz="4000"/>
              <a:t>①</a:t>
            </a:r>
            <a:r>
              <a:rPr lang="zh-CN" altLang="en-US" sz="4000"/>
              <a:t>以戈壁石的美丽，揭示出大西北的美丽。②以戈壁石的诱人，强化对大西北的热爱之情。③以戈壁石的呼唤，突出“到大西北”去的主旨。</a:t>
            </a:r>
          </a:p>
          <a:p>
            <a:endParaRPr lang="en-US" altLang="zh-CN" sz="400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3025" y="260350"/>
            <a:ext cx="8820150" cy="6121400"/>
          </a:xfrm>
        </p:spPr>
        <p:txBody>
          <a:bodyPr/>
          <a:lstStyle/>
          <a:p>
            <a:r>
              <a:rPr lang="zh-CN" altLang="en-US" sz="3600"/>
              <a:t>夕阳里的</a:t>
            </a:r>
            <a:r>
              <a:rPr lang="zh-CN" altLang="en-US" sz="3600" b="1">
                <a:solidFill>
                  <a:schemeClr val="hlink"/>
                </a:solidFill>
              </a:rPr>
              <a:t>左公柳</a:t>
            </a:r>
            <a:r>
              <a:rPr lang="zh-CN" altLang="en-US" sz="3600"/>
              <a:t>默默地伫立着。大漠的风沙在它们身上刻下了斑斑驳驳的伤痕。我曾见过一幕震慑人心的景象。那是一株在狂虐风暴中被击倒的左公柳。这老柳并没有就此而死亡。在它倒伏的身躯下，庞杂的根系一半裸露在地上，一半残留在地下。于是，残留在地下的根系便顽强地负起了生命的全部使命。茂密的枝叶在倒下的躯体上依然生长得非常美丽，每一片叶子在阳光映照下好像一串串晶莹发光的绿宝石。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103428" name="Oval 4"/>
          <p:cNvSpPr>
            <a:spLocks noChangeArrowheads="1"/>
          </p:cNvSpPr>
          <p:nvPr/>
        </p:nvSpPr>
        <p:spPr bwMode="auto">
          <a:xfrm>
            <a:off x="5857884" y="3500438"/>
            <a:ext cx="1655763" cy="792162"/>
          </a:xfrm>
          <a:prstGeom prst="ellipse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4572000" y="4643446"/>
            <a:ext cx="1366838" cy="720725"/>
          </a:xfrm>
          <a:prstGeom prst="rect">
            <a:avLst/>
          </a:prstGeom>
          <a:solidFill>
            <a:schemeClr val="accent1">
              <a:alpha val="0"/>
            </a:schemeClr>
          </a:solidFill>
          <a:ln w="4127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nimBg="1"/>
      <p:bldP spid="1034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5" name="Picture 5" descr="1205603525104_4475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972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188" y="1090613"/>
            <a:ext cx="8153400" cy="4498975"/>
          </a:xfrm>
          <a:solidFill>
            <a:schemeClr val="bg1">
              <a:alpha val="78000"/>
            </a:schemeClr>
          </a:solidFill>
        </p:spPr>
        <p:txBody>
          <a:bodyPr/>
          <a:lstStyle/>
          <a:p>
            <a:r>
              <a:rPr lang="zh-CN" altLang="en-US" sz="3600" b="1"/>
              <a:t>倘问：这柳没有枝条吗？有。但它的枝条不是垂下来的，而是横在天空中的，像爆炸射出的众多而凌厉的轨迹，像英雄举起的密密麻麻的刀枪。它的枝条是陶渊明的腰，五斗米也压不弯它。它的枝条是鲁迅的笔，其笔如椽，挥尽了一个时代的思想辉煌。</a:t>
            </a:r>
            <a:r>
              <a:rPr lang="zh-CN" altLang="en-US" sz="3600"/>
              <a:t> </a:t>
            </a:r>
          </a:p>
          <a:p>
            <a:endParaRPr lang="en-US" altLang="zh-CN" sz="360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-36513" y="333375"/>
            <a:ext cx="9180513" cy="6524625"/>
          </a:xfrm>
        </p:spPr>
        <p:txBody>
          <a:bodyPr/>
          <a:lstStyle/>
          <a:p>
            <a:r>
              <a:rPr lang="zh-CN" altLang="en-US" sz="3600"/>
              <a:t>一曰民勤之艰苦</a:t>
            </a:r>
            <a:r>
              <a:rPr lang="en-US" altLang="zh-CN" sz="3600"/>
              <a:t>,</a:t>
            </a:r>
            <a:r>
              <a:rPr lang="zh-CN" altLang="en-US" sz="3600"/>
              <a:t>外乡人都望而生畏</a:t>
            </a:r>
            <a:r>
              <a:rPr lang="en-US" altLang="zh-CN" sz="3600"/>
              <a:t>,</a:t>
            </a:r>
            <a:r>
              <a:rPr lang="zh-CN" altLang="en-US" sz="3600"/>
              <a:t>不肯前来安营扎寨</a:t>
            </a:r>
            <a:r>
              <a:rPr lang="en-US" altLang="zh-CN" sz="3600"/>
              <a:t>;</a:t>
            </a:r>
            <a:r>
              <a:rPr lang="zh-CN" altLang="en-US" sz="3600"/>
              <a:t>二曰民勤人肯吃苦</a:t>
            </a:r>
            <a:r>
              <a:rPr lang="en-US" altLang="zh-CN" sz="3600"/>
              <a:t>,</a:t>
            </a:r>
            <a:r>
              <a:rPr lang="zh-CN" altLang="en-US" sz="3600"/>
              <a:t>敢于外出闯荡</a:t>
            </a:r>
            <a:r>
              <a:rPr lang="en-US" altLang="zh-CN" sz="3600"/>
              <a:t>……</a:t>
            </a:r>
            <a:r>
              <a:rPr lang="zh-CN" altLang="en-US" sz="3600"/>
              <a:t>那农人裸露的脸和手是黑而且皱着，那农人转动的眼珠是迟缓的却是渴望的。他们就在这一派灰黄的鸿蒙中往返着。由于降生在这样一个巨大的空间里，他们已无所谓大。由于生存这样一块没有生迹的土地上，他们亦无所谓无。他们知道属于自己的只有一个：要想活下去，只有向命运抗争。</a:t>
            </a:r>
          </a:p>
        </p:txBody>
      </p:sp>
      <p:sp>
        <p:nvSpPr>
          <p:cNvPr id="116740" name="Line 4"/>
          <p:cNvSpPr>
            <a:spLocks noChangeShapeType="1"/>
          </p:cNvSpPr>
          <p:nvPr/>
        </p:nvSpPr>
        <p:spPr bwMode="auto">
          <a:xfrm flipV="1">
            <a:off x="1763713" y="2565400"/>
            <a:ext cx="669607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6743" name="AutoShape 7"/>
          <p:cNvSpPr>
            <a:spLocks noChangeArrowheads="1"/>
          </p:cNvSpPr>
          <p:nvPr/>
        </p:nvSpPr>
        <p:spPr bwMode="auto">
          <a:xfrm flipV="1">
            <a:off x="755650" y="3644900"/>
            <a:ext cx="7416800" cy="2232025"/>
          </a:xfrm>
          <a:prstGeom prst="wedgeRoundRectCallout">
            <a:avLst>
              <a:gd name="adj1" fmla="val 1861"/>
              <a:gd name="adj2" fmla="val 108032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algn="ctr"/>
            <a:endParaRPr lang="zh-CN" altLang="zh-CN"/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258888" y="3716338"/>
            <a:ext cx="6624637" cy="20415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《</a:t>
            </a:r>
            <a:r>
              <a:rPr lang="zh-CN" altLang="en-US" sz="3200" b="1">
                <a:solidFill>
                  <a:schemeClr val="tx2"/>
                </a:solidFill>
              </a:rPr>
              <a:t>祝福</a:t>
            </a:r>
            <a:r>
              <a:rPr lang="en-US" altLang="zh-CN" sz="3200" b="1">
                <a:solidFill>
                  <a:schemeClr val="tx2"/>
                </a:solidFill>
              </a:rPr>
              <a:t>》</a:t>
            </a:r>
            <a:r>
              <a:rPr lang="zh-CN" altLang="en-US" sz="2800"/>
              <a:t>：</a:t>
            </a:r>
            <a:r>
              <a:rPr lang="zh-CN" altLang="en-US" sz="3200" b="1">
                <a:solidFill>
                  <a:srgbClr val="000066"/>
                </a:solidFill>
              </a:rPr>
              <a:t>脸上瘦削不堪，黄中带黑，而且消尽了先前悲哀的神色，仿佛是木刻似的，只有那眼珠间或一轮，还可以表示她是个活物。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animBg="1"/>
      <p:bldP spid="116743" grpId="0" animBg="1"/>
      <p:bldP spid="1167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-36513" y="333375"/>
            <a:ext cx="9180513" cy="6524625"/>
          </a:xfrm>
        </p:spPr>
        <p:txBody>
          <a:bodyPr/>
          <a:lstStyle/>
          <a:p>
            <a:r>
              <a:rPr lang="zh-CN" altLang="en-US" sz="3600"/>
              <a:t>一曰民勤之艰苦</a:t>
            </a:r>
            <a:r>
              <a:rPr lang="en-US" altLang="zh-CN" sz="3600"/>
              <a:t>,</a:t>
            </a:r>
            <a:r>
              <a:rPr lang="zh-CN" altLang="en-US" sz="3600"/>
              <a:t>外乡人都望而生畏</a:t>
            </a:r>
            <a:r>
              <a:rPr lang="en-US" altLang="zh-CN" sz="3600"/>
              <a:t>,</a:t>
            </a:r>
            <a:r>
              <a:rPr lang="zh-CN" altLang="en-US" sz="3600"/>
              <a:t>不肯前来安营扎寨</a:t>
            </a:r>
            <a:r>
              <a:rPr lang="en-US" altLang="zh-CN" sz="3600"/>
              <a:t>;</a:t>
            </a:r>
            <a:r>
              <a:rPr lang="zh-CN" altLang="en-US" sz="3600"/>
              <a:t>二曰民勤人肯吃苦</a:t>
            </a:r>
            <a:r>
              <a:rPr lang="en-US" altLang="zh-CN" sz="3600"/>
              <a:t>,</a:t>
            </a:r>
            <a:r>
              <a:rPr lang="zh-CN" altLang="en-US" sz="3600"/>
              <a:t>敢于外出闯荡</a:t>
            </a:r>
            <a:r>
              <a:rPr lang="en-US" altLang="zh-CN" sz="3600"/>
              <a:t>……</a:t>
            </a:r>
            <a:r>
              <a:rPr lang="zh-CN" altLang="en-US" sz="3600"/>
              <a:t>那农人裸露的脸和手是黑而且皱着，那农人转动的眼珠是迟缓的却是渴望的。他们就在这一派灰黄的鸿蒙中往返着。由于降生在这样一个巨大的空间里，他们已无所谓大。由于生存这样一块没有生迹的土地上，他们亦无所谓无。他们知道属于自己的只有一个：要想活下去，只有向命运抗争。</a:t>
            </a:r>
          </a:p>
        </p:txBody>
      </p:sp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5076825" y="908050"/>
            <a:ext cx="1439863" cy="719138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47" name="Line 7"/>
          <p:cNvSpPr>
            <a:spLocks noChangeShapeType="1"/>
          </p:cNvSpPr>
          <p:nvPr/>
        </p:nvSpPr>
        <p:spPr bwMode="auto">
          <a:xfrm>
            <a:off x="0" y="5929330"/>
            <a:ext cx="2303463" cy="0"/>
          </a:xfrm>
          <a:prstGeom prst="line">
            <a:avLst/>
          </a:prstGeom>
          <a:noFill/>
          <a:ln w="44450">
            <a:solidFill>
              <a:srgbClr val="FF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6" grpId="0" animBg="1"/>
      <p:bldP spid="1382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0825" y="620713"/>
            <a:ext cx="8893175" cy="1143000"/>
          </a:xfrm>
        </p:spPr>
        <p:txBody>
          <a:bodyPr/>
          <a:lstStyle/>
          <a:p>
            <a:pPr algn="l"/>
            <a:r>
              <a:rPr lang="zh-CN" altLang="en-US" sz="3600" b="1">
                <a:solidFill>
                  <a:srgbClr val="000066"/>
                </a:solidFill>
              </a:rPr>
              <a:t>文中刻画的“左公柳”和“民勤人”两个形象具有哪些相同的特点？作者描写这两个形象的用意是什么？（４分）</a:t>
            </a:r>
            <a:r>
              <a:rPr lang="zh-CN" altLang="en-US" sz="3600">
                <a:solidFill>
                  <a:srgbClr val="000066"/>
                </a:solidFill>
              </a:rPr>
              <a:t/>
            </a:r>
            <a:br>
              <a:rPr lang="zh-CN" altLang="en-US" sz="3600">
                <a:solidFill>
                  <a:srgbClr val="000066"/>
                </a:solidFill>
              </a:rPr>
            </a:br>
            <a:endParaRPr lang="zh-CN" altLang="en-US" sz="3600">
              <a:solidFill>
                <a:srgbClr val="000066"/>
              </a:solidFill>
            </a:endParaRPr>
          </a:p>
        </p:txBody>
      </p:sp>
      <p:sp>
        <p:nvSpPr>
          <p:cNvPr id="901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2060575"/>
            <a:ext cx="8424863" cy="4498975"/>
          </a:xfrm>
        </p:spPr>
        <p:txBody>
          <a:bodyPr/>
          <a:lstStyle/>
          <a:p>
            <a:r>
              <a:rPr lang="en-US" altLang="zh-CN" sz="4400"/>
              <a:t>【</a:t>
            </a:r>
            <a:r>
              <a:rPr lang="zh-CN" altLang="en-US" sz="4400">
                <a:solidFill>
                  <a:schemeClr val="tx2"/>
                </a:solidFill>
              </a:rPr>
              <a:t>参考答案</a:t>
            </a:r>
            <a:r>
              <a:rPr lang="en-US" altLang="zh-CN" sz="4400"/>
              <a:t>】</a:t>
            </a:r>
          </a:p>
          <a:p>
            <a:r>
              <a:rPr lang="zh-CN" altLang="en-US" sz="4400"/>
              <a:t>特点：顽强不屈，敢于向命运抗争。（２分）</a:t>
            </a:r>
          </a:p>
          <a:p>
            <a:r>
              <a:rPr lang="zh-CN" altLang="en-US" sz="4400"/>
              <a:t>用意：突出大西北环境的恶劣和人的顽强意识，表达作者对大西北的赞美和崇敬之情。（２分）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235075"/>
            <a:ext cx="8569325" cy="4498975"/>
          </a:xfrm>
        </p:spPr>
        <p:txBody>
          <a:bodyPr/>
          <a:lstStyle/>
          <a:p>
            <a:r>
              <a:rPr lang="zh-CN" altLang="en-US" sz="5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３</a:t>
            </a:r>
            <a:r>
              <a:rPr lang="zh-CN" altLang="en-US" sz="54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．文章第五段运用了哪些表现手法来描写枯死的胡杨林？这样写有什么好处？（</a:t>
            </a:r>
            <a:r>
              <a:rPr lang="en-US" altLang="zh-CN" sz="54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54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分）</a:t>
            </a:r>
          </a:p>
        </p:txBody>
      </p:sp>
      <p:sp>
        <p:nvSpPr>
          <p:cNvPr id="118789" name="Oval 5"/>
          <p:cNvSpPr>
            <a:spLocks noChangeArrowheads="1"/>
          </p:cNvSpPr>
          <p:nvPr/>
        </p:nvSpPr>
        <p:spPr bwMode="auto">
          <a:xfrm>
            <a:off x="1116013" y="2060575"/>
            <a:ext cx="3384550" cy="1081088"/>
          </a:xfrm>
          <a:prstGeom prst="ellipse">
            <a:avLst/>
          </a:prstGeom>
          <a:solidFill>
            <a:schemeClr val="accent1">
              <a:alpha val="0"/>
            </a:schemeClr>
          </a:solidFill>
          <a:ln w="412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3348038" y="4868863"/>
            <a:ext cx="41767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5400" b="1">
                <a:solidFill>
                  <a:srgbClr val="A50021"/>
                </a:solidFill>
              </a:rPr>
              <a:t>赏 析 题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9" grpId="0" animBg="1"/>
      <p:bldP spid="118790" grpId="0"/>
    </p:bldLst>
  </p:timing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1159</TotalTime>
  <Words>1927</Words>
  <Application>Microsoft Office PowerPoint</Application>
  <PresentationFormat>全屏显示(4:3)</PresentationFormat>
  <Paragraphs>71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吉祥如意</vt:lpstr>
      <vt:lpstr>总想为你唱支歌</vt:lpstr>
      <vt:lpstr>散文阅读常考题型</vt:lpstr>
      <vt:lpstr>幻灯片 3</vt:lpstr>
      <vt:lpstr>幻灯片 4</vt:lpstr>
      <vt:lpstr>幻灯片 5</vt:lpstr>
      <vt:lpstr>幻灯片 6</vt:lpstr>
      <vt:lpstr>幻灯片 7</vt:lpstr>
      <vt:lpstr>文中刻画的“左公柳”和“民勤人”两个形象具有哪些相同的特点？作者描写这两个形象的用意是什么？（４分） </vt:lpstr>
      <vt:lpstr>幻灯片 9</vt:lpstr>
      <vt:lpstr>2006 　一幅烟雨牛鹭图  </vt:lpstr>
      <vt:lpstr>2007　  麦天</vt:lpstr>
      <vt:lpstr>2010 溜索</vt:lpstr>
      <vt:lpstr>幻灯片 13</vt:lpstr>
      <vt:lpstr>幻灯片 14</vt:lpstr>
      <vt:lpstr>幻灯片 15</vt:lpstr>
      <vt:lpstr>文章第五段运用了哪些表现手法来描写枯死的胡杨林？这样写有什么好处？（6分）</vt:lpstr>
      <vt:lpstr>幻灯片 17</vt:lpstr>
      <vt:lpstr>文章第五段运用了哪些表现手法来描写枯死的胡杨林？这样写有什么好处？（6分）</vt:lpstr>
      <vt:lpstr>幻灯片 19</vt:lpstr>
      <vt:lpstr>幻灯片 20</vt:lpstr>
      <vt:lpstr>表达技巧 </vt:lpstr>
      <vt:lpstr>幻灯片 22</vt:lpstr>
      <vt:lpstr>幻灯片 23</vt:lpstr>
      <vt:lpstr>幻灯片 24</vt:lpstr>
      <vt:lpstr>孤独的守望</vt:lpstr>
      <vt:lpstr>2.（1）走一趟大西北，长不大的孩子会长大。</vt:lpstr>
      <vt:lpstr>幻灯片 27</vt:lpstr>
      <vt:lpstr>２．（2）南方的天地太玲珑剔透了，太经不起摔打了。 </vt:lpstr>
      <vt:lpstr>幻灯片 29</vt:lpstr>
      <vt:lpstr>幻灯片 30</vt:lpstr>
      <vt:lpstr>幻灯片 31</vt:lpstr>
      <vt:lpstr>４．文章后一部分写到了“戈壁石”，这对表现文章的主旨有什么作用？请简要分析。（6分）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陈宇婷</dc:creator>
  <cp:lastModifiedBy>WIN</cp:lastModifiedBy>
  <cp:revision>80</cp:revision>
  <dcterms:created xsi:type="dcterms:W3CDTF">2010-12-05T11:56:06Z</dcterms:created>
  <dcterms:modified xsi:type="dcterms:W3CDTF">2019-04-24T01:39:27Z</dcterms:modified>
</cp:coreProperties>
</file>