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9"/>
  </p:notesMasterIdLst>
  <p:sldIdLst>
    <p:sldId id="265" r:id="rId7"/>
    <p:sldId id="910" r:id="rId8"/>
    <p:sldId id="835" r:id="rId9"/>
    <p:sldId id="943" r:id="rId10"/>
    <p:sldId id="944" r:id="rId11"/>
    <p:sldId id="945" r:id="rId12"/>
    <p:sldId id="946" r:id="rId13"/>
    <p:sldId id="947" r:id="rId14"/>
    <p:sldId id="959" r:id="rId15"/>
    <p:sldId id="948" r:id="rId16"/>
    <p:sldId id="949" r:id="rId17"/>
    <p:sldId id="950" r:id="rId18"/>
    <p:sldId id="951" r:id="rId19"/>
    <p:sldId id="952" r:id="rId20"/>
    <p:sldId id="953" r:id="rId21"/>
    <p:sldId id="960" r:id="rId22"/>
    <p:sldId id="954" r:id="rId23"/>
    <p:sldId id="961" r:id="rId24"/>
    <p:sldId id="955" r:id="rId25"/>
    <p:sldId id="956" r:id="rId26"/>
    <p:sldId id="957" r:id="rId27"/>
    <p:sldId id="958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  <a:srgbClr val="000000"/>
    <a:srgbClr val="79DCFF"/>
    <a:srgbClr val="B7ECFF"/>
    <a:srgbClr val="B9FFB9"/>
    <a:srgbClr val="0000FF"/>
    <a:srgbClr val="4BD0FF"/>
    <a:srgbClr val="89E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-294" y="-96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AD9501-010B-4D00-8F2A-77874CB9C32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72FA62-3E6B-4F53-BDC7-CFB100065CB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2017-04-24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slide" Target="../slides/slide1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Relationship Id="rId22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hyperlink" Target="http://www.zxjkw.com/chuangxin/cx_index.html" TargetMode="Externa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6" action="ppaction://hlinksldjump"/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  <a:pPr lvl="0" algn="ctr" eaLnBrk="1" hangingPunct="1">
                <a:spcBef>
                  <a:spcPct val="50000"/>
                </a:spcBef>
                <a:buNone/>
              </a:pPr>
              <a:t>‹#›</a:t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action="ppaction://hlinkshowjump?jump=previousslide" tooltip="上一页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action="ppaction://hlinkshowjump?jump=nextslide" tooltip="下一页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44A82A-A751-47D0-85FA-5A6B242BEFE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72FA62-3E6B-4F53-BDC7-CFB100065CB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2017-04-24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F3EE49-9D44-4921-8DC1-B888E26052F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5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1D4A4BDA-02C1-404A-9248-DEB27AA5900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3" action="ppaction://hlinksldjump"/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3" action="ppaction://hlinksldjump"/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3" action="ppaction://hlinksldjump"/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分析作品结构</a:t>
            </a: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散文阅读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910club.cn/kjsc/UploadFiles20081888/200904/2009042318012073.jpg"/>
          <p:cNvPicPr>
            <a:picLocks noChangeAspect="1"/>
          </p:cNvPicPr>
          <p:nvPr/>
        </p:nvPicPr>
        <p:blipFill>
          <a:blip r:embed="rId2"/>
          <a:srcRect l="37500" t="48750" r="6250" b="8749"/>
          <a:stretch>
            <a:fillRect/>
          </a:stretch>
        </p:blipFill>
        <p:spPr>
          <a:xfrm>
            <a:off x="6858000" y="5840413"/>
            <a:ext cx="22860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3675" y="931863"/>
            <a:ext cx="8783638" cy="4954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9FFFF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“分析文章思路题”解题技巧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考查形式：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．请梳理作者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的写作思路。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．概括文章每部分的主要内容。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．请梳理作者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的感情脉络。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弄清文章各段说的是什么内容，是从哪些角度说的；段与段之间是什么关系，它们之间是如何照应的，又是如何形成一个有机整体的。只要把作者起承转合的行文思路看出来了，把文章的领起段、过渡段、中心段、结语段分辨清楚了，文章的脉络层次就在你眼前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答题模式：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先写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，接着写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，最后写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38" y="39688"/>
            <a:ext cx="5133975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考点二　分析材料安排及其结构用意</a:t>
            </a: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715963"/>
            <a:ext cx="9144000" cy="56324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(2013•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四川卷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负重的河流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黄　毅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①这是每一本地理书上都提到过的著名河流。一条河流在哪里出现，从哪里经过，又归属于哪里，决不是偶然的事。塔里木河的出现，再一次证明作为一条河流的必然性和必要性。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环峙塔克拉玛干大沙漠的冰峰雪岭，阻隔着来自外界的声音。那些充满雨意的雷声只能在别人的天空奏响。那些令人神往的潮音，只能打湿他乡的梦。极度干旱的沙漠，裸陈着对天空的一次次叩问，而降雨量几乎等于零的天空，又一遍遍让塔克拉玛干落寞失意。巨大的苍黄壅塞着胸间，铺天盖地的尘沙装满眼眶。多么需要水，她是生活的全部，是生命中的生命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这是一条多么率直的河流，坦荡、刚烈而勇敢。该扬波的时候必定扬波，该隐忍的时候必定隐忍，该奔涌的时候一定奔涌，该潆洄的时候一定潆洄；流就流出气魄，纵横捭阖，摧枯拉朽；流就流出韵味，一波三折，百转千回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514350"/>
            <a:ext cx="9144000" cy="6124754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你再不会见到反差如此巨大的河流。在枯水期，那是生命的一次休整与放松，河水浅吟低唱，嘤嘤细语，有些地方甚至大段大段露出河床，看上去是那样的羸弱；而洪水期却是一次生命的张扬与放纵，浩浩荡荡，左奔右突，把河床扩大到几倍，处处呈现的是强悍与力量，时时迸射的是阳刚和霸气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就是这样一条河，最终却不能冲出沙漠。当塔里木河挟着昆仑山的冰雪，一路呐喊冲向沙漠的时候，塔克拉玛干不动声色，集合了亿万的沙粒，用最柔软的办法，让河水就范。当塔里木河切割开沙漠柔软的皮肤，你看到河的确是赢家，可是到最后，它却锈蚀在沙漠的肌体里，最终折断；当塔里木河饱蘸着冰雪水，在塔克拉玛干这张巨大的纸上写出一笔劲道的点画，那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2 750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公里的笔锋却在意犹未尽的时候，被沙漠吸尽了最后的墨迹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1636713"/>
            <a:ext cx="9144000" cy="3416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有河总是有树。树是河流的另一种形式，是河接近蓝天白云的一种方式。站立起来的河，哗哗的林涛，让鸟像鱼一样游来游去。追随塔里木河的，是郁郁苍苍的胡杨林。他们高壮精神，粗枝大叶，缘着塔里木河这条苍青的脉管，排列着森森然的汗毛，英姿勃发。但是离塔里木河愈远就愈让人感到吃惊甚而震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那是些脱去了绿色的树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他们死了，但还以树的姿态直立着。是塔里木河抛弃了他们，还是他们走得太远？他们成了沙漠上没有归宿、没有目的、不知道要往哪里去的流徙者，他们永远挺起胸膛在走，而永远走不出这块沙质的土地。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503238"/>
            <a:ext cx="9144000" cy="60023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塔里木河在不断萎缩，他的退却不仅让百万胡杨流离失所，更严重的是让人类自己饱尝苦果。罗布泊这个巨泽的消亡，与三大水源之一的塔里木河的断流，有着直接的关系。据清代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西域水道记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记载，罗布泊人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素习水居，不便陆徙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，而罗布泊据说在上世纪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还有水，彻底干涸也就是近几十年的事。罗布泊人实际上应该是沙漠中的渔民，常以中空的胡杨树一劈为二作为行舟，在水面往来穿梭，迅如利箭。如今没有了水，罗布泊人只能以土为生。他们曾经以湖泊为伴，渔歌唱晚，渔樵互答，何曾想到周围的沙漠日近？何曾想到有一天河水会断流？又何曾想到一片汪洋的大湖会彻底干涸？他们在罗布泊生活了几十代人之久，有一天忽然就被湖泊抛弃了！这是上苍对他们的戏弄，还是对世代拥有汪洋大泊的人以往的漫不经心和虚掷的惩戒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⑧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每一本地理书上都写进去的著名河流。我们愈是热爱，我们愈是慌恐；我们愈是负疚，我们愈是失魂落魄。一条河从昨天流到今天还要去明天，而我们的内心竟不能轻松如浪波。哦，塔里木河，你为什么这样浑浊？为什么又这样滞重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经典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5143512"/>
            <a:ext cx="3071802" cy="128588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146" name="矩形 7"/>
          <p:cNvSpPr>
            <a:spLocks noChangeArrowheads="1"/>
          </p:cNvSpPr>
          <p:nvPr/>
        </p:nvSpPr>
        <p:spPr bwMode="auto">
          <a:xfrm>
            <a:off x="144463" y="4614863"/>
            <a:ext cx="8891588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  <a:miter lim="800000"/>
          </a:ln>
        </p:spPr>
        <p:txBody>
          <a:bodyPr anchor="ctr"/>
          <a:lstStyle/>
          <a:p>
            <a:pPr lvl="0"/>
            <a:r>
              <a:rPr lang="zh-CN" altLang="en-US" sz="2800" b="1" dirty="0">
                <a:latin typeface="黑体" panose="02010600030101010101" pitchFamily="49" charset="-122"/>
                <a:ea typeface="黑体" panose="02010600030101010101" pitchFamily="49" charset="-122"/>
              </a:rPr>
              <a:t>答案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①生动地刻画出胡杨林坚韧顽强的形象，增强文章的感染力；②深化主题，以胡杨树的生死暗示河流的变化，表现生命离开河流后的困顿；③由树到人，承上启下，结构更加严密。</a:t>
            </a: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144463" y="638175"/>
            <a:ext cx="8891588" cy="579438"/>
          </a:xfrm>
          <a:prstGeom prst="roundRect">
            <a:avLst/>
          </a:prstGeom>
          <a:solidFill>
            <a:srgbClr val="ECF5E7"/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题目：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文中第⑥段写胡杨林有什么作用？请简要分析。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4463" y="1347788"/>
            <a:ext cx="8891588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教你答题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①结构上的作用：第六段前主要是写河，其后主要是写人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思考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，有承上启下的作用，使得文章结构更加严谨。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②内容上的作用：本段主要写了两方面的内容，一个方面是胡杨的形象，苍翠旺盛、高壮顽强。另一个方面是胡杨走不出这块土地，死了。写胡杨形象，是为了增强文章的感染力，给人以美感，也为后面写树之死形成鲜明对比，引人深思，突出主题；写树之死是为了表达生命离开河流后的困顿，暗示塔里木河荒漠化速度快，塔里木河在不断萎缩，以引起人们的注意与思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23555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5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455613"/>
            <a:ext cx="9144000" cy="6196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“分析材料安排及其结构用意题”解题技巧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考查形式：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．为什么作者在文章中写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事或物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)?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．文章要表现的不是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，却又从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写起，作者为什么这样写？请简要分析。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．作者为何用了很多笔墨写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？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．作者在写某一事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时插入了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事或物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，这样写有什么作用？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指出或概括题干中所提到的事或物，然后结合上下文内容或全文内容分析其作用。一般的答题格式为：事物＋作用＋解析。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散文中具有结构意义的材料所起到的结构作用一般有以下几种：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贯穿全文内容，起到线索作用。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引出某一事物，为下文内容作铺垫。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和某一事物形成对照。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映衬烘托某一事物。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和文中某一部分内容形成照应关系等。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4579" name="Picture 2" descr="C:\Users\ADMINI~1.PC-\AppData\Local\Temp\ksohtml\wps_clip_image-21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38" y="5399088"/>
            <a:ext cx="2428875" cy="1071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25603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1133475"/>
            <a:ext cx="9144000" cy="48942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论诚意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朱自清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诚伪是品性，却又是态度。从前论人的诚伪，大概就品性而言。品性一半是生成，一半是教养；品性的表现出于自然，是整个儿的为人。说一个人是诚实的君子或诈伪的小人，是就他的行迹总算帐。君子大概总是君子，小人大概总是小人。不过一个社会里，这种定型的君子和小人并不太多，一般常人都浮沉在这两界之间。所谓浮沉，是说这些人自己不能把握住自己，不免有作伪的时候。还有一层，这些人对人对事有时候自觉地加减他们的诚意，去适应那局势。这就是态度。态度不一定反映出品性来，一个诚实的朋友到了不得已的时候，也会撒个谎什么的。态度出于必要，出于处世的或社交的必要，常人是免不了这种必要的。这是“世故人情”的一个项目。有时候可以原谅，有时甚至可以容许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/>
          <p:nvPr/>
        </p:nvSpPr>
        <p:spPr>
          <a:xfrm>
            <a:off x="303213" y="1930400"/>
            <a:ext cx="8710612" cy="4156075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文章结构是指对语言材料的组织和安排，是文章的骨架和重要的表现形式。思路是指按照一定的条理由此及彼表达思想的路径、脉络。这个路径和脉络实际是一个连贯的、有条理的思维过程，这个思维过程，要求围绕一个中心点，由此及彼、由表及里、由浅入深，从一个方面到更多方面沿着一个中心线索，把要表达的思想通过内容组织成一个严密的整体。</a:t>
            </a:r>
          </a:p>
          <a:p>
            <a:pPr marL="0" lvl="0" indent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分析结构思路类”试题在高考散文阅读中出现频率较高，此类试题与考纲中“分析文章结构，把握文章思路”考点相对应，着重考查考生的分析综合能力。按照分析对象分类，这种题型主要有两类：一类是按线索梳理文章行文思路的；一类是分析文章开头句段、过渡句段或结尾句段在全文中作用的。</a:t>
            </a:r>
          </a:p>
        </p:txBody>
      </p:sp>
      <p:grpSp>
        <p:nvGrpSpPr>
          <p:cNvPr id="9219" name="圆角矩形 32"/>
          <p:cNvGrpSpPr/>
          <p:nvPr/>
        </p:nvGrpSpPr>
        <p:grpSpPr>
          <a:xfrm>
            <a:off x="111125" y="771525"/>
            <a:ext cx="3600450" cy="1116013"/>
            <a:chOff x="0" y="0"/>
            <a:chExt cx="1282" cy="426"/>
          </a:xfrm>
        </p:grpSpPr>
        <p:pic>
          <p:nvPicPr>
            <p:cNvPr id="9220" name="圆角矩形 32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/>
          <p:nvPr/>
        </p:nvSpPr>
        <p:spPr>
          <a:xfrm>
            <a:off x="0" y="520700"/>
            <a:ext cx="9144000" cy="600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但是一般人似乎太严格了一些，照他们的看法，不诚恳无诚意的人就未免太多。而年轻人看社会上的人和事，除了他们自己以外差不多尽是虚伪的。这样用“虚伪”那个词，又似乎太宽泛了一些。这些跟老先生们开口闭口说“人心不古，世风日下”同样犯了笼统的毛病。一般人似乎将品性和态度混为一谈。诚实的品性确是不可多得，但人孰无过，不论哪方面，完人或圣贤总是很少的。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人与人、事与事之间各有分际，言行最难得恰如其分。诚意是少不得的，但是分际不同，无妨斟酌加减点儿。种种礼数或过场就是从这里来的。日常生活里所谓客气，也是一种礼数或过场。有些人觉得客气太拘形迹，不见真心，不是诚恳的态度。这些人主张率性自然。率性自然未尝不可，但是得看人去。若是一见生人就如此这般，就有点野了。即使熟人，毫无节制的率性自然也不成。夫妇算是熟透了的，有时还得“相敬如宾”，别人可想而知。总之，在不同的局势下，率性自然可以表示诚意，客气也可以表示诚意，不过诚意的程度不一样罢了。客气要大方，合身分，不然就是诚意太多，诚意太多，诚意就太贱了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0" y="1165225"/>
            <a:ext cx="9144000" cy="440120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人，请客，送礼，也都是些过场。有人说这些只是虚伪的俗套，无聊的玩意儿。但是这些其实也是表示诚意的。总得心里有这个人，才会去看他，请他，送他礼，这就有诚意了。至于看望的次数，时间的长短，请作主客或陪客，送礼的情形，只是诚意多少的分别，不是有无的分别。看人又有回看，请客有回请，送礼有回礼，也只是回答诚意。古语说得好，“来而不往非礼也”。无论古今，人情总是一样的。有一个人送年礼，转来转去，自己送出去的礼物，有一件竟又回到自己手里。他觉得虚伪无聊，当作笑谈。笑谈确乎是的，但是诚意还是有的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515938"/>
            <a:ext cx="9144000" cy="37861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为自己活着，也为别人活着。在不伤害自己身分的条件下顾全别人的情感，都得算是诚恳，有诚意。这样宽大的看法也许可以使一些人活得更有兴趣些。西方有句话：“人生是做戏。”做戏也无妨，只要有心往好里做就成。客气等等一定有人觉得是做戏，可是只要为了大家好，这种戏也值得做的。另一方面，诚恳、诚意也未必不是戏。现在人常说，“我是很有诚意的”，自己标榜自己，大有卖瓜的说瓜甜的神气，诚实的君子大概不会如此。不过一般人也已习惯自然，知道这只是为了增加诚意的分量，强调自己的态度，跟买卖人的吆喝到底不是一回事儿。常人到底是常人，得跟着局势斟酌加减他们的诚意，变化他们的态度，这就不免沾上了些戏味。</a:t>
            </a:r>
          </a:p>
        </p:txBody>
      </p:sp>
      <p:sp>
        <p:nvSpPr>
          <p:cNvPr id="3" name="TextBox 15"/>
          <p:cNvSpPr txBox="1">
            <a:spLocks noChangeArrowheads="1"/>
          </p:cNvSpPr>
          <p:nvPr/>
        </p:nvSpPr>
        <p:spPr bwMode="auto">
          <a:xfrm>
            <a:off x="69850" y="5043488"/>
            <a:ext cx="9012238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首先提出诚意是品性，也是态度。接着进一步指出只把诚意当作品性是片面的，率性是诚意，客气也有诚意，由此说明诚意作为态度是有价值的。得出结论：为了别人的好，做戏也有诚意。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500" y="4392613"/>
            <a:ext cx="9012238" cy="46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文章围绕“诚意”展开讨论，请分析文章的思路。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/>
          <p:cNvSpPr/>
          <p:nvPr/>
        </p:nvSpPr>
        <p:spPr>
          <a:xfrm>
            <a:off x="8243888" y="141287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1304925"/>
            <a:ext cx="9144000" cy="43846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(2012•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重庆卷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太阳梦    晓　浩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朋友老刘说起他做的一个梦，激动得满脸通红。他梦见自己驾着一叶小舟，划行在太阳里。那境界好动人啊。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太阳大得无边无沿，透明的浆液，把世界溢成一片红色，岸，在哪里？船桨轻轻一拨，溅起一串火红的水珠，落下时它们忽然凝结成一座座山，千姿百态。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老刘是个画家，那时候，画山画得正苦。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听了老刘的话，我放眼望去，但见群山在我周围有节奏地起伏着，群山之上是蓝天，一轮硕日，漂泊在蓝天上，永恒地照耀着。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记得刚到拉萨的时候，我被惊呆了，一片明晃晃的阳光，铺天盖地而来，拼命地往身体里渗透，我觉得身后的影子都透着亮儿。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是不是在梦里？</a:t>
            </a:r>
          </a:p>
        </p:txBody>
      </p:sp>
      <p:sp>
        <p:nvSpPr>
          <p:cNvPr id="11268" name="矩形 4"/>
          <p:cNvSpPr/>
          <p:nvPr/>
        </p:nvSpPr>
        <p:spPr>
          <a:xfrm>
            <a:off x="46038" y="41275"/>
            <a:ext cx="3257550" cy="4667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79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考点一　分析文章思路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852488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走向那些经幡。五颜六色的经幡，在阳光下舞蹈着，似乎一头连着天，一头接着地，天地之间一派和谐宁静。一幢幢别致的藏式楼房和现代建筑，从绿树鲜花中冒出来，寺庙的金顶间杂其中，香火缭绕，放生羊和野狗紧昂着哲人般的头颅，在大街上踱步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向生活深处走去，我知道这不是梦。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方的亲朋好友非说这就是梦，神秘，朦胧，可想而不可及。一位女友，曾在拉萨生活数月，后移居加拿大，她来信说：“想到拉萨我就想大哭一场，那真是一个梦，温暖而又明亮，它在我睡着的时候来了，醒来，它却飞走了。”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我来说，拉萨的一切都是那么真实，在我那间常摇曳着烛光的小屋里，我认识了一群又一群的寻梦人。你见过一步一叩，跋涉千里而来的朝佛者吗？从某种意义上说，寻梦者的精神更为感人，他们为了追寻一个美丽的梦，翻越了无数精神意义上的大山，微笑着，走向太阳，尽管，他们的身心遍体鳞伤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182688"/>
            <a:ext cx="9144000" cy="4524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位年轻的战士，常年驻守在某个四季冰封雪锁的哨卡上，一天，下哨归来，迈过一个半米多的土坎，他跌倒了，再没爬起来，过度缺氧导致了他的牺牲。一位大学生，为了抢救别人，被汹涌的泥石流吞没。一次，在我出去采访的途中，车翻出十五六米，车棚碎了，我安然无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还有啊还有，无数恶魔张开大嘴，要吞没我们这些寻梦者。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我常常仰望太阳，流着无法抑制的泪水，感情的大堤在瞬间决口了。想到夸父，他没追赶上太阳，却不是也为后人称颂么？幸福在于追寻这种过程本身。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朋友老刘实现了自己的梦。他独创了一种画派，叫西藏山水画，得到国内外普遍承认，台湾三原色艺术中心还专门为他搞了个人画展。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1847850"/>
            <a:ext cx="9144000" cy="26781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我不止一次地为他的画所感动。画面上，塞满了山，绝少人间气息，那山汹涌呼啸，奔腾流动着，下降，再升腾，势不可挡。他的画里没画过一个太阳，然而，每幅画都能让人感到众山之上，那轮太阳充满理性的跳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最近，我又见到了老刘。只见他熊腰虎背，一摇一晃，整个一座山在晃动。他说他又陷入了苦闷期。他想在艺术上再上一个高峰。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是啊。太阳只有一个，梦，是无数的。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69850" y="649288"/>
            <a:ext cx="8991600" cy="954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文章主要写了画家老刘的“太阳梦”，请就此梳理作者的写作思路。</a:t>
            </a:r>
            <a:endParaRPr kumimoji="0" lang="zh-CN" altLang="en-US" sz="5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69850" y="1684338"/>
            <a:ext cx="8991600" cy="34163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第一步，阅读全文，找出写画家老刘的语段。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第二步，理清线索。文章采用“纵贯式”线索，围绕“梦”而谈，前四段为“找梦”，中间写自己的梦，倒数第三、四段写老刘找到“梦”，最后老刘又寻“新梦”。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步，根据题干，分类合并写老刘的内容。文章开头四段主要写老刘画山画得苦，第二次集中写老刘在倒数第三、四段，写其独创了西藏山水画派，第三次集中写老刘在文章最后两段，“最近”，老刘又陷入了“苦闷期”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第四步，采用分条或表次序的词语组织答案。</a:t>
            </a:r>
          </a:p>
        </p:txBody>
      </p:sp>
      <p:sp>
        <p:nvSpPr>
          <p:cNvPr id="4" name="矩形 3"/>
          <p:cNvSpPr/>
          <p:nvPr/>
        </p:nvSpPr>
        <p:spPr>
          <a:xfrm>
            <a:off x="69850" y="5181600"/>
            <a:ext cx="8991600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艰辛寻“梦”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画山画得苦。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梦”的实现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从太阳梦中获得灵感，独创“西藏山水画派”。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再寻新“梦”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陷入苦闷期，想再上一个艺术高峰。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6387" name="圆角矩形 2">
              <a:hlinkClick r:id="" action="ppaction://noaction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2766</Words>
  <Application>WPS 演示</Application>
  <PresentationFormat>全屏显示(4:3)</PresentationFormat>
  <Paragraphs>87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WIN</cp:lastModifiedBy>
  <cp:revision>205</cp:revision>
  <dcterms:created xsi:type="dcterms:W3CDTF">2014-10-23T06:30:00Z</dcterms:created>
  <dcterms:modified xsi:type="dcterms:W3CDTF">2017-04-24T03:36:04Z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