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88" r:id="rId4"/>
    <p:sldId id="257" r:id="rId5"/>
    <p:sldId id="258" r:id="rId6"/>
    <p:sldId id="259" r:id="rId7"/>
    <p:sldId id="271" r:id="rId8"/>
    <p:sldId id="272" r:id="rId9"/>
    <p:sldId id="260" r:id="rId10"/>
    <p:sldId id="273" r:id="rId11"/>
    <p:sldId id="261" r:id="rId12"/>
    <p:sldId id="276" r:id="rId13"/>
    <p:sldId id="277" r:id="rId14"/>
    <p:sldId id="275" r:id="rId15"/>
    <p:sldId id="262" r:id="rId16"/>
    <p:sldId id="279" r:id="rId17"/>
    <p:sldId id="280" r:id="rId18"/>
    <p:sldId id="278" r:id="rId19"/>
    <p:sldId id="281" r:id="rId20"/>
    <p:sldId id="282" r:id="rId21"/>
    <p:sldId id="263" r:id="rId22"/>
    <p:sldId id="283" r:id="rId23"/>
    <p:sldId id="264" r:id="rId24"/>
    <p:sldId id="287" r:id="rId25"/>
    <p:sldId id="286" r:id="rId26"/>
    <p:sldId id="265" r:id="rId27"/>
    <p:sldId id="266" r:id="rId28"/>
    <p:sldId id="285" r:id="rId29"/>
    <p:sldId id="284" r:id="rId30"/>
    <p:sldId id="267" r:id="rId31"/>
    <p:sldId id="268" r:id="rId32"/>
    <p:sldId id="269" r:id="rId33"/>
    <p:sldId id="270"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60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55DED8D-C4DF-4532-8666-102990177FEC}" type="datetimeFigureOut">
              <a:rPr lang="zh-CN" altLang="en-US" smtClean="0"/>
              <a:pPr/>
              <a:t>2017-05-09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C72CC6-37F8-4688-8BDA-60798749E40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5DED8D-C4DF-4532-8666-102990177FEC}" type="datetimeFigureOut">
              <a:rPr lang="zh-CN" altLang="en-US" smtClean="0"/>
              <a:pPr/>
              <a:t>2017-05-09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C72CC6-37F8-4688-8BDA-60798749E40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5DED8D-C4DF-4532-8666-102990177FEC}" type="datetimeFigureOut">
              <a:rPr lang="zh-CN" altLang="en-US" smtClean="0"/>
              <a:pPr/>
              <a:t>2017-05-09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C72CC6-37F8-4688-8BDA-60798749E40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5DED8D-C4DF-4532-8666-102990177FEC}" type="datetimeFigureOut">
              <a:rPr lang="zh-CN" altLang="en-US" smtClean="0"/>
              <a:pPr/>
              <a:t>2017-05-09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C72CC6-37F8-4688-8BDA-60798749E40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55DED8D-C4DF-4532-8666-102990177FEC}" type="datetimeFigureOut">
              <a:rPr lang="zh-CN" altLang="en-US" smtClean="0"/>
              <a:pPr/>
              <a:t>2017-05-09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C72CC6-37F8-4688-8BDA-60798749E40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5DED8D-C4DF-4532-8666-102990177FEC}" type="datetimeFigureOut">
              <a:rPr lang="zh-CN" altLang="en-US" smtClean="0"/>
              <a:pPr/>
              <a:t>2017-05-09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C72CC6-37F8-4688-8BDA-60798749E40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55DED8D-C4DF-4532-8666-102990177FEC}" type="datetimeFigureOut">
              <a:rPr lang="zh-CN" altLang="en-US" smtClean="0"/>
              <a:pPr/>
              <a:t>2017-05-09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C72CC6-37F8-4688-8BDA-60798749E40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55DED8D-C4DF-4532-8666-102990177FEC}" type="datetimeFigureOut">
              <a:rPr lang="zh-CN" altLang="en-US" smtClean="0"/>
              <a:pPr/>
              <a:t>2017-05-09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C72CC6-37F8-4688-8BDA-60798749E40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5DED8D-C4DF-4532-8666-102990177FEC}" type="datetimeFigureOut">
              <a:rPr lang="zh-CN" altLang="en-US" smtClean="0"/>
              <a:pPr/>
              <a:t>2017-05-09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C72CC6-37F8-4688-8BDA-60798749E40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55DED8D-C4DF-4532-8666-102990177FEC}" type="datetimeFigureOut">
              <a:rPr lang="zh-CN" altLang="en-US" smtClean="0"/>
              <a:pPr/>
              <a:t>2017-05-09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C72CC6-37F8-4688-8BDA-60798749E40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55DED8D-C4DF-4532-8666-102990177FEC}" type="datetimeFigureOut">
              <a:rPr lang="zh-CN" altLang="en-US" smtClean="0"/>
              <a:pPr/>
              <a:t>2017-05-09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C72CC6-37F8-4688-8BDA-60798749E40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DED8D-C4DF-4532-8666-102990177FEC}" type="datetimeFigureOut">
              <a:rPr lang="zh-CN" altLang="en-US" smtClean="0"/>
              <a:pPr/>
              <a:t>2017-05-09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72CC6-37F8-4688-8BDA-60798749E4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285861"/>
            <a:ext cx="7772400" cy="2314590"/>
          </a:xfrm>
        </p:spPr>
        <p:txBody>
          <a:bodyPr>
            <a:normAutofit/>
          </a:bodyPr>
          <a:lstStyle/>
          <a:p>
            <a:r>
              <a:rPr lang="zh-CN" altLang="en-US" dirty="0" smtClean="0"/>
              <a:t>散文阅读指导</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FF0000"/>
                </a:solidFill>
              </a:rPr>
              <a:t>3</a:t>
            </a:r>
            <a:r>
              <a:rPr lang="zh-CN" altLang="en-US" dirty="0" smtClean="0">
                <a:solidFill>
                  <a:srgbClr val="FF0000"/>
                </a:solidFill>
              </a:rPr>
              <a:t>、物</a:t>
            </a:r>
            <a:r>
              <a:rPr lang="zh-CN" altLang="en-US" dirty="0">
                <a:solidFill>
                  <a:srgbClr val="FF0000"/>
                </a:solidFill>
              </a:rPr>
              <a:t>的</a:t>
            </a:r>
            <a:r>
              <a:rPr lang="zh-CN" altLang="en-US" dirty="0" smtClean="0">
                <a:solidFill>
                  <a:srgbClr val="FF0000"/>
                </a:solidFill>
              </a:rPr>
              <a:t>描写（与景的描绘相似）</a:t>
            </a:r>
            <a:endParaRPr lang="zh-CN" altLang="en-US" dirty="0">
              <a:solidFill>
                <a:srgbClr val="FF0000"/>
              </a:solidFill>
            </a:endParaRPr>
          </a:p>
        </p:txBody>
      </p:sp>
      <p:sp>
        <p:nvSpPr>
          <p:cNvPr id="3" name="内容占位符 2"/>
          <p:cNvSpPr>
            <a:spLocks noGrp="1"/>
          </p:cNvSpPr>
          <p:nvPr>
            <p:ph idx="1"/>
          </p:nvPr>
        </p:nvSpPr>
        <p:spPr>
          <a:xfrm>
            <a:off x="214282" y="1428736"/>
            <a:ext cx="8715436" cy="4525963"/>
          </a:xfrm>
        </p:spPr>
        <p:txBody>
          <a:bodyPr>
            <a:normAutofit fontScale="92500" lnSpcReduction="10000"/>
          </a:bodyPr>
          <a:lstStyle/>
          <a:p>
            <a:pPr latinLnBrk="1"/>
            <a:r>
              <a:rPr lang="zh-CN" altLang="en-US" b="1" dirty="0"/>
              <a:t>描写的角度、顺序和手法以及语言。</a:t>
            </a:r>
          </a:p>
          <a:p>
            <a:pPr latinLnBrk="1"/>
            <a:r>
              <a:rPr lang="zh-CN" altLang="en-US" b="1" dirty="0"/>
              <a:t>（</a:t>
            </a:r>
            <a:r>
              <a:rPr lang="en-US" b="1" dirty="0"/>
              <a:t>1</a:t>
            </a:r>
            <a:r>
              <a:rPr lang="zh-CN" altLang="en-US" b="1" dirty="0"/>
              <a:t>）角度与顺序：角度</a:t>
            </a:r>
            <a:r>
              <a:rPr lang="en-US" altLang="zh-CN" b="1" dirty="0"/>
              <a:t>——</a:t>
            </a:r>
            <a:r>
              <a:rPr lang="zh-CN" altLang="en-US" b="1" dirty="0"/>
              <a:t>时空、五觉；顺序</a:t>
            </a:r>
            <a:r>
              <a:rPr lang="en-US" altLang="zh-CN" b="1" dirty="0"/>
              <a:t>——</a:t>
            </a:r>
            <a:r>
              <a:rPr lang="zh-CN" altLang="en-US" b="1" dirty="0"/>
              <a:t>时空、逻辑</a:t>
            </a:r>
          </a:p>
          <a:p>
            <a:pPr latinLnBrk="1"/>
            <a:r>
              <a:rPr lang="zh-CN" altLang="en-US" b="1" dirty="0"/>
              <a:t>（</a:t>
            </a:r>
            <a:r>
              <a:rPr lang="en-US" b="1" dirty="0"/>
              <a:t>2</a:t>
            </a:r>
            <a:r>
              <a:rPr lang="zh-CN" altLang="en-US" b="1" dirty="0"/>
              <a:t>）手法：描摹类</a:t>
            </a:r>
            <a:r>
              <a:rPr lang="en-US" altLang="zh-CN" b="1" dirty="0"/>
              <a:t>——</a:t>
            </a:r>
            <a:r>
              <a:rPr lang="zh-CN" altLang="en-US" b="1" dirty="0"/>
              <a:t>勾勒、细描、工笔、白描、浓墨重彩、绘声绘色绘形</a:t>
            </a:r>
            <a:r>
              <a:rPr lang="en-US" altLang="zh-CN" b="1" dirty="0"/>
              <a:t>……</a:t>
            </a:r>
          </a:p>
          <a:p>
            <a:pPr latinLnBrk="1"/>
            <a:r>
              <a:rPr lang="zh-CN" altLang="en-US" b="1" dirty="0"/>
              <a:t>衬托</a:t>
            </a:r>
            <a:r>
              <a:rPr lang="en-US" altLang="zh-CN" b="1" dirty="0"/>
              <a:t>——</a:t>
            </a:r>
            <a:r>
              <a:rPr lang="zh-CN" altLang="en-US" b="1" dirty="0"/>
              <a:t>烘托、反衬，对比，想象，联想，虚实，动静，声寂</a:t>
            </a:r>
            <a:r>
              <a:rPr lang="en-US" altLang="zh-CN" b="1" dirty="0"/>
              <a:t>……</a:t>
            </a:r>
          </a:p>
          <a:p>
            <a:r>
              <a:rPr lang="zh-CN" altLang="en-US" b="1" dirty="0"/>
              <a:t>（</a:t>
            </a:r>
            <a:r>
              <a:rPr lang="en-US" b="1" dirty="0"/>
              <a:t>3</a:t>
            </a:r>
            <a:r>
              <a:rPr lang="zh-CN" altLang="en-US" b="1" dirty="0"/>
              <a:t>）语言：语音、词语、句式、修辞手法</a:t>
            </a:r>
            <a:r>
              <a:rPr lang="en-US" altLang="zh-CN" b="1" dirty="0"/>
              <a:t>——</a:t>
            </a:r>
            <a:r>
              <a:rPr lang="zh-CN" altLang="en-US" b="1" dirty="0"/>
              <a:t>比喻、比拟、借代、设问、反问、排比</a:t>
            </a:r>
            <a:r>
              <a:rPr lang="en-US" altLang="zh-CN" b="1" dirty="0"/>
              <a:t>……</a:t>
            </a:r>
            <a:endParaRPr lang="zh-CN" alt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85794"/>
            <a:ext cx="9144000" cy="1684784"/>
          </a:xfrm>
        </p:spPr>
        <p:txBody>
          <a:bodyPr/>
          <a:lstStyle/>
          <a:p>
            <a:r>
              <a:rPr lang="en-US" altLang="zh-CN" b="1" dirty="0" smtClean="0">
                <a:solidFill>
                  <a:srgbClr val="C00000"/>
                </a:solidFill>
              </a:rPr>
              <a:t>1</a:t>
            </a:r>
            <a:r>
              <a:rPr lang="zh-CN" altLang="en-US" b="1" dirty="0" smtClean="0">
                <a:solidFill>
                  <a:srgbClr val="C00000"/>
                </a:solidFill>
              </a:rPr>
              <a:t>、文章</a:t>
            </a:r>
            <a:r>
              <a:rPr lang="zh-CN" altLang="en-US" b="1" dirty="0">
                <a:solidFill>
                  <a:srgbClr val="C00000"/>
                </a:solidFill>
              </a:rPr>
              <a:t>细致地描写了煤油灯的外形和使用方法，这样写的目的是什么？</a:t>
            </a:r>
            <a:r>
              <a:rPr lang="en-US" altLang="zh-CN" b="1" dirty="0">
                <a:solidFill>
                  <a:srgbClr val="C00000"/>
                </a:solidFill>
              </a:rPr>
              <a:t>(6</a:t>
            </a:r>
            <a:r>
              <a:rPr lang="zh-CN" altLang="en-US" b="1" dirty="0">
                <a:solidFill>
                  <a:srgbClr val="C00000"/>
                </a:solidFill>
              </a:rPr>
              <a:t>分</a:t>
            </a:r>
            <a:r>
              <a:rPr lang="en-US" altLang="zh-CN" b="1" dirty="0">
                <a:solidFill>
                  <a:srgbClr val="C00000"/>
                </a:solidFill>
              </a:rPr>
              <a:t>)</a:t>
            </a:r>
            <a:endParaRPr lang="zh-CN" altLang="en-US" b="1" dirty="0">
              <a:solidFill>
                <a:srgbClr val="C00000"/>
              </a:solidFill>
            </a:endParaRPr>
          </a:p>
        </p:txBody>
      </p:sp>
      <p:sp>
        <p:nvSpPr>
          <p:cNvPr id="4" name="矩形 3"/>
          <p:cNvSpPr/>
          <p:nvPr/>
        </p:nvSpPr>
        <p:spPr>
          <a:xfrm>
            <a:off x="0" y="1916832"/>
            <a:ext cx="9144000" cy="4708981"/>
          </a:xfrm>
          <a:prstGeom prst="rect">
            <a:avLst/>
          </a:prstGeom>
        </p:spPr>
        <p:txBody>
          <a:bodyPr wrap="square">
            <a:spAutoFit/>
          </a:bodyPr>
          <a:lstStyle/>
          <a:p>
            <a:r>
              <a:rPr lang="en-US" altLang="zh-CN" sz="3000" dirty="0" smtClean="0">
                <a:latin typeface="华文中宋" pitchFamily="2" charset="-122"/>
                <a:ea typeface="华文中宋" pitchFamily="2" charset="-122"/>
              </a:rPr>
              <a:t>【</a:t>
            </a:r>
            <a:r>
              <a:rPr lang="zh-CN" altLang="en-US" sz="3000" dirty="0" smtClean="0">
                <a:latin typeface="华文中宋" pitchFamily="2" charset="-122"/>
                <a:ea typeface="华文中宋" pitchFamily="2" charset="-122"/>
              </a:rPr>
              <a:t>类别</a:t>
            </a:r>
            <a:r>
              <a:rPr lang="en-US" altLang="zh-CN" sz="3000" dirty="0" smtClean="0">
                <a:latin typeface="华文中宋" pitchFamily="2" charset="-122"/>
                <a:ea typeface="华文中宋" pitchFamily="2" charset="-122"/>
              </a:rPr>
              <a:t>】</a:t>
            </a:r>
            <a:r>
              <a:rPr lang="zh-CN" altLang="en-US" sz="3000" dirty="0" smtClean="0">
                <a:latin typeface="华文中宋" pitchFamily="2" charset="-122"/>
                <a:ea typeface="华文中宋" pitchFamily="2" charset="-122"/>
              </a:rPr>
              <a:t>写作内容作用题</a:t>
            </a:r>
            <a:br>
              <a:rPr lang="zh-CN" altLang="en-US" sz="3000" dirty="0" smtClean="0">
                <a:latin typeface="华文中宋" pitchFamily="2" charset="-122"/>
                <a:ea typeface="华文中宋" pitchFamily="2" charset="-122"/>
              </a:rPr>
            </a:br>
            <a:r>
              <a:rPr lang="en-US" altLang="zh-CN" sz="3000" dirty="0" smtClean="0">
                <a:latin typeface="华文中宋" pitchFamily="2" charset="-122"/>
                <a:ea typeface="华文中宋" pitchFamily="2" charset="-122"/>
              </a:rPr>
              <a:t>【</a:t>
            </a:r>
            <a:r>
              <a:rPr lang="zh-CN" altLang="en-US" sz="3000" dirty="0" smtClean="0">
                <a:latin typeface="华文中宋" pitchFamily="2" charset="-122"/>
                <a:ea typeface="华文中宋" pitchFamily="2" charset="-122"/>
              </a:rPr>
              <a:t>知识储备</a:t>
            </a:r>
            <a:r>
              <a:rPr lang="en-US" altLang="zh-CN" sz="3000" dirty="0" smtClean="0">
                <a:latin typeface="华文中宋" pitchFamily="2" charset="-122"/>
                <a:ea typeface="华文中宋" pitchFamily="2" charset="-122"/>
              </a:rPr>
              <a:t>】1</a:t>
            </a:r>
            <a:r>
              <a:rPr lang="zh-CN" altLang="en-US" sz="3000" dirty="0" smtClean="0">
                <a:latin typeface="华文中宋" pitchFamily="2" charset="-122"/>
                <a:ea typeface="华文中宋" pitchFamily="2" charset="-122"/>
              </a:rPr>
              <a:t>、从内容的角度：对</a:t>
            </a:r>
            <a:r>
              <a:rPr lang="zh-CN" altLang="en-US" sz="3000" dirty="0" smtClean="0">
                <a:latin typeface="华文中宋" pitchFamily="2" charset="-122"/>
                <a:ea typeface="华文中宋" pitchFamily="2" charset="-122"/>
              </a:rPr>
              <a:t>文章内容表达的作用，如使内容丰富、充实，具体、生动等，更富有文化性、文学性，诗情画意。</a:t>
            </a:r>
            <a:br>
              <a:rPr lang="zh-CN" altLang="en-US" sz="3000" dirty="0" smtClean="0">
                <a:latin typeface="华文中宋" pitchFamily="2" charset="-122"/>
                <a:ea typeface="华文中宋" pitchFamily="2" charset="-122"/>
              </a:rPr>
            </a:br>
            <a:r>
              <a:rPr lang="en-US" altLang="zh-CN" sz="3000" dirty="0" smtClean="0">
                <a:latin typeface="华文中宋" pitchFamily="2" charset="-122"/>
                <a:ea typeface="华文中宋" pitchFamily="2" charset="-122"/>
              </a:rPr>
              <a:t>2</a:t>
            </a:r>
            <a:r>
              <a:rPr lang="zh-CN" altLang="en-US" sz="3000" dirty="0" smtClean="0">
                <a:latin typeface="华文中宋" pitchFamily="2" charset="-122"/>
                <a:ea typeface="华文中宋" pitchFamily="2" charset="-122"/>
              </a:rPr>
              <a:t>、从情感的角度：寄托</a:t>
            </a:r>
            <a:r>
              <a:rPr lang="zh-CN" altLang="en-US" sz="3000" dirty="0" smtClean="0">
                <a:latin typeface="华文中宋" pitchFamily="2" charset="-122"/>
                <a:ea typeface="华文中宋" pitchFamily="2" charset="-122"/>
              </a:rPr>
              <a:t>或象征、寓意等。</a:t>
            </a:r>
            <a:br>
              <a:rPr lang="zh-CN" altLang="en-US" sz="3000" dirty="0" smtClean="0">
                <a:latin typeface="华文中宋" pitchFamily="2" charset="-122"/>
                <a:ea typeface="华文中宋" pitchFamily="2" charset="-122"/>
              </a:rPr>
            </a:br>
            <a:r>
              <a:rPr lang="en-US" altLang="zh-CN" sz="3000" dirty="0" smtClean="0">
                <a:latin typeface="华文中宋" pitchFamily="2" charset="-122"/>
                <a:ea typeface="华文中宋" pitchFamily="2" charset="-122"/>
              </a:rPr>
              <a:t>3</a:t>
            </a:r>
            <a:r>
              <a:rPr lang="zh-CN" altLang="en-US" sz="3000" dirty="0" smtClean="0">
                <a:latin typeface="华文中宋" pitchFamily="2" charset="-122"/>
                <a:ea typeface="华文中宋" pitchFamily="2" charset="-122"/>
              </a:rPr>
              <a:t>、</a:t>
            </a:r>
            <a:r>
              <a:rPr lang="zh-CN" altLang="en-US" sz="3000" dirty="0" smtClean="0">
                <a:latin typeface="华文中宋" pitchFamily="2" charset="-122"/>
                <a:ea typeface="华文中宋" pitchFamily="2" charset="-122"/>
              </a:rPr>
              <a:t>从</a:t>
            </a:r>
            <a:r>
              <a:rPr lang="zh-CN" altLang="en-US" sz="3000" dirty="0" smtClean="0">
                <a:latin typeface="华文中宋" pitchFamily="2" charset="-122"/>
                <a:ea typeface="华文中宋" pitchFamily="2" charset="-122"/>
              </a:rPr>
              <a:t>读者阅读</a:t>
            </a:r>
            <a:r>
              <a:rPr lang="zh-CN" altLang="en-US" sz="3000" dirty="0" smtClean="0">
                <a:latin typeface="华文中宋" pitchFamily="2" charset="-122"/>
                <a:ea typeface="华文中宋" pitchFamily="2" charset="-122"/>
              </a:rPr>
              <a:t>的</a:t>
            </a:r>
            <a:r>
              <a:rPr lang="zh-CN" altLang="en-US" sz="3000" dirty="0" smtClean="0">
                <a:latin typeface="华文中宋" pitchFamily="2" charset="-122"/>
                <a:ea typeface="华文中宋" pitchFamily="2" charset="-122"/>
              </a:rPr>
              <a:t>角度：悬念</a:t>
            </a:r>
            <a:r>
              <a:rPr lang="zh-CN" altLang="en-US" sz="3000" dirty="0" smtClean="0">
                <a:latin typeface="华文中宋" pitchFamily="2" charset="-122"/>
                <a:ea typeface="华文中宋" pitchFamily="2" charset="-122"/>
              </a:rPr>
              <a:t>、激发读者的阅读</a:t>
            </a:r>
            <a:r>
              <a:rPr lang="zh-CN" altLang="en-US" sz="3000" dirty="0" smtClean="0">
                <a:latin typeface="华文中宋" pitchFamily="2" charset="-122"/>
                <a:ea typeface="华文中宋" pitchFamily="2" charset="-122"/>
              </a:rPr>
              <a:t>兴趣等</a:t>
            </a:r>
            <a:r>
              <a:rPr lang="zh-CN" altLang="en-US" sz="3000" dirty="0" smtClean="0">
                <a:latin typeface="华文中宋" pitchFamily="2" charset="-122"/>
                <a:ea typeface="华文中宋" pitchFamily="2" charset="-122"/>
              </a:rPr>
              <a:t/>
            </a:r>
            <a:br>
              <a:rPr lang="zh-CN" altLang="en-US" sz="3000" dirty="0" smtClean="0">
                <a:latin typeface="华文中宋" pitchFamily="2" charset="-122"/>
                <a:ea typeface="华文中宋" pitchFamily="2" charset="-122"/>
              </a:rPr>
            </a:br>
            <a:r>
              <a:rPr lang="en-US" altLang="zh-CN" sz="3000" dirty="0" smtClean="0">
                <a:latin typeface="华文中宋" pitchFamily="2" charset="-122"/>
                <a:ea typeface="华文中宋" pitchFamily="2" charset="-122"/>
              </a:rPr>
              <a:t>4</a:t>
            </a:r>
            <a:r>
              <a:rPr lang="zh-CN" altLang="en-US" sz="3000" dirty="0" smtClean="0">
                <a:latin typeface="华文中宋" pitchFamily="2" charset="-122"/>
                <a:ea typeface="华文中宋" pitchFamily="2" charset="-122"/>
              </a:rPr>
              <a:t>、从结构的角度：贯穿</a:t>
            </a:r>
            <a:r>
              <a:rPr lang="zh-CN" altLang="en-US" sz="3000" dirty="0" smtClean="0">
                <a:latin typeface="华文中宋" pitchFamily="2" charset="-122"/>
                <a:ea typeface="华文中宋" pitchFamily="2" charset="-122"/>
              </a:rPr>
              <a:t>全文的</a:t>
            </a:r>
            <a:r>
              <a:rPr lang="zh-CN" altLang="en-US" sz="3000" dirty="0" smtClean="0">
                <a:latin typeface="华文中宋" pitchFamily="2" charset="-122"/>
                <a:ea typeface="华文中宋" pitchFamily="2" charset="-122"/>
              </a:rPr>
              <a:t>线索、照应</a:t>
            </a:r>
            <a:r>
              <a:rPr lang="zh-CN" altLang="en-US" sz="3000" dirty="0" smtClean="0">
                <a:latin typeface="华文中宋" pitchFamily="2" charset="-122"/>
                <a:ea typeface="华文中宋" pitchFamily="2" charset="-122"/>
              </a:rPr>
              <a:t>（呼应</a:t>
            </a:r>
            <a:r>
              <a:rPr lang="zh-CN" altLang="en-US" sz="3000" dirty="0" smtClean="0">
                <a:latin typeface="华文中宋" pitchFamily="2" charset="-122"/>
                <a:ea typeface="华文中宋" pitchFamily="2" charset="-122"/>
              </a:rPr>
              <a:t>）等</a:t>
            </a:r>
            <a:r>
              <a:rPr lang="zh-CN" altLang="en-US" sz="3000" dirty="0" smtClean="0">
                <a:latin typeface="华文中宋" pitchFamily="2" charset="-122"/>
                <a:ea typeface="华文中宋" pitchFamily="2" charset="-122"/>
              </a:rPr>
              <a:t/>
            </a:r>
            <a:br>
              <a:rPr lang="zh-CN" altLang="en-US" sz="3000" dirty="0" smtClean="0">
                <a:latin typeface="华文中宋" pitchFamily="2" charset="-122"/>
                <a:ea typeface="华文中宋" pitchFamily="2" charset="-122"/>
              </a:rPr>
            </a:br>
            <a:r>
              <a:rPr lang="en-US" altLang="zh-CN" sz="3000" dirty="0" smtClean="0">
                <a:latin typeface="华文中宋" pitchFamily="2" charset="-122"/>
                <a:ea typeface="华文中宋" pitchFamily="2" charset="-122"/>
              </a:rPr>
              <a:t>5</a:t>
            </a:r>
            <a:r>
              <a:rPr lang="zh-CN" altLang="en-US" sz="3000" dirty="0" smtClean="0">
                <a:latin typeface="华文中宋" pitchFamily="2" charset="-122"/>
                <a:ea typeface="华文中宋" pitchFamily="2" charset="-122"/>
              </a:rPr>
              <a:t>、从主旨的角度：</a:t>
            </a:r>
            <a:r>
              <a:rPr lang="zh-CN" altLang="en-US" sz="3000" dirty="0" smtClean="0">
                <a:latin typeface="华文中宋" pitchFamily="2" charset="-122"/>
                <a:ea typeface="华文中宋" pitchFamily="2" charset="-122"/>
              </a:rPr>
              <a:t>突出</a:t>
            </a:r>
            <a:r>
              <a:rPr lang="zh-CN" altLang="en-US" sz="3000" dirty="0" smtClean="0">
                <a:latin typeface="华文中宋" pitchFamily="2" charset="-122"/>
                <a:ea typeface="华文中宋" pitchFamily="2" charset="-122"/>
              </a:rPr>
              <a:t>主旨，升华（深化）主旨等</a:t>
            </a:r>
            <a:endParaRPr lang="zh-CN" altLang="en-US" sz="3000" b="1" dirty="0">
              <a:solidFill>
                <a:srgbClr val="000099"/>
              </a:solidFill>
              <a:latin typeface="华文中宋" pitchFamily="2" charset="-122"/>
              <a:ea typeface="华文中宋" pitchFamily="2" charset="-122"/>
            </a:endParaRPr>
          </a:p>
        </p:txBody>
      </p:sp>
      <p:sp>
        <p:nvSpPr>
          <p:cNvPr id="5" name="矩形 4"/>
          <p:cNvSpPr/>
          <p:nvPr/>
        </p:nvSpPr>
        <p:spPr>
          <a:xfrm>
            <a:off x="2143108" y="214290"/>
            <a:ext cx="3954930" cy="584775"/>
          </a:xfrm>
          <a:prstGeom prst="rect">
            <a:avLst/>
          </a:prstGeom>
        </p:spPr>
        <p:txBody>
          <a:bodyPr wrap="none">
            <a:spAutoFit/>
          </a:bodyPr>
          <a:lstStyle/>
          <a:p>
            <a:pPr algn="ctr"/>
            <a:r>
              <a:rPr lang="en-US" altLang="zh-CN" sz="3200" b="1" dirty="0" smtClean="0"/>
              <a:t>【2010】</a:t>
            </a:r>
            <a:r>
              <a:rPr lang="zh-CN" altLang="zh-CN" sz="3200" b="1" dirty="0" smtClean="0"/>
              <a:t>灯 火</a:t>
            </a:r>
            <a:r>
              <a:rPr lang="en-US" altLang="zh-CN" sz="3200" b="1" dirty="0" smtClean="0"/>
              <a:t>   </a:t>
            </a:r>
            <a:r>
              <a:rPr lang="zh-CN" altLang="zh-CN" sz="3200" b="1" dirty="0" smtClean="0"/>
              <a:t>萧 萧</a:t>
            </a:r>
            <a:endParaRPr lang="en-US" altLang="zh-CN" sz="3200" b="1" dirty="0" smtClean="0"/>
          </a:p>
        </p:txBody>
      </p:sp>
    </p:spTree>
    <p:extLst>
      <p:ext uri="{BB962C8B-B14F-4D97-AF65-F5344CB8AC3E}">
        <p14:creationId xmlns="" xmlns:p14="http://schemas.microsoft.com/office/powerpoint/2010/main" val="1241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785794"/>
          </a:xfrm>
        </p:spPr>
        <p:txBody>
          <a:bodyPr/>
          <a:lstStyle/>
          <a:p>
            <a:r>
              <a:rPr lang="zh-CN" altLang="en-US" dirty="0" smtClean="0"/>
              <a:t>相关文段</a:t>
            </a:r>
            <a:r>
              <a:rPr lang="en-US" altLang="zh-CN" dirty="0" smtClean="0"/>
              <a:t>1-13</a:t>
            </a:r>
            <a:endParaRPr lang="zh-CN" altLang="en-US" dirty="0"/>
          </a:p>
        </p:txBody>
      </p:sp>
      <p:sp>
        <p:nvSpPr>
          <p:cNvPr id="3" name="内容占位符 2"/>
          <p:cNvSpPr>
            <a:spLocks noGrp="1"/>
          </p:cNvSpPr>
          <p:nvPr>
            <p:ph idx="1"/>
          </p:nvPr>
        </p:nvSpPr>
        <p:spPr>
          <a:xfrm>
            <a:off x="0" y="785794"/>
            <a:ext cx="9144000" cy="7000924"/>
          </a:xfrm>
        </p:spPr>
        <p:txBody>
          <a:bodyPr>
            <a:noAutofit/>
          </a:bodyPr>
          <a:lstStyle/>
          <a:p>
            <a:r>
              <a:rPr lang="zh-CN" altLang="en-US" sz="2400" b="1" dirty="0" smtClean="0"/>
              <a:t>家用</a:t>
            </a:r>
            <a:r>
              <a:rPr lang="zh-CN" altLang="en-US" sz="2400" b="1" dirty="0"/>
              <a:t>的煤油灯主体是大约十公分高的玻璃瓶，外围有铝片为套，瓶口是一个铅皮的盖子</a:t>
            </a:r>
            <a:r>
              <a:rPr lang="zh-CN" altLang="en-US" sz="2400" b="1" dirty="0" smtClean="0"/>
              <a:t>，</a:t>
            </a:r>
            <a:r>
              <a:rPr lang="en-US" altLang="zh-CN" sz="2400" b="1" dirty="0" smtClean="0"/>
              <a:t>……</a:t>
            </a:r>
            <a:r>
              <a:rPr lang="zh-CN" altLang="en-US" sz="2400" b="1" dirty="0" smtClean="0"/>
              <a:t>就</a:t>
            </a:r>
            <a:r>
              <a:rPr lang="zh-CN" altLang="en-US" sz="2400" b="1" dirty="0"/>
              <a:t>这样温暖着我们的童年。</a:t>
            </a:r>
          </a:p>
          <a:p>
            <a:r>
              <a:rPr lang="zh-CN" altLang="en-US" sz="2400" b="1" dirty="0" smtClean="0"/>
              <a:t>当</a:t>
            </a:r>
            <a:r>
              <a:rPr lang="zh-CN" altLang="en-US" sz="2400" b="1" dirty="0"/>
              <a:t>灯芯烧黑了，我们用个小竹片剔亮它，挑灯夜战原来就是这样的啊！那情景仿佛剪烛西窗一般，灯芯越烧越长，就要用小剪刀剪除碳化的那小小一截，光，就更亮了！</a:t>
            </a:r>
          </a:p>
          <a:p>
            <a:r>
              <a:rPr lang="zh-CN" altLang="en-US" sz="2400" b="1" dirty="0" smtClean="0"/>
              <a:t>那样</a:t>
            </a:r>
            <a:r>
              <a:rPr lang="zh-CN" altLang="en-US" sz="2400" b="1" dirty="0"/>
              <a:t>的煤油灯，我们家好像只有三盏，人在客厅的时候，灯随我们在客厅，夜读如果是在祖母的房间，灯就随着我们过去。有时，书读到一半，要到客厅拿东西，拿得提着灯过去，脚步不能太急，免得走路的风息将灯吹熄</a:t>
            </a:r>
            <a:r>
              <a:rPr lang="zh-CN" altLang="en-US" sz="2400" b="1" dirty="0" smtClean="0"/>
              <a:t>。</a:t>
            </a:r>
            <a:endParaRPr lang="zh-CN" altLang="en-US" sz="2400" b="1" dirty="0"/>
          </a:p>
          <a:p>
            <a:r>
              <a:rPr lang="zh-CN" altLang="en-US" sz="2400" b="1" dirty="0"/>
              <a:t>风随时可以从破落的竹篾片之间随意进出，风大的时候，我们就得一手举灯，一手遮风护火，步步为营，仿佛履薄冰的人，战战兢兢</a:t>
            </a:r>
            <a:r>
              <a:rPr lang="zh-CN" altLang="en-US" sz="2400" b="1" dirty="0" smtClean="0"/>
              <a:t>。</a:t>
            </a:r>
            <a:endParaRPr lang="en-US" altLang="zh-CN" sz="2400" b="1" dirty="0" smtClean="0"/>
          </a:p>
          <a:p>
            <a:endParaRPr lang="en-US" altLang="zh-CN" sz="2400" b="1" dirty="0" smtClean="0"/>
          </a:p>
          <a:p>
            <a:r>
              <a:rPr lang="zh-CN" altLang="en-US" sz="2400" b="1" dirty="0" smtClean="0">
                <a:solidFill>
                  <a:srgbClr val="FF0000"/>
                </a:solidFill>
              </a:rPr>
              <a:t>细致描写童年时关于灯火的生活图景，真实生动。</a:t>
            </a:r>
            <a:endParaRPr lang="en-US" altLang="zh-CN" sz="2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2852"/>
            <a:ext cx="9144000" cy="6715148"/>
          </a:xfrm>
        </p:spPr>
        <p:txBody>
          <a:bodyPr>
            <a:normAutofit fontScale="85000" lnSpcReduction="10000"/>
          </a:bodyPr>
          <a:lstStyle/>
          <a:p>
            <a:r>
              <a:rPr lang="zh-CN" altLang="en-US" b="1" dirty="0" smtClean="0"/>
              <a:t>在</a:t>
            </a:r>
            <a:r>
              <a:rPr lang="zh-CN" altLang="en-US" b="1" dirty="0"/>
              <a:t>胡兴村，</a:t>
            </a:r>
            <a:r>
              <a:rPr lang="zh-CN" altLang="en-US" b="1" dirty="0">
                <a:solidFill>
                  <a:srgbClr val="FF0000"/>
                </a:solidFill>
              </a:rPr>
              <a:t>这样的煤油灯不知与我们共处了多少年</a:t>
            </a:r>
            <a:r>
              <a:rPr lang="zh-CN" altLang="en-US" b="1" dirty="0"/>
              <a:t>，小的时候们我们叫它“番仔油灯”</a:t>
            </a:r>
            <a:r>
              <a:rPr lang="zh-CN" altLang="en-US" b="1" dirty="0" smtClean="0"/>
              <a:t>。</a:t>
            </a:r>
            <a:endParaRPr lang="zh-CN" altLang="en-US" b="1" dirty="0"/>
          </a:p>
          <a:p>
            <a:r>
              <a:rPr lang="zh-CN" altLang="en-US" b="1" dirty="0"/>
              <a:t>家用的煤油灯主体是大约十公分高的玻璃瓶，外围有铝片为套，瓶口是一个铅皮的盖子，中间钻一个小洞，棉纱捻成的灯芯就插在这个洞里，灯芯可以一直伸向瓶底，将煤油汲吸上来，油润的灯芯，火柴一点就燃着了，昏黄摇曳的光芒，就这样</a:t>
            </a:r>
            <a:r>
              <a:rPr lang="zh-CN" altLang="en-US" b="1" dirty="0">
                <a:solidFill>
                  <a:srgbClr val="FF0000"/>
                </a:solidFill>
              </a:rPr>
              <a:t>温暖着我们的童年。</a:t>
            </a:r>
          </a:p>
          <a:p>
            <a:r>
              <a:rPr lang="zh-CN" altLang="en-US" b="1" dirty="0" smtClean="0">
                <a:solidFill>
                  <a:srgbClr val="FF0000"/>
                </a:solidFill>
              </a:rPr>
              <a:t>最</a:t>
            </a:r>
            <a:r>
              <a:rPr lang="zh-CN" altLang="en-US" b="1" dirty="0">
                <a:solidFill>
                  <a:srgbClr val="FF0000"/>
                </a:solidFill>
              </a:rPr>
              <a:t>温暖的当然不是这摇曳昏黄的灯光，而是灯光下两个相对的人影，</a:t>
            </a:r>
            <a:r>
              <a:rPr lang="zh-CN" altLang="en-US" b="1" dirty="0"/>
              <a:t>一老一少，祖孙两人从“人初静”，守到夜更深，守着永夜，守着灯火，守着长长的一段祖孙相牵系的深情记忆，那是祖母无怨的爱，无尽的心，所有的怀念都从这样温馨的画面进入、泛起</a:t>
            </a:r>
            <a:r>
              <a:rPr lang="en-US" altLang="zh-CN" b="1" dirty="0"/>
              <a:t>……</a:t>
            </a:r>
          </a:p>
          <a:p>
            <a:r>
              <a:rPr lang="zh-CN" altLang="en-US" b="1" dirty="0" smtClean="0"/>
              <a:t>不知</a:t>
            </a:r>
            <a:r>
              <a:rPr lang="zh-CN" altLang="en-US" b="1" dirty="0"/>
              <a:t>你</a:t>
            </a:r>
            <a:r>
              <a:rPr lang="zh-CN" altLang="en-US" b="1" dirty="0">
                <a:solidFill>
                  <a:srgbClr val="FF0000"/>
                </a:solidFill>
              </a:rPr>
              <a:t>是否记得</a:t>
            </a:r>
            <a:r>
              <a:rPr lang="zh-CN" altLang="en-US" b="1" dirty="0"/>
              <a:t>我们家是土埆厝</a:t>
            </a:r>
            <a:r>
              <a:rPr lang="zh-CN" altLang="en-US" b="1" dirty="0" smtClean="0"/>
              <a:t>？</a:t>
            </a:r>
            <a:endParaRPr lang="en-US" altLang="zh-CN" b="1" dirty="0" smtClean="0"/>
          </a:p>
          <a:p>
            <a:endParaRPr lang="en-US" altLang="zh-CN" b="1" dirty="0" smtClean="0"/>
          </a:p>
          <a:p>
            <a:r>
              <a:rPr lang="zh-CN" altLang="en-US" b="1" dirty="0" smtClean="0">
                <a:solidFill>
                  <a:srgbClr val="FF0000"/>
                </a:solidFill>
              </a:rPr>
              <a:t>抒情句：怀念童年的时光，留恋童年的温暖。</a:t>
            </a:r>
            <a:endParaRPr lang="en-US" altLang="zh-CN" b="1" dirty="0" smtClean="0"/>
          </a:p>
          <a:p>
            <a:endParaRPr lang="en-US" altLang="zh-CN" b="1" dirty="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14422"/>
            <a:ext cx="9144000" cy="1684784"/>
          </a:xfrm>
        </p:spPr>
        <p:txBody>
          <a:bodyPr/>
          <a:lstStyle/>
          <a:p>
            <a:r>
              <a:rPr lang="en-US" altLang="zh-CN" b="1" dirty="0" smtClean="0">
                <a:solidFill>
                  <a:srgbClr val="C00000"/>
                </a:solidFill>
              </a:rPr>
              <a:t>1</a:t>
            </a:r>
            <a:r>
              <a:rPr lang="zh-CN" altLang="en-US" b="1" dirty="0" smtClean="0">
                <a:solidFill>
                  <a:srgbClr val="C00000"/>
                </a:solidFill>
              </a:rPr>
              <a:t>、文章</a:t>
            </a:r>
            <a:r>
              <a:rPr lang="zh-CN" altLang="en-US" b="1" dirty="0">
                <a:solidFill>
                  <a:srgbClr val="C00000"/>
                </a:solidFill>
              </a:rPr>
              <a:t>细致地描写了煤油灯的外形和使用方法，这样写的目的是什么？</a:t>
            </a:r>
            <a:r>
              <a:rPr lang="en-US" altLang="zh-CN" b="1" dirty="0">
                <a:solidFill>
                  <a:srgbClr val="C00000"/>
                </a:solidFill>
              </a:rPr>
              <a:t>(6</a:t>
            </a:r>
            <a:r>
              <a:rPr lang="zh-CN" altLang="en-US" b="1" dirty="0">
                <a:solidFill>
                  <a:srgbClr val="C00000"/>
                </a:solidFill>
              </a:rPr>
              <a:t>分</a:t>
            </a:r>
            <a:r>
              <a:rPr lang="en-US" altLang="zh-CN" b="1" dirty="0">
                <a:solidFill>
                  <a:srgbClr val="C00000"/>
                </a:solidFill>
              </a:rPr>
              <a:t>)</a:t>
            </a:r>
            <a:endParaRPr lang="zh-CN" altLang="en-US" b="1" dirty="0">
              <a:solidFill>
                <a:srgbClr val="C00000"/>
              </a:solidFill>
            </a:endParaRPr>
          </a:p>
        </p:txBody>
      </p:sp>
      <p:sp>
        <p:nvSpPr>
          <p:cNvPr id="4" name="矩形 3"/>
          <p:cNvSpPr/>
          <p:nvPr/>
        </p:nvSpPr>
        <p:spPr>
          <a:xfrm>
            <a:off x="0" y="2714620"/>
            <a:ext cx="9144000" cy="2554545"/>
          </a:xfrm>
          <a:prstGeom prst="rect">
            <a:avLst/>
          </a:prstGeom>
        </p:spPr>
        <p:txBody>
          <a:bodyPr wrap="square">
            <a:spAutoFit/>
          </a:bodyPr>
          <a:lstStyle/>
          <a:p>
            <a:r>
              <a:rPr lang="zh-CN" altLang="en-US" sz="3200" b="1" dirty="0" smtClean="0">
                <a:solidFill>
                  <a:srgbClr val="000099"/>
                </a:solidFill>
              </a:rPr>
              <a:t>①</a:t>
            </a:r>
            <a:r>
              <a:rPr lang="zh-CN" altLang="en-US" sz="3200" b="1" dirty="0">
                <a:solidFill>
                  <a:srgbClr val="000099"/>
                </a:solidFill>
              </a:rPr>
              <a:t>使童年生活图景更真实、更具体生动，给人以身临其境的</a:t>
            </a:r>
            <a:r>
              <a:rPr lang="zh-CN" altLang="en-US" sz="3200" b="1" dirty="0" smtClean="0">
                <a:solidFill>
                  <a:srgbClr val="000099"/>
                </a:solidFill>
              </a:rPr>
              <a:t>感受</a:t>
            </a:r>
            <a:endParaRPr lang="en-US" altLang="zh-CN" sz="3200" b="1" dirty="0" smtClean="0">
              <a:solidFill>
                <a:srgbClr val="000099"/>
              </a:solidFill>
            </a:endParaRPr>
          </a:p>
          <a:p>
            <a:r>
              <a:rPr lang="zh-CN" altLang="en-US" sz="3200" b="1" dirty="0" smtClean="0">
                <a:solidFill>
                  <a:srgbClr val="000099"/>
                </a:solidFill>
              </a:rPr>
              <a:t>②</a:t>
            </a:r>
            <a:r>
              <a:rPr lang="zh-CN" altLang="en-US" sz="3200" b="1" dirty="0">
                <a:solidFill>
                  <a:srgbClr val="000099"/>
                </a:solidFill>
              </a:rPr>
              <a:t>寄托作者对童年时光生活的深切留恋和</a:t>
            </a:r>
            <a:r>
              <a:rPr lang="zh-CN" altLang="en-US" sz="3200" b="1" dirty="0" smtClean="0">
                <a:solidFill>
                  <a:srgbClr val="000099"/>
                </a:solidFill>
              </a:rPr>
              <a:t>怀念</a:t>
            </a:r>
            <a:endParaRPr lang="en-US" altLang="zh-CN" sz="3200" b="1" dirty="0" smtClean="0">
              <a:solidFill>
                <a:srgbClr val="000099"/>
              </a:solidFill>
            </a:endParaRPr>
          </a:p>
          <a:p>
            <a:r>
              <a:rPr lang="zh-CN" altLang="en-US" sz="3200" b="1" dirty="0" smtClean="0">
                <a:solidFill>
                  <a:srgbClr val="000099"/>
                </a:solidFill>
              </a:rPr>
              <a:t>③表现对煤油灯的呵护</a:t>
            </a:r>
            <a:r>
              <a:rPr lang="zh-CN" altLang="en-US" sz="3200" b="1" dirty="0">
                <a:solidFill>
                  <a:srgbClr val="000099"/>
                </a:solidFill>
              </a:rPr>
              <a:t>、</a:t>
            </a:r>
            <a:r>
              <a:rPr lang="zh-CN" altLang="en-US" sz="3200" b="1" dirty="0" smtClean="0">
                <a:solidFill>
                  <a:srgbClr val="000099"/>
                </a:solidFill>
              </a:rPr>
              <a:t>喜爱之情，激发</a:t>
            </a:r>
            <a:r>
              <a:rPr lang="zh-CN" altLang="en-US" sz="3200" b="1" dirty="0">
                <a:solidFill>
                  <a:srgbClr val="000099"/>
                </a:solidFill>
              </a:rPr>
              <a:t>读者的阅读兴趣。</a:t>
            </a:r>
          </a:p>
        </p:txBody>
      </p:sp>
      <p:sp>
        <p:nvSpPr>
          <p:cNvPr id="5" name="矩形 4"/>
          <p:cNvSpPr/>
          <p:nvPr/>
        </p:nvSpPr>
        <p:spPr>
          <a:xfrm>
            <a:off x="2123728" y="404664"/>
            <a:ext cx="3954930" cy="584775"/>
          </a:xfrm>
          <a:prstGeom prst="rect">
            <a:avLst/>
          </a:prstGeom>
        </p:spPr>
        <p:txBody>
          <a:bodyPr wrap="none">
            <a:spAutoFit/>
          </a:bodyPr>
          <a:lstStyle/>
          <a:p>
            <a:pPr algn="ctr"/>
            <a:r>
              <a:rPr lang="en-US" altLang="zh-CN" sz="3200" b="1" dirty="0" smtClean="0"/>
              <a:t>【2010】</a:t>
            </a:r>
            <a:r>
              <a:rPr lang="zh-CN" altLang="zh-CN" sz="3200" b="1" dirty="0" smtClean="0"/>
              <a:t>灯 火</a:t>
            </a:r>
            <a:r>
              <a:rPr lang="en-US" altLang="zh-CN" sz="3200" b="1" dirty="0" smtClean="0"/>
              <a:t>   </a:t>
            </a:r>
            <a:r>
              <a:rPr lang="zh-CN" altLang="zh-CN" sz="3200" b="1" dirty="0" smtClean="0"/>
              <a:t>萧 萧</a:t>
            </a:r>
            <a:endParaRPr lang="en-US" altLang="zh-CN" sz="3200" b="1" dirty="0" smtClean="0"/>
          </a:p>
        </p:txBody>
      </p:sp>
    </p:spTree>
    <p:extLst>
      <p:ext uri="{BB962C8B-B14F-4D97-AF65-F5344CB8AC3E}">
        <p14:creationId xmlns="" xmlns:p14="http://schemas.microsoft.com/office/powerpoint/2010/main" val="1241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idx="1"/>
          </p:nvPr>
        </p:nvSpPr>
        <p:spPr>
          <a:xfrm>
            <a:off x="0" y="0"/>
            <a:ext cx="9144000" cy="2285992"/>
          </a:xfrm>
        </p:spPr>
        <p:txBody>
          <a:bodyPr/>
          <a:lstStyle/>
          <a:p>
            <a:r>
              <a:rPr lang="en-US" altLang="zh-CN" b="1" dirty="0" smtClean="0">
                <a:solidFill>
                  <a:srgbClr val="FF0000"/>
                </a:solidFill>
              </a:rPr>
              <a:t>2</a:t>
            </a:r>
            <a:r>
              <a:rPr lang="zh-CN" altLang="en-US" b="1" dirty="0" smtClean="0">
                <a:solidFill>
                  <a:srgbClr val="FF0000"/>
                </a:solidFill>
              </a:rPr>
              <a:t>、解释</a:t>
            </a:r>
            <a:r>
              <a:rPr lang="zh-CN" altLang="en-US" b="1" dirty="0">
                <a:solidFill>
                  <a:srgbClr val="FF0000"/>
                </a:solidFill>
              </a:rPr>
              <a:t>下列两句话在</a:t>
            </a:r>
            <a:r>
              <a:rPr lang="zh-CN" altLang="en-US" b="1" u="sng" dirty="0">
                <a:solidFill>
                  <a:srgbClr val="FF0000"/>
                </a:solidFill>
              </a:rPr>
              <a:t>文中</a:t>
            </a:r>
            <a:r>
              <a:rPr lang="zh-CN" altLang="en-US" b="1" dirty="0">
                <a:solidFill>
                  <a:srgbClr val="FF0000"/>
                </a:solidFill>
              </a:rPr>
              <a:t>的含意。</a:t>
            </a:r>
            <a:r>
              <a:rPr lang="en-US" altLang="zh-CN" b="1" dirty="0">
                <a:solidFill>
                  <a:srgbClr val="FF0000"/>
                </a:solidFill>
              </a:rPr>
              <a:t>(4</a:t>
            </a:r>
            <a:r>
              <a:rPr lang="zh-CN" altLang="en-US" b="1" dirty="0">
                <a:solidFill>
                  <a:srgbClr val="FF0000"/>
                </a:solidFill>
              </a:rPr>
              <a:t>分</a:t>
            </a:r>
            <a:r>
              <a:rPr lang="en-US" altLang="zh-CN" b="1" dirty="0">
                <a:solidFill>
                  <a:srgbClr val="FF0000"/>
                </a:solidFill>
              </a:rPr>
              <a:t>)</a:t>
            </a:r>
          </a:p>
          <a:p>
            <a:r>
              <a:rPr lang="en-US" altLang="zh-CN" b="1" dirty="0"/>
              <a:t>(1)</a:t>
            </a:r>
            <a:r>
              <a:rPr lang="zh-CN" altLang="en-US" b="1" dirty="0"/>
              <a:t>那情景仿佛护着累世的家产。</a:t>
            </a:r>
          </a:p>
          <a:p>
            <a:r>
              <a:rPr lang="en-US" altLang="zh-CN" b="1" dirty="0"/>
              <a:t>(2)</a:t>
            </a:r>
            <a:r>
              <a:rPr lang="zh-CN" altLang="en-US" b="1" dirty="0"/>
              <a:t>喃喃自语的我在无边的夜里迷失在灯与灯之间。</a:t>
            </a:r>
          </a:p>
          <a:p>
            <a:endParaRPr lang="zh-CN" altLang="en-US" b="1" dirty="0"/>
          </a:p>
        </p:txBody>
      </p:sp>
      <p:sp>
        <p:nvSpPr>
          <p:cNvPr id="6" name="矩形 5"/>
          <p:cNvSpPr/>
          <p:nvPr/>
        </p:nvSpPr>
        <p:spPr>
          <a:xfrm>
            <a:off x="0" y="2357430"/>
            <a:ext cx="9144000" cy="4031873"/>
          </a:xfrm>
          <a:prstGeom prst="rect">
            <a:avLst/>
          </a:prstGeom>
        </p:spPr>
        <p:txBody>
          <a:bodyPr wrap="square">
            <a:spAutoFit/>
          </a:bodyPr>
          <a:lstStyle/>
          <a:p>
            <a:r>
              <a:rPr lang="en-US" altLang="zh-CN" sz="3200" b="1" dirty="0" smtClean="0"/>
              <a:t>【</a:t>
            </a:r>
            <a:r>
              <a:rPr lang="zh-CN" altLang="en-US" sz="3200" b="1" dirty="0" smtClean="0"/>
              <a:t>类别</a:t>
            </a:r>
            <a:r>
              <a:rPr lang="en-US" altLang="zh-CN" sz="3200" b="1" dirty="0" smtClean="0"/>
              <a:t>】</a:t>
            </a:r>
            <a:r>
              <a:rPr lang="zh-CN" altLang="en-US" sz="3200" b="1" dirty="0" smtClean="0"/>
              <a:t>体会含意题</a:t>
            </a:r>
            <a:br>
              <a:rPr lang="zh-CN" altLang="en-US" sz="3200" b="1" dirty="0" smtClean="0"/>
            </a:br>
            <a:r>
              <a:rPr lang="zh-CN" altLang="en-US" sz="3200" b="1" dirty="0" smtClean="0"/>
              <a:t>对这种题型，要建立起“六看”思维模式。</a:t>
            </a:r>
            <a:br>
              <a:rPr lang="zh-CN" altLang="en-US" sz="3200" b="1" dirty="0" smtClean="0"/>
            </a:br>
            <a:r>
              <a:rPr lang="zh-CN" altLang="en-US" sz="3200" b="1" dirty="0" smtClean="0"/>
              <a:t>所谓“六看”，指句内三看，句外三看。</a:t>
            </a:r>
            <a:endParaRPr lang="en-US" altLang="zh-CN" sz="3200" b="1" dirty="0" smtClean="0"/>
          </a:p>
          <a:p>
            <a:r>
              <a:rPr lang="zh-CN" altLang="en-US" sz="3200" b="1" dirty="0" smtClean="0"/>
              <a:t>句内三看：</a:t>
            </a:r>
            <a:r>
              <a:rPr lang="en-US" altLang="zh-CN" sz="3200" b="1" dirty="0" smtClean="0"/>
              <a:t>1</a:t>
            </a:r>
            <a:r>
              <a:rPr lang="zh-CN" altLang="en-US" sz="3200" b="1" dirty="0" smtClean="0"/>
              <a:t>、看句子</a:t>
            </a:r>
            <a:r>
              <a:rPr lang="zh-CN" altLang="en-US" sz="3200" b="1" dirty="0" smtClean="0">
                <a:solidFill>
                  <a:srgbClr val="FF0000"/>
                </a:solidFill>
              </a:rPr>
              <a:t>关键词语</a:t>
            </a:r>
            <a:r>
              <a:rPr lang="zh-CN" altLang="en-US" sz="3200" b="1" dirty="0" smtClean="0"/>
              <a:t>；</a:t>
            </a:r>
            <a:r>
              <a:rPr lang="en-US" altLang="zh-CN" sz="3200" b="1" dirty="0" smtClean="0"/>
              <a:t>2</a:t>
            </a:r>
            <a:r>
              <a:rPr lang="zh-CN" altLang="en-US" sz="3200" b="1" dirty="0" smtClean="0"/>
              <a:t>、看句子</a:t>
            </a:r>
            <a:r>
              <a:rPr lang="zh-CN" altLang="en-US" sz="3200" b="1" dirty="0" smtClean="0">
                <a:solidFill>
                  <a:srgbClr val="FF0000"/>
                </a:solidFill>
              </a:rPr>
              <a:t>内部结构关系</a:t>
            </a:r>
            <a:r>
              <a:rPr lang="zh-CN" altLang="en-US" sz="3200" b="1" dirty="0" smtClean="0"/>
              <a:t>；</a:t>
            </a:r>
            <a:r>
              <a:rPr lang="en-US" altLang="zh-CN" sz="3200" b="1" dirty="0" smtClean="0"/>
              <a:t>3</a:t>
            </a:r>
            <a:r>
              <a:rPr lang="zh-CN" altLang="en-US" sz="3200" b="1" dirty="0" smtClean="0"/>
              <a:t>、看句子</a:t>
            </a:r>
            <a:r>
              <a:rPr lang="zh-CN" altLang="en-US" sz="3200" b="1" dirty="0" smtClean="0">
                <a:solidFill>
                  <a:srgbClr val="FF0000"/>
                </a:solidFill>
              </a:rPr>
              <a:t>本身表达特点</a:t>
            </a:r>
            <a:r>
              <a:rPr lang="zh-CN" altLang="en-US" sz="3200" b="1" dirty="0" smtClean="0"/>
              <a:t>。</a:t>
            </a:r>
            <a:endParaRPr lang="en-US" altLang="zh-CN" sz="3200" b="1" dirty="0" smtClean="0"/>
          </a:p>
          <a:p>
            <a:r>
              <a:rPr lang="zh-CN" altLang="en-US" sz="3200" b="1" dirty="0" smtClean="0"/>
              <a:t>句外三看：</a:t>
            </a:r>
            <a:r>
              <a:rPr lang="en-US" altLang="zh-CN" sz="3200" b="1" dirty="0" smtClean="0"/>
              <a:t>1</a:t>
            </a:r>
            <a:r>
              <a:rPr lang="zh-CN" altLang="en-US" sz="3200" b="1" dirty="0" smtClean="0"/>
              <a:t>、看该句</a:t>
            </a:r>
            <a:r>
              <a:rPr lang="zh-CN" altLang="en-US" sz="3200" b="1" dirty="0" smtClean="0">
                <a:solidFill>
                  <a:srgbClr val="FF0000"/>
                </a:solidFill>
              </a:rPr>
              <a:t>位置</a:t>
            </a:r>
            <a:r>
              <a:rPr lang="zh-CN" altLang="en-US" sz="3200" b="1" dirty="0" smtClean="0"/>
              <a:t>特点（或在段首、开头，或在段尾、文末等）；</a:t>
            </a:r>
            <a:r>
              <a:rPr lang="en-US" altLang="zh-CN" sz="3200" b="1" dirty="0" smtClean="0"/>
              <a:t>2</a:t>
            </a:r>
            <a:r>
              <a:rPr lang="zh-CN" altLang="en-US" sz="3200" b="1" dirty="0" smtClean="0"/>
              <a:t>、看</a:t>
            </a:r>
            <a:r>
              <a:rPr lang="zh-CN" altLang="en-US" sz="3200" b="1" dirty="0" smtClean="0">
                <a:solidFill>
                  <a:srgbClr val="FF0000"/>
                </a:solidFill>
              </a:rPr>
              <a:t>相邻句</a:t>
            </a:r>
            <a:r>
              <a:rPr lang="zh-CN" altLang="en-US" sz="3200" b="1" dirty="0" smtClean="0"/>
              <a:t>；</a:t>
            </a:r>
            <a:r>
              <a:rPr lang="en-US" altLang="zh-CN" sz="3200" b="1" dirty="0" smtClean="0"/>
              <a:t>3</a:t>
            </a:r>
            <a:r>
              <a:rPr lang="zh-CN" altLang="en-US" sz="3200" b="1" dirty="0" smtClean="0"/>
              <a:t>、看</a:t>
            </a:r>
            <a:r>
              <a:rPr lang="zh-CN" altLang="en-US" sz="3200" b="1" dirty="0" smtClean="0">
                <a:solidFill>
                  <a:srgbClr val="FF0000"/>
                </a:solidFill>
              </a:rPr>
              <a:t>段、章的中心</a:t>
            </a:r>
            <a:r>
              <a:rPr lang="zh-CN" altLang="en-US" sz="3200" b="1" dirty="0" smtClean="0"/>
              <a:t>。</a:t>
            </a:r>
            <a:endParaRPr lang="zh-CN" altLang="en-US" sz="3200" b="1" dirty="0">
              <a:solidFill>
                <a:srgbClr val="000099"/>
              </a:solidFill>
            </a:endParaRPr>
          </a:p>
        </p:txBody>
      </p:sp>
    </p:spTree>
    <p:extLst>
      <p:ext uri="{BB962C8B-B14F-4D97-AF65-F5344CB8AC3E}">
        <p14:creationId xmlns="" xmlns:p14="http://schemas.microsoft.com/office/powerpoint/2010/main" val="83476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14290"/>
            <a:ext cx="9144000" cy="6215106"/>
          </a:xfrm>
        </p:spPr>
        <p:txBody>
          <a:bodyPr>
            <a:normAutofit fontScale="92500" lnSpcReduction="10000"/>
          </a:bodyPr>
          <a:lstStyle/>
          <a:p>
            <a:pPr>
              <a:lnSpc>
                <a:spcPct val="110000"/>
              </a:lnSpc>
            </a:pPr>
            <a:r>
              <a:rPr lang="zh-CN" altLang="en-US" b="1" dirty="0" smtClean="0"/>
              <a:t>规范</a:t>
            </a:r>
            <a:r>
              <a:rPr lang="zh-CN" altLang="en-US" b="1" dirty="0"/>
              <a:t>答题模式体会含意题设有固定的答题模式，但不同的句子还是有各自的答题特点。</a:t>
            </a:r>
            <a:br>
              <a:rPr lang="zh-CN" altLang="en-US" b="1" dirty="0"/>
            </a:br>
            <a:r>
              <a:rPr lang="zh-CN" altLang="en-US" b="1" dirty="0"/>
              <a:t>①概括抽象的句子具体化：先分析句子本身修饰语的意义，然后抓住文段中</a:t>
            </a:r>
            <a:r>
              <a:rPr lang="zh-CN" altLang="en-US" b="1" dirty="0">
                <a:solidFill>
                  <a:srgbClr val="FF0000"/>
                </a:solidFill>
              </a:rPr>
              <a:t>解释说明或者论证这些句子的支撑句</a:t>
            </a:r>
            <a:r>
              <a:rPr lang="zh-CN" altLang="en-US" b="1" dirty="0"/>
              <a:t>，探讨其</a:t>
            </a:r>
            <a:r>
              <a:rPr lang="zh-CN" altLang="en-US" b="1" dirty="0">
                <a:solidFill>
                  <a:srgbClr val="FF0000"/>
                </a:solidFill>
              </a:rPr>
              <a:t>具体含意</a:t>
            </a:r>
            <a:r>
              <a:rPr lang="zh-CN" altLang="en-US" b="1" dirty="0" smtClean="0"/>
              <a:t>。 </a:t>
            </a:r>
            <a:r>
              <a:rPr lang="zh-CN" altLang="en-US" b="1" dirty="0"/>
              <a:t/>
            </a:r>
            <a:br>
              <a:rPr lang="zh-CN" altLang="en-US" b="1" dirty="0"/>
            </a:br>
            <a:r>
              <a:rPr lang="zh-CN" altLang="en-US" b="1" dirty="0"/>
              <a:t>②生动具体的句子概括化，即把形象生动具体的</a:t>
            </a:r>
            <a:r>
              <a:rPr lang="zh-CN" altLang="en-US" b="1" dirty="0">
                <a:solidFill>
                  <a:srgbClr val="FF0000"/>
                </a:solidFill>
              </a:rPr>
              <a:t>关键词语作抽象化处理</a:t>
            </a:r>
            <a:r>
              <a:rPr lang="zh-CN" altLang="en-US" b="1" dirty="0" smtClean="0"/>
              <a:t>。</a:t>
            </a:r>
            <a:r>
              <a:rPr lang="zh-CN" altLang="en-US" b="1" dirty="0"/>
              <a:t/>
            </a:r>
            <a:br>
              <a:rPr lang="zh-CN" altLang="en-US" b="1" dirty="0"/>
            </a:br>
            <a:r>
              <a:rPr lang="zh-CN" altLang="en-US" b="1" dirty="0"/>
              <a:t>③表达有特点的句子</a:t>
            </a:r>
            <a:r>
              <a:rPr lang="zh-CN" altLang="en-US" b="1" dirty="0">
                <a:solidFill>
                  <a:srgbClr val="FF0000"/>
                </a:solidFill>
              </a:rPr>
              <a:t>突出其特点</a:t>
            </a:r>
            <a:r>
              <a:rPr lang="zh-CN" altLang="en-US" b="1" dirty="0"/>
              <a:t>。有些句子用</a:t>
            </a:r>
            <a:r>
              <a:rPr lang="zh-CN" altLang="en-US" b="1" dirty="0" smtClean="0"/>
              <a:t>了比喻、拟人、反语、双关、象征</a:t>
            </a:r>
            <a:r>
              <a:rPr lang="zh-CN" altLang="en-US" b="1" dirty="0"/>
              <a:t>手法</a:t>
            </a:r>
            <a:r>
              <a:rPr lang="zh-CN" altLang="en-US" b="1" dirty="0" smtClean="0"/>
              <a:t>。</a:t>
            </a:r>
            <a:r>
              <a:rPr lang="zh-CN" altLang="en-US" b="1" dirty="0"/>
              <a:t/>
            </a:r>
            <a:br>
              <a:rPr lang="zh-CN" altLang="en-US" b="1" dirty="0"/>
            </a:br>
            <a:r>
              <a:rPr lang="zh-CN" altLang="en-US" b="1" dirty="0"/>
              <a:t>④修辞手法，体会时应重点突出</a:t>
            </a:r>
            <a:r>
              <a:rPr lang="zh-CN" altLang="en-US" b="1" dirty="0">
                <a:solidFill>
                  <a:srgbClr val="FF0000"/>
                </a:solidFill>
              </a:rPr>
              <a:t>对这些表达特点的解读</a:t>
            </a:r>
            <a:r>
              <a:rPr lang="zh-CN" altLang="en-US" b="1" dirty="0" smtClean="0">
                <a:solidFill>
                  <a:srgbClr val="FF0000"/>
                </a:solidFill>
              </a:rPr>
              <a:t>。</a:t>
            </a:r>
            <a:r>
              <a:rPr lang="zh-CN" altLang="en-US" b="1" dirty="0"/>
              <a:t/>
            </a:r>
            <a:br>
              <a:rPr lang="zh-CN" altLang="en-US" b="1" dirty="0"/>
            </a:br>
            <a:r>
              <a:rPr lang="zh-CN" altLang="en-US" b="1" dirty="0"/>
              <a:t>⑤结构复杂、较长的句子切分之，即把这些句子</a:t>
            </a:r>
            <a:r>
              <a:rPr lang="zh-CN" altLang="en-US" b="1" dirty="0">
                <a:solidFill>
                  <a:srgbClr val="FF0000"/>
                </a:solidFill>
              </a:rPr>
              <a:t>切分成几块，逐层体会</a:t>
            </a:r>
            <a:r>
              <a:rPr lang="zh-CN" altLang="en-US" b="1" dirty="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285728"/>
            <a:ext cx="8786874" cy="5840435"/>
          </a:xfrm>
        </p:spPr>
        <p:txBody>
          <a:bodyPr>
            <a:normAutofit fontScale="92500" lnSpcReduction="20000"/>
          </a:bodyPr>
          <a:lstStyle/>
          <a:p>
            <a:r>
              <a:rPr lang="zh-CN" altLang="en-US" b="1" dirty="0"/>
              <a:t>那样的煤油灯，我们家好像只有三盏，人在客厅的时候，灯随我们在客厅，夜读如果是在祖母的房间，灯就随着我们过去。有时，书读到一半，要到客厅拿东西，拿得提着灯过去，脚步不能太急，免得走路的风息将灯吹熄。不知你是否记得我们家是土埆厝</a:t>
            </a:r>
            <a:r>
              <a:rPr lang="zh-CN" altLang="en-US" b="1" dirty="0" smtClean="0"/>
              <a:t>？</a:t>
            </a:r>
            <a:endParaRPr lang="en-US" altLang="zh-CN" b="1" dirty="0" smtClean="0"/>
          </a:p>
          <a:p>
            <a:r>
              <a:rPr lang="zh-CN" altLang="en-US" b="1" dirty="0" smtClean="0"/>
              <a:t>风</a:t>
            </a:r>
            <a:r>
              <a:rPr lang="zh-CN" altLang="en-US" b="1" dirty="0"/>
              <a:t>随时可以从破落的竹篾片之间随意进出，风大的时候，我们就得一手举灯，一手遮风护火，</a:t>
            </a:r>
            <a:r>
              <a:rPr lang="zh-CN" altLang="en-US" b="1" dirty="0" smtClean="0"/>
              <a:t>步步为营</a:t>
            </a:r>
            <a:r>
              <a:rPr lang="zh-CN" altLang="en-US" b="1" dirty="0"/>
              <a:t>，仿佛履薄冰的人，战战兢兢</a:t>
            </a:r>
            <a:r>
              <a:rPr lang="zh-CN" altLang="en-US" b="1" dirty="0" smtClean="0"/>
              <a:t>。</a:t>
            </a:r>
            <a:endParaRPr lang="en-US" altLang="zh-CN" b="1" dirty="0" smtClean="0"/>
          </a:p>
          <a:p>
            <a:r>
              <a:rPr lang="zh-CN" altLang="en-US" b="1" dirty="0" smtClean="0"/>
              <a:t>（</a:t>
            </a:r>
            <a:r>
              <a:rPr lang="en-US" altLang="zh-CN" b="1" dirty="0" smtClean="0"/>
              <a:t>1</a:t>
            </a:r>
            <a:r>
              <a:rPr lang="zh-CN" altLang="en-US" b="1" dirty="0" smtClean="0"/>
              <a:t>）</a:t>
            </a:r>
            <a:r>
              <a:rPr lang="zh-CN" altLang="en-US" b="1" dirty="0" smtClean="0">
                <a:solidFill>
                  <a:srgbClr val="FF0000"/>
                </a:solidFill>
              </a:rPr>
              <a:t>那情景</a:t>
            </a:r>
            <a:r>
              <a:rPr lang="zh-CN" altLang="en-US" b="1" dirty="0" smtClean="0"/>
              <a:t>仿佛护着</a:t>
            </a:r>
            <a:r>
              <a:rPr lang="zh-CN" altLang="en-US" b="1" dirty="0" smtClean="0">
                <a:solidFill>
                  <a:srgbClr val="FF0000"/>
                </a:solidFill>
              </a:rPr>
              <a:t>累世的家产</a:t>
            </a:r>
            <a:r>
              <a:rPr lang="zh-CN" altLang="en-US" b="1" dirty="0" smtClean="0"/>
              <a:t>。</a:t>
            </a:r>
            <a:endParaRPr lang="en-US" altLang="zh-CN" b="1" dirty="0"/>
          </a:p>
          <a:p>
            <a:r>
              <a:rPr lang="zh-CN" altLang="en-US" b="1" dirty="0"/>
              <a:t>在那样的灯火下，一切都荡漾着温馨。</a:t>
            </a:r>
          </a:p>
          <a:p>
            <a:r>
              <a:rPr lang="zh-CN" altLang="en-US" b="1" dirty="0"/>
              <a:t>虽然，煤油灯有效的亮度不过是一两尺而已，那样的光晕却是不灭的永恒之火，一直亮在童年的心中。</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idx="1"/>
          </p:nvPr>
        </p:nvSpPr>
        <p:spPr>
          <a:xfrm>
            <a:off x="0" y="0"/>
            <a:ext cx="9144000" cy="3526112"/>
          </a:xfrm>
        </p:spPr>
        <p:txBody>
          <a:bodyPr>
            <a:normAutofit fontScale="77500" lnSpcReduction="20000"/>
          </a:bodyPr>
          <a:lstStyle/>
          <a:p>
            <a:r>
              <a:rPr lang="en-US" altLang="zh-CN" b="1" dirty="0" smtClean="0">
                <a:solidFill>
                  <a:srgbClr val="FF0000"/>
                </a:solidFill>
              </a:rPr>
              <a:t>2</a:t>
            </a:r>
            <a:r>
              <a:rPr lang="zh-CN" altLang="en-US" b="1" dirty="0" smtClean="0">
                <a:solidFill>
                  <a:srgbClr val="FF0000"/>
                </a:solidFill>
              </a:rPr>
              <a:t>、解释</a:t>
            </a:r>
            <a:r>
              <a:rPr lang="zh-CN" altLang="en-US" b="1" dirty="0">
                <a:solidFill>
                  <a:srgbClr val="FF0000"/>
                </a:solidFill>
              </a:rPr>
              <a:t>下列两句话在文中的含意。</a:t>
            </a:r>
            <a:r>
              <a:rPr lang="en-US" altLang="zh-CN" b="1" dirty="0">
                <a:solidFill>
                  <a:srgbClr val="FF0000"/>
                </a:solidFill>
              </a:rPr>
              <a:t>(4</a:t>
            </a:r>
            <a:r>
              <a:rPr lang="zh-CN" altLang="en-US" b="1" dirty="0">
                <a:solidFill>
                  <a:srgbClr val="FF0000"/>
                </a:solidFill>
              </a:rPr>
              <a:t>分</a:t>
            </a:r>
            <a:r>
              <a:rPr lang="en-US" altLang="zh-CN" b="1" dirty="0">
                <a:solidFill>
                  <a:srgbClr val="FF0000"/>
                </a:solidFill>
              </a:rPr>
              <a:t>)</a:t>
            </a:r>
          </a:p>
          <a:p>
            <a:r>
              <a:rPr lang="en-US" altLang="zh-CN" b="1" dirty="0"/>
              <a:t>(1)</a:t>
            </a:r>
            <a:r>
              <a:rPr lang="zh-CN" altLang="en-US" b="1" u="sng" dirty="0"/>
              <a:t>那情景</a:t>
            </a:r>
            <a:r>
              <a:rPr lang="zh-CN" altLang="en-US" b="1" dirty="0"/>
              <a:t>仿佛护着</a:t>
            </a:r>
            <a:r>
              <a:rPr lang="zh-CN" altLang="en-US" b="1" u="sng" dirty="0"/>
              <a:t>累世的家产</a:t>
            </a:r>
            <a:r>
              <a:rPr lang="zh-CN" altLang="en-US" b="1" dirty="0"/>
              <a:t>。</a:t>
            </a:r>
          </a:p>
          <a:p>
            <a:r>
              <a:rPr lang="en-US" altLang="zh-CN" b="1" dirty="0" smtClean="0"/>
              <a:t>【</a:t>
            </a:r>
            <a:r>
              <a:rPr lang="zh-CN" altLang="en-US" b="1" dirty="0" smtClean="0"/>
              <a:t>知识储备</a:t>
            </a:r>
            <a:r>
              <a:rPr lang="en-US" altLang="zh-CN" b="1" dirty="0" smtClean="0"/>
              <a:t>】</a:t>
            </a:r>
            <a:r>
              <a:rPr lang="zh-CN" altLang="en-US" b="1" dirty="0" smtClean="0"/>
              <a:t>①概括抽象的句子具体化：先分析句子本身修饰语的意义，然后抓住文段中</a:t>
            </a:r>
            <a:r>
              <a:rPr lang="zh-CN" altLang="en-US" b="1" dirty="0" smtClean="0">
                <a:solidFill>
                  <a:srgbClr val="FF0000"/>
                </a:solidFill>
              </a:rPr>
              <a:t>解释说明或者论证这些句子的支撑句</a:t>
            </a:r>
            <a:r>
              <a:rPr lang="zh-CN" altLang="en-US" b="1" dirty="0" smtClean="0"/>
              <a:t>，探讨其</a:t>
            </a:r>
            <a:r>
              <a:rPr lang="zh-CN" altLang="en-US" b="1" dirty="0" smtClean="0">
                <a:solidFill>
                  <a:srgbClr val="FF0000"/>
                </a:solidFill>
              </a:rPr>
              <a:t>具体含意</a:t>
            </a:r>
            <a:r>
              <a:rPr lang="zh-CN" altLang="en-US" b="1" dirty="0" smtClean="0"/>
              <a:t>。</a:t>
            </a:r>
            <a:endParaRPr lang="en-US" altLang="zh-CN" b="1" dirty="0" smtClean="0"/>
          </a:p>
          <a:p>
            <a:pPr marL="0" lvl="0" indent="0" eaLnBrk="0" fontAlgn="base" hangingPunct="0">
              <a:lnSpc>
                <a:spcPts val="2700"/>
              </a:lnSpc>
              <a:spcBef>
                <a:spcPct val="0"/>
              </a:spcBef>
              <a:spcAft>
                <a:spcPct val="0"/>
              </a:spcAft>
              <a:buNone/>
              <a:defRPr/>
            </a:pPr>
            <a:r>
              <a:rPr lang="zh-CN" altLang="en-US" b="1" dirty="0" smtClean="0">
                <a:latin typeface="黑体" panose="02010600030101010101" pitchFamily="49" charset="-122"/>
                <a:ea typeface="黑体" panose="02010600030101010101" pitchFamily="49" charset="-122"/>
              </a:rPr>
              <a:t>答题模式：</a:t>
            </a:r>
          </a:p>
          <a:p>
            <a:pPr marL="0" lvl="0" indent="0" eaLnBrk="0" fontAlgn="base" hangingPunct="0">
              <a:lnSpc>
                <a:spcPts val="2700"/>
              </a:lnSpc>
              <a:spcBef>
                <a:spcPct val="0"/>
              </a:spcBef>
              <a:spcAft>
                <a:spcPct val="0"/>
              </a:spcAft>
              <a:buNone/>
              <a:defRPr/>
            </a:pPr>
            <a:r>
              <a:rPr lang="zh-CN" altLang="en-US" b="1" dirty="0" smtClean="0">
                <a:latin typeface="+mj-ea"/>
              </a:rPr>
              <a:t>　　</a:t>
            </a:r>
            <a:r>
              <a:rPr lang="en-US" altLang="zh-CN" b="1" dirty="0" smtClean="0">
                <a:latin typeface="+mj-ea"/>
              </a:rPr>
              <a:t>1</a:t>
            </a:r>
            <a:r>
              <a:rPr lang="zh-CN" altLang="en-US" b="1" dirty="0" smtClean="0">
                <a:latin typeface="+mj-ea"/>
              </a:rPr>
              <a:t>．先说表层含意，再说深层含意。</a:t>
            </a:r>
          </a:p>
          <a:p>
            <a:pPr marL="0" lvl="0" indent="0" eaLnBrk="0" fontAlgn="base" hangingPunct="0">
              <a:lnSpc>
                <a:spcPts val="2700"/>
              </a:lnSpc>
              <a:spcBef>
                <a:spcPct val="0"/>
              </a:spcBef>
              <a:spcAft>
                <a:spcPct val="0"/>
              </a:spcAft>
              <a:buNone/>
              <a:defRPr/>
            </a:pPr>
            <a:r>
              <a:rPr lang="zh-CN" altLang="en-US" b="1" dirty="0" smtClean="0">
                <a:latin typeface="+mj-ea"/>
              </a:rPr>
              <a:t>　　</a:t>
            </a:r>
            <a:r>
              <a:rPr lang="en-US" altLang="zh-CN" b="1" dirty="0" smtClean="0">
                <a:latin typeface="+mj-ea"/>
              </a:rPr>
              <a:t>2</a:t>
            </a:r>
            <a:r>
              <a:rPr lang="zh-CN" altLang="en-US" b="1" dirty="0" smtClean="0">
                <a:latin typeface="+mj-ea"/>
              </a:rPr>
              <a:t>．先说关键词语含义，再说作者所要表达的意图和感情。</a:t>
            </a:r>
          </a:p>
          <a:p>
            <a:pPr marL="0" lvl="0" indent="0" eaLnBrk="0" fontAlgn="base" hangingPunct="0">
              <a:lnSpc>
                <a:spcPts val="2700"/>
              </a:lnSpc>
              <a:spcBef>
                <a:spcPct val="0"/>
              </a:spcBef>
              <a:spcAft>
                <a:spcPct val="0"/>
              </a:spcAft>
              <a:buNone/>
              <a:defRPr/>
            </a:pPr>
            <a:r>
              <a:rPr lang="zh-CN" altLang="en-US" b="1" dirty="0" smtClean="0">
                <a:latin typeface="+mj-ea"/>
              </a:rPr>
              <a:t>　　</a:t>
            </a:r>
            <a:r>
              <a:rPr lang="en-US" altLang="zh-CN" b="1" dirty="0" smtClean="0">
                <a:latin typeface="+mj-ea"/>
              </a:rPr>
              <a:t>3</a:t>
            </a:r>
            <a:r>
              <a:rPr lang="zh-CN" altLang="en-US" b="1" dirty="0" smtClean="0">
                <a:latin typeface="+mj-ea"/>
              </a:rPr>
              <a:t>．先说修辞手法，再结合文意理解。</a:t>
            </a:r>
            <a:endParaRPr lang="en-US" altLang="zh-CN" b="1" dirty="0" smtClean="0">
              <a:latin typeface="+mj-ea"/>
              <a:cs typeface="Times New Roman" panose="02020603050405020304" pitchFamily="18" charset="0"/>
            </a:endParaRPr>
          </a:p>
          <a:p>
            <a:endParaRPr lang="en-US" altLang="zh-CN" b="1" dirty="0" smtClean="0"/>
          </a:p>
          <a:p>
            <a:endParaRPr lang="en-US" altLang="zh-CN" b="1" dirty="0" smtClean="0"/>
          </a:p>
          <a:p>
            <a:endParaRPr lang="zh-CN" altLang="en-US" b="1" dirty="0"/>
          </a:p>
        </p:txBody>
      </p:sp>
      <p:sp>
        <p:nvSpPr>
          <p:cNvPr id="6" name="矩形 5"/>
          <p:cNvSpPr/>
          <p:nvPr/>
        </p:nvSpPr>
        <p:spPr>
          <a:xfrm>
            <a:off x="142844" y="3857628"/>
            <a:ext cx="8786874" cy="2062103"/>
          </a:xfrm>
          <a:prstGeom prst="rect">
            <a:avLst/>
          </a:prstGeom>
        </p:spPr>
        <p:txBody>
          <a:bodyPr wrap="square">
            <a:spAutoFit/>
          </a:bodyPr>
          <a:lstStyle/>
          <a:p>
            <a:r>
              <a:rPr lang="en-US" altLang="zh-CN" sz="3200" b="1" dirty="0">
                <a:solidFill>
                  <a:srgbClr val="000099"/>
                </a:solidFill>
              </a:rPr>
              <a:t>【</a:t>
            </a:r>
            <a:r>
              <a:rPr lang="zh-CN" altLang="en-US" sz="3200" b="1" dirty="0">
                <a:solidFill>
                  <a:srgbClr val="000099"/>
                </a:solidFill>
              </a:rPr>
              <a:t>参考答案</a:t>
            </a:r>
            <a:r>
              <a:rPr lang="en-US" altLang="zh-CN" sz="3200" b="1" dirty="0">
                <a:solidFill>
                  <a:srgbClr val="000099"/>
                </a:solidFill>
              </a:rPr>
              <a:t>】</a:t>
            </a:r>
          </a:p>
          <a:p>
            <a:r>
              <a:rPr lang="zh-CN" altLang="en-US" sz="3200" b="1" dirty="0">
                <a:solidFill>
                  <a:srgbClr val="000099"/>
                </a:solidFill>
              </a:rPr>
              <a:t>（</a:t>
            </a:r>
            <a:r>
              <a:rPr lang="en-US" altLang="zh-CN" sz="3200" b="1" dirty="0">
                <a:solidFill>
                  <a:srgbClr val="000099"/>
                </a:solidFill>
              </a:rPr>
              <a:t>1</a:t>
            </a:r>
            <a:r>
              <a:rPr lang="zh-CN" altLang="en-US" sz="3200" b="1" dirty="0">
                <a:solidFill>
                  <a:srgbClr val="000099"/>
                </a:solidFill>
              </a:rPr>
              <a:t>）①即使是普通的煤油灯，在贫困年代里也是很宝贵的②灯下的温馨和苦读，是更值得珍惜的人生的宝贵</a:t>
            </a:r>
            <a:r>
              <a:rPr lang="zh-CN" altLang="en-US" sz="3200" b="1" dirty="0" smtClean="0">
                <a:solidFill>
                  <a:srgbClr val="000099"/>
                </a:solidFill>
              </a:rPr>
              <a:t>财富</a:t>
            </a:r>
            <a:endParaRPr lang="zh-CN" altLang="en-US" sz="3200" b="1" dirty="0">
              <a:solidFill>
                <a:srgbClr val="000099"/>
              </a:solidFill>
            </a:endParaRPr>
          </a:p>
        </p:txBody>
      </p:sp>
    </p:spTree>
    <p:extLst>
      <p:ext uri="{BB962C8B-B14F-4D97-AF65-F5344CB8AC3E}">
        <p14:creationId xmlns="" xmlns:p14="http://schemas.microsoft.com/office/powerpoint/2010/main" val="83476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00042"/>
            <a:ext cx="8858312" cy="5572164"/>
          </a:xfrm>
        </p:spPr>
        <p:txBody>
          <a:bodyPr>
            <a:normAutofit fontScale="92500" lnSpcReduction="20000"/>
          </a:bodyPr>
          <a:lstStyle/>
          <a:p>
            <a:r>
              <a:rPr lang="zh-CN" altLang="en-US" b="1" dirty="0"/>
              <a:t>继之而来的美术灯，霓虹灯，将我们的家、我们的城装扮得更美，耀眼、闪烁的灯，增添了一些妖媚，每个家、每个众人进出的地方，都安装了无数的、千奇百怪的灯，入夜以后的都市和乡村，比白天更多了一些新奇和眩惑。</a:t>
            </a:r>
          </a:p>
          <a:p>
            <a:r>
              <a:rPr lang="zh-CN" altLang="en-US" b="1" dirty="0"/>
              <a:t>有一次，我从华冈上望向台北，万家灯火里哪一盏是为我而开的</a:t>
            </a:r>
            <a:r>
              <a:rPr lang="zh-CN" altLang="en-US" b="1" dirty="0" smtClean="0"/>
              <a:t>？（</a:t>
            </a:r>
            <a:r>
              <a:rPr lang="en-US" altLang="zh-CN" b="1" dirty="0" smtClean="0"/>
              <a:t>2</a:t>
            </a:r>
            <a:r>
              <a:rPr lang="zh-CN" altLang="en-US" b="1" dirty="0" smtClean="0"/>
              <a:t>）喃喃自语</a:t>
            </a:r>
            <a:r>
              <a:rPr lang="zh-CN" altLang="en-US" b="1" dirty="0"/>
              <a:t>的我在无边的夜里迷失在灯与灯之间。</a:t>
            </a:r>
          </a:p>
          <a:p>
            <a:r>
              <a:rPr lang="zh-CN" altLang="en-US" b="1" dirty="0"/>
              <a:t>四十年了，从摇曳昏黄的煤油灯下，我们来到一个全新的世界，坐在讲求爱眼照明的桌前，如果祖母还在，那会是什么样的一种情境？我常有一个奇怪的想法，在一个万灯闪亮的夜晚，陪祖母静静欣赏着一些光影缤纷！</a:t>
            </a:r>
          </a:p>
          <a:p>
            <a:endParaRPr lang="zh-CN" alt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57232"/>
          </a:xfrm>
        </p:spPr>
        <p:txBody>
          <a:bodyPr/>
          <a:lstStyle/>
          <a:p>
            <a:r>
              <a:rPr lang="zh-CN" altLang="en-US" b="1" dirty="0" smtClean="0">
                <a:solidFill>
                  <a:srgbClr val="FF0000"/>
                </a:solidFill>
              </a:rPr>
              <a:t>散文主要题型分析</a:t>
            </a:r>
            <a:endParaRPr lang="zh-CN" altLang="en-US" b="1" dirty="0">
              <a:solidFill>
                <a:srgbClr val="FF0000"/>
              </a:solidFill>
            </a:endParaRPr>
          </a:p>
        </p:txBody>
      </p:sp>
      <p:sp>
        <p:nvSpPr>
          <p:cNvPr id="3" name="内容占位符 2"/>
          <p:cNvSpPr>
            <a:spLocks noGrp="1"/>
          </p:cNvSpPr>
          <p:nvPr>
            <p:ph idx="1"/>
          </p:nvPr>
        </p:nvSpPr>
        <p:spPr>
          <a:xfrm>
            <a:off x="179512" y="1052736"/>
            <a:ext cx="8640960" cy="5500726"/>
          </a:xfrm>
        </p:spPr>
        <p:txBody>
          <a:bodyPr>
            <a:normAutofit/>
          </a:bodyPr>
          <a:lstStyle/>
          <a:p>
            <a:pPr latinLnBrk="1"/>
            <a:r>
              <a:rPr lang="en-US" altLang="zh-CN" b="1" dirty="0">
                <a:solidFill>
                  <a:srgbClr val="0000FF"/>
                </a:solidFill>
              </a:rPr>
              <a:t>【</a:t>
            </a:r>
            <a:r>
              <a:rPr lang="zh-CN" altLang="en-US" b="1" dirty="0">
                <a:solidFill>
                  <a:srgbClr val="0000FF"/>
                </a:solidFill>
              </a:rPr>
              <a:t>一</a:t>
            </a:r>
            <a:r>
              <a:rPr lang="en-US" altLang="zh-CN" b="1" dirty="0">
                <a:solidFill>
                  <a:srgbClr val="0000FF"/>
                </a:solidFill>
              </a:rPr>
              <a:t>】</a:t>
            </a:r>
            <a:r>
              <a:rPr lang="zh-CN" altLang="en-US" b="1" dirty="0">
                <a:solidFill>
                  <a:srgbClr val="0000FF"/>
                </a:solidFill>
              </a:rPr>
              <a:t>选择题</a:t>
            </a:r>
          </a:p>
          <a:p>
            <a:pPr latinLnBrk="1"/>
            <a:r>
              <a:rPr lang="en-US" b="1" dirty="0"/>
              <a:t>1</a:t>
            </a:r>
            <a:r>
              <a:rPr lang="zh-CN" altLang="en-US" b="1" dirty="0" smtClean="0"/>
              <a:t>、</a:t>
            </a:r>
            <a:r>
              <a:rPr lang="zh-CN" altLang="en-US" b="1" dirty="0" smtClean="0"/>
              <a:t>命题角度</a:t>
            </a:r>
            <a:r>
              <a:rPr lang="zh-CN" altLang="en-US" b="1" dirty="0" smtClean="0"/>
              <a:t>：（</a:t>
            </a:r>
            <a:r>
              <a:rPr lang="en-US" b="1" dirty="0"/>
              <a:t>1</a:t>
            </a:r>
            <a:r>
              <a:rPr lang="zh-CN" altLang="en-US" b="1" dirty="0"/>
              <a:t>）内容概括（对象特点），（</a:t>
            </a:r>
            <a:r>
              <a:rPr lang="en-US" b="1" dirty="0"/>
              <a:t>2</a:t>
            </a:r>
            <a:r>
              <a:rPr lang="zh-CN" altLang="en-US" b="1" dirty="0"/>
              <a:t>）艺术手法，（</a:t>
            </a:r>
            <a:r>
              <a:rPr lang="en-US" b="1" dirty="0"/>
              <a:t>3</a:t>
            </a:r>
            <a:r>
              <a:rPr lang="zh-CN" altLang="en-US" b="1" dirty="0"/>
              <a:t>）情感理解（方向、主次等）。</a:t>
            </a:r>
          </a:p>
          <a:p>
            <a:pPr latinLnBrk="1"/>
            <a:r>
              <a:rPr lang="en-US" b="1" dirty="0"/>
              <a:t>2</a:t>
            </a:r>
            <a:r>
              <a:rPr lang="zh-CN" altLang="en-US" b="1" dirty="0"/>
              <a:t>答题技巧</a:t>
            </a:r>
            <a:r>
              <a:rPr lang="zh-CN" altLang="en-US" b="1" dirty="0" smtClean="0"/>
              <a:t>：必须在</a:t>
            </a:r>
            <a:r>
              <a:rPr lang="zh-CN" altLang="en-US" b="1" dirty="0" smtClean="0"/>
              <a:t>整体理解</a:t>
            </a:r>
            <a:r>
              <a:rPr lang="zh-CN" altLang="en-US" b="1" dirty="0" smtClean="0"/>
              <a:t>文本的</a:t>
            </a:r>
            <a:r>
              <a:rPr lang="zh-CN" altLang="en-US" b="1" dirty="0"/>
              <a:t>基础上进行判断</a:t>
            </a:r>
            <a:r>
              <a:rPr lang="zh-CN" altLang="en-US" b="1" dirty="0" smtClean="0"/>
              <a:t>。</a:t>
            </a:r>
            <a:r>
              <a:rPr lang="zh-CN" altLang="en-US" b="1" dirty="0" smtClean="0"/>
              <a:t>借鉴</a:t>
            </a:r>
            <a:r>
              <a:rPr lang="zh-CN" altLang="en-US" b="1" dirty="0" smtClean="0"/>
              <a:t>诗歌</a:t>
            </a:r>
            <a:r>
              <a:rPr lang="zh-CN" altLang="en-US" b="1" dirty="0"/>
              <a:t>鉴赏</a:t>
            </a:r>
            <a:r>
              <a:rPr lang="zh-CN" altLang="en-US" b="1" dirty="0" smtClean="0"/>
              <a:t>选择题的突破方法，同时注意</a:t>
            </a:r>
            <a:r>
              <a:rPr lang="zh-CN" altLang="en-US" b="1" dirty="0"/>
              <a:t>逐段的信息点切分，</a:t>
            </a:r>
            <a:r>
              <a:rPr lang="zh-CN" altLang="en-US" b="1" dirty="0" smtClean="0"/>
              <a:t>据此</a:t>
            </a:r>
            <a:r>
              <a:rPr lang="zh-CN" altLang="en-US" b="1" dirty="0" smtClean="0"/>
              <a:t>唤醒</a:t>
            </a:r>
            <a:r>
              <a:rPr lang="zh-CN" altLang="en-US" b="1" dirty="0" smtClean="0"/>
              <a:t>相应</a:t>
            </a:r>
            <a:r>
              <a:rPr lang="zh-CN" altLang="en-US" b="1" dirty="0"/>
              <a:t>的知识体系，并做切分后的逐个信息点判断。肯定或者否定都需要以文本为依据。</a:t>
            </a:r>
          </a:p>
          <a:p>
            <a:endParaRPr lang="zh-CN" alt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idx="1"/>
          </p:nvPr>
        </p:nvSpPr>
        <p:spPr>
          <a:xfrm>
            <a:off x="0" y="188640"/>
            <a:ext cx="9144000" cy="2520280"/>
          </a:xfrm>
        </p:spPr>
        <p:txBody>
          <a:bodyPr>
            <a:normAutofit lnSpcReduction="10000"/>
          </a:bodyPr>
          <a:lstStyle/>
          <a:p>
            <a:r>
              <a:rPr lang="en-US" altLang="zh-CN" b="1" dirty="0" smtClean="0">
                <a:solidFill>
                  <a:srgbClr val="FF0000"/>
                </a:solidFill>
              </a:rPr>
              <a:t>2</a:t>
            </a:r>
            <a:r>
              <a:rPr lang="zh-CN" altLang="en-US" b="1" dirty="0" smtClean="0">
                <a:solidFill>
                  <a:srgbClr val="FF0000"/>
                </a:solidFill>
              </a:rPr>
              <a:t>、解释</a:t>
            </a:r>
            <a:r>
              <a:rPr lang="zh-CN" altLang="en-US" b="1" dirty="0">
                <a:solidFill>
                  <a:srgbClr val="FF0000"/>
                </a:solidFill>
              </a:rPr>
              <a:t>下列两句话在文中的含意。</a:t>
            </a:r>
            <a:r>
              <a:rPr lang="en-US" altLang="zh-CN" b="1" dirty="0">
                <a:solidFill>
                  <a:srgbClr val="FF0000"/>
                </a:solidFill>
              </a:rPr>
              <a:t>(4</a:t>
            </a:r>
            <a:r>
              <a:rPr lang="zh-CN" altLang="en-US" b="1" dirty="0">
                <a:solidFill>
                  <a:srgbClr val="FF0000"/>
                </a:solidFill>
              </a:rPr>
              <a:t>分</a:t>
            </a:r>
            <a:r>
              <a:rPr lang="en-US" altLang="zh-CN" b="1" dirty="0">
                <a:solidFill>
                  <a:srgbClr val="FF0000"/>
                </a:solidFill>
              </a:rPr>
              <a:t>)</a:t>
            </a:r>
          </a:p>
          <a:p>
            <a:r>
              <a:rPr lang="en-US" altLang="zh-CN" b="1" dirty="0" smtClean="0"/>
              <a:t>(</a:t>
            </a:r>
            <a:r>
              <a:rPr lang="en-US" altLang="zh-CN" b="1" dirty="0"/>
              <a:t>2)</a:t>
            </a:r>
            <a:r>
              <a:rPr lang="zh-CN" altLang="en-US" b="1" u="sng" dirty="0"/>
              <a:t>喃喃自语</a:t>
            </a:r>
            <a:r>
              <a:rPr lang="zh-CN" altLang="en-US" b="1" dirty="0"/>
              <a:t>的我在无边的夜里</a:t>
            </a:r>
            <a:r>
              <a:rPr lang="zh-CN" altLang="en-US" b="1" u="sng" dirty="0"/>
              <a:t>迷失在灯与灯之间</a:t>
            </a:r>
            <a:r>
              <a:rPr lang="zh-CN" altLang="en-US" b="1" u="sng" dirty="0" smtClean="0"/>
              <a:t>。</a:t>
            </a:r>
            <a:endParaRPr lang="en-US" altLang="zh-CN" b="1" u="sng" dirty="0" smtClean="0"/>
          </a:p>
          <a:p>
            <a:r>
              <a:rPr lang="en-US" altLang="zh-CN" b="1" dirty="0" smtClean="0"/>
              <a:t>【</a:t>
            </a:r>
            <a:r>
              <a:rPr lang="zh-CN" altLang="en-US" b="1" dirty="0" smtClean="0"/>
              <a:t>知识储备</a:t>
            </a:r>
            <a:r>
              <a:rPr lang="en-US" altLang="zh-CN" b="1" dirty="0" smtClean="0"/>
              <a:t>】</a:t>
            </a:r>
            <a:r>
              <a:rPr lang="zh-CN" altLang="en-US" b="1" dirty="0" smtClean="0"/>
              <a:t>②生动具体的句子概括化，即把形象生动具体的</a:t>
            </a:r>
            <a:r>
              <a:rPr lang="zh-CN" altLang="en-US" b="1" dirty="0" smtClean="0">
                <a:solidFill>
                  <a:srgbClr val="FF0000"/>
                </a:solidFill>
              </a:rPr>
              <a:t>关键词语作抽象化处理</a:t>
            </a:r>
            <a:r>
              <a:rPr lang="zh-CN" altLang="en-US" b="1" dirty="0" smtClean="0"/>
              <a:t>。</a:t>
            </a:r>
            <a:endParaRPr lang="zh-CN" altLang="en-US" b="1" dirty="0"/>
          </a:p>
          <a:p>
            <a:endParaRPr lang="zh-CN" altLang="en-US" b="1" dirty="0"/>
          </a:p>
        </p:txBody>
      </p:sp>
      <p:sp>
        <p:nvSpPr>
          <p:cNvPr id="6" name="矩形 5"/>
          <p:cNvSpPr/>
          <p:nvPr/>
        </p:nvSpPr>
        <p:spPr>
          <a:xfrm>
            <a:off x="0" y="3429000"/>
            <a:ext cx="8929718" cy="2062103"/>
          </a:xfrm>
          <a:prstGeom prst="rect">
            <a:avLst/>
          </a:prstGeom>
        </p:spPr>
        <p:txBody>
          <a:bodyPr wrap="square">
            <a:spAutoFit/>
          </a:bodyPr>
          <a:lstStyle/>
          <a:p>
            <a:r>
              <a:rPr lang="en-US" altLang="zh-CN" sz="3200" b="1" dirty="0">
                <a:solidFill>
                  <a:srgbClr val="000099"/>
                </a:solidFill>
              </a:rPr>
              <a:t>【</a:t>
            </a:r>
            <a:r>
              <a:rPr lang="zh-CN" altLang="en-US" sz="3200" b="1" dirty="0">
                <a:solidFill>
                  <a:srgbClr val="000099"/>
                </a:solidFill>
              </a:rPr>
              <a:t>参考答案</a:t>
            </a:r>
            <a:r>
              <a:rPr lang="en-US" altLang="zh-CN" sz="3200" b="1" dirty="0">
                <a:solidFill>
                  <a:srgbClr val="000099"/>
                </a:solidFill>
              </a:rPr>
              <a:t>】</a:t>
            </a:r>
          </a:p>
          <a:p>
            <a:r>
              <a:rPr lang="zh-CN" altLang="en-US" sz="3200" b="1" dirty="0" smtClean="0">
                <a:solidFill>
                  <a:srgbClr val="000099"/>
                </a:solidFill>
              </a:rPr>
              <a:t>（</a:t>
            </a:r>
            <a:r>
              <a:rPr lang="en-US" altLang="zh-CN" sz="3200" b="1" dirty="0">
                <a:solidFill>
                  <a:srgbClr val="000099"/>
                </a:solidFill>
              </a:rPr>
              <a:t>2</a:t>
            </a:r>
            <a:r>
              <a:rPr lang="zh-CN" altLang="en-US" sz="3200" b="1" dirty="0">
                <a:solidFill>
                  <a:srgbClr val="000099"/>
                </a:solidFill>
              </a:rPr>
              <a:t>）①曾经拥有的灯下的温馨已经逝去，“我”有一种不知身在何处的怅惘②社会进步的同时，也不可避免的失去了一些美好的东西</a:t>
            </a:r>
          </a:p>
        </p:txBody>
      </p:sp>
    </p:spTree>
    <p:extLst>
      <p:ext uri="{BB962C8B-B14F-4D97-AF65-F5344CB8AC3E}">
        <p14:creationId xmlns="" xmlns:p14="http://schemas.microsoft.com/office/powerpoint/2010/main" val="83476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8820472" cy="1440160"/>
          </a:xfrm>
        </p:spPr>
        <p:txBody>
          <a:bodyPr/>
          <a:lstStyle/>
          <a:p>
            <a:r>
              <a:rPr lang="en-US" altLang="zh-CN" b="1" dirty="0" smtClean="0">
                <a:solidFill>
                  <a:srgbClr val="C00000"/>
                </a:solidFill>
              </a:rPr>
              <a:t>3</a:t>
            </a:r>
            <a:r>
              <a:rPr lang="zh-CN" altLang="en-US" b="1" dirty="0" smtClean="0">
                <a:solidFill>
                  <a:srgbClr val="C00000"/>
                </a:solidFill>
              </a:rPr>
              <a:t>、文章</a:t>
            </a:r>
            <a:r>
              <a:rPr lang="zh-CN" altLang="en-US" b="1" dirty="0">
                <a:solidFill>
                  <a:srgbClr val="C00000"/>
                </a:solidFill>
              </a:rPr>
              <a:t>在人称的使用上有什么特点？这样写有什么作用？</a:t>
            </a:r>
            <a:r>
              <a:rPr lang="en-US" altLang="zh-CN" b="1" dirty="0">
                <a:solidFill>
                  <a:srgbClr val="C00000"/>
                </a:solidFill>
              </a:rPr>
              <a:t>(6</a:t>
            </a:r>
            <a:r>
              <a:rPr lang="zh-CN" altLang="en-US" b="1" dirty="0">
                <a:solidFill>
                  <a:srgbClr val="C00000"/>
                </a:solidFill>
              </a:rPr>
              <a:t>分</a:t>
            </a:r>
            <a:r>
              <a:rPr lang="en-US" altLang="zh-CN" b="1" dirty="0">
                <a:solidFill>
                  <a:srgbClr val="C00000"/>
                </a:solidFill>
              </a:rPr>
              <a:t>)</a:t>
            </a:r>
            <a:endParaRPr lang="zh-CN" altLang="en-US" b="1" dirty="0">
              <a:solidFill>
                <a:srgbClr val="C00000"/>
              </a:solidFill>
            </a:endParaRPr>
          </a:p>
        </p:txBody>
      </p:sp>
      <p:sp>
        <p:nvSpPr>
          <p:cNvPr id="4" name="矩形 3"/>
          <p:cNvSpPr/>
          <p:nvPr/>
        </p:nvSpPr>
        <p:spPr>
          <a:xfrm>
            <a:off x="1" y="1071546"/>
            <a:ext cx="9143999" cy="5632311"/>
          </a:xfrm>
          <a:prstGeom prst="rect">
            <a:avLst/>
          </a:prstGeom>
        </p:spPr>
        <p:txBody>
          <a:bodyPr wrap="square">
            <a:spAutoFit/>
          </a:bodyPr>
          <a:lstStyle/>
          <a:p>
            <a:r>
              <a:rPr lang="en-US" altLang="zh-CN" sz="3000" b="1" dirty="0" smtClean="0"/>
              <a:t>【</a:t>
            </a:r>
            <a:r>
              <a:rPr lang="zh-CN" altLang="en-US" sz="3000" b="1" dirty="0" smtClean="0"/>
              <a:t>知识储备</a:t>
            </a:r>
            <a:r>
              <a:rPr lang="en-US" altLang="zh-CN" sz="3000" b="1" dirty="0" smtClean="0"/>
              <a:t>】</a:t>
            </a:r>
            <a:r>
              <a:rPr lang="zh-CN" altLang="en-US" sz="3000" b="1" dirty="0" smtClean="0"/>
              <a:t>三种人称的作用</a:t>
            </a:r>
            <a:br>
              <a:rPr lang="zh-CN" altLang="en-US" sz="3000" b="1" dirty="0" smtClean="0"/>
            </a:br>
            <a:r>
              <a:rPr lang="zh-CN" altLang="en-US" sz="3000" b="1" dirty="0" smtClean="0"/>
              <a:t>第一人称：便于直接抒情，自由表达思想感情；有亲切感；可以把文中的人物、事件写得好像是“我”的亲身经历，增强文章的真实感；便于直接表达“我”内心的喜怒哀乐，亲切自然。</a:t>
            </a:r>
            <a:br>
              <a:rPr lang="zh-CN" altLang="en-US" sz="3000" b="1" dirty="0" smtClean="0"/>
            </a:br>
            <a:r>
              <a:rPr lang="zh-CN" altLang="en-US" sz="3000" b="1" dirty="0" smtClean="0"/>
              <a:t>第二人称：拉近与读者或作品中形象的距离，便于作者与之直接对话和沟通交流；便于作者的感情抒发；在所写对象为物时，起到拟人化的修辞效果。一般书信、诗歌和赞颂、悼念的文章的使用。</a:t>
            </a:r>
            <a:br>
              <a:rPr lang="zh-CN" altLang="en-US" sz="3000" b="1" dirty="0" smtClean="0"/>
            </a:br>
            <a:r>
              <a:rPr lang="zh-CN" altLang="en-US" sz="3000" b="1" dirty="0" smtClean="0"/>
              <a:t>第三人称：直接表现生活，不受时空限制，灵活自如。作者以旁观者的身份向读者作客观的叙述，便于反映更广阔的画面和更丰富的内容。</a:t>
            </a:r>
            <a:endParaRPr lang="zh-CN" altLang="en-US" sz="3000" b="1" dirty="0">
              <a:solidFill>
                <a:srgbClr val="000099"/>
              </a:solidFill>
            </a:endParaRPr>
          </a:p>
        </p:txBody>
      </p:sp>
    </p:spTree>
    <p:extLst>
      <p:ext uri="{BB962C8B-B14F-4D97-AF65-F5344CB8AC3E}">
        <p14:creationId xmlns="" xmlns:p14="http://schemas.microsoft.com/office/powerpoint/2010/main" val="273294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1"/>
            <a:ext cx="8496944" cy="1440160"/>
          </a:xfrm>
        </p:spPr>
        <p:txBody>
          <a:bodyPr/>
          <a:lstStyle/>
          <a:p>
            <a:r>
              <a:rPr lang="en-US" altLang="zh-CN" b="1" dirty="0" smtClean="0">
                <a:solidFill>
                  <a:srgbClr val="C00000"/>
                </a:solidFill>
              </a:rPr>
              <a:t>3</a:t>
            </a:r>
            <a:r>
              <a:rPr lang="zh-CN" altLang="en-US" b="1" dirty="0" smtClean="0">
                <a:solidFill>
                  <a:srgbClr val="C00000"/>
                </a:solidFill>
              </a:rPr>
              <a:t>、文章</a:t>
            </a:r>
            <a:r>
              <a:rPr lang="zh-CN" altLang="en-US" b="1" dirty="0">
                <a:solidFill>
                  <a:srgbClr val="C00000"/>
                </a:solidFill>
              </a:rPr>
              <a:t>在人称的使用上有什么特点？这样写有什么作用？</a:t>
            </a:r>
            <a:r>
              <a:rPr lang="en-US" altLang="zh-CN" b="1" dirty="0">
                <a:solidFill>
                  <a:srgbClr val="C00000"/>
                </a:solidFill>
              </a:rPr>
              <a:t>(6</a:t>
            </a:r>
            <a:r>
              <a:rPr lang="zh-CN" altLang="en-US" b="1" dirty="0">
                <a:solidFill>
                  <a:srgbClr val="C00000"/>
                </a:solidFill>
              </a:rPr>
              <a:t>分</a:t>
            </a:r>
            <a:r>
              <a:rPr lang="en-US" altLang="zh-CN" b="1" dirty="0">
                <a:solidFill>
                  <a:srgbClr val="C00000"/>
                </a:solidFill>
              </a:rPr>
              <a:t>)</a:t>
            </a:r>
            <a:endParaRPr lang="zh-CN" altLang="en-US" b="1" dirty="0">
              <a:solidFill>
                <a:srgbClr val="C00000"/>
              </a:solidFill>
            </a:endParaRPr>
          </a:p>
        </p:txBody>
      </p:sp>
      <p:sp>
        <p:nvSpPr>
          <p:cNvPr id="4" name="矩形 3"/>
          <p:cNvSpPr/>
          <p:nvPr/>
        </p:nvSpPr>
        <p:spPr>
          <a:xfrm>
            <a:off x="379599" y="1484784"/>
            <a:ext cx="8584887" cy="4524315"/>
          </a:xfrm>
          <a:prstGeom prst="rect">
            <a:avLst/>
          </a:prstGeom>
        </p:spPr>
        <p:txBody>
          <a:bodyPr wrap="square">
            <a:spAutoFit/>
          </a:bodyPr>
          <a:lstStyle/>
          <a:p>
            <a:r>
              <a:rPr lang="en-US" altLang="zh-CN" sz="3200" b="1" dirty="0">
                <a:solidFill>
                  <a:srgbClr val="000099"/>
                </a:solidFill>
              </a:rPr>
              <a:t>【</a:t>
            </a:r>
            <a:r>
              <a:rPr lang="zh-CN" altLang="en-US" sz="3200" b="1" dirty="0">
                <a:solidFill>
                  <a:srgbClr val="000099"/>
                </a:solidFill>
              </a:rPr>
              <a:t>参考答案</a:t>
            </a:r>
            <a:r>
              <a:rPr lang="en-US" altLang="zh-CN" sz="3200" b="1" dirty="0" smtClean="0">
                <a:solidFill>
                  <a:srgbClr val="000099"/>
                </a:solidFill>
              </a:rPr>
              <a:t>】</a:t>
            </a:r>
            <a:r>
              <a:rPr lang="zh-CN" altLang="en-US" sz="3200" b="1" dirty="0" smtClean="0">
                <a:solidFill>
                  <a:srgbClr val="000099"/>
                </a:solidFill>
              </a:rPr>
              <a:t>（一）①</a:t>
            </a:r>
            <a:r>
              <a:rPr lang="zh-CN" altLang="en-US" sz="3200" b="1" dirty="0">
                <a:solidFill>
                  <a:srgbClr val="000099"/>
                </a:solidFill>
              </a:rPr>
              <a:t>文章以第一人称为全文的基本视角②偶尔插入第二人称，构成两种不同人称的</a:t>
            </a:r>
            <a:r>
              <a:rPr lang="zh-CN" altLang="en-US" sz="3200" b="1" dirty="0" smtClean="0">
                <a:solidFill>
                  <a:srgbClr val="000099"/>
                </a:solidFill>
              </a:rPr>
              <a:t>相互交叉。</a:t>
            </a:r>
            <a:endParaRPr lang="zh-CN" altLang="en-US" sz="3200" b="1" dirty="0">
              <a:solidFill>
                <a:srgbClr val="000099"/>
              </a:solidFill>
            </a:endParaRPr>
          </a:p>
          <a:p>
            <a:r>
              <a:rPr lang="zh-CN" altLang="en-US" sz="3200" b="1" dirty="0" smtClean="0">
                <a:solidFill>
                  <a:srgbClr val="000099"/>
                </a:solidFill>
              </a:rPr>
              <a:t>（二）①</a:t>
            </a:r>
            <a:r>
              <a:rPr lang="zh-CN" altLang="en-US" sz="3200" b="1" dirty="0">
                <a:solidFill>
                  <a:srgbClr val="000099"/>
                </a:solidFill>
              </a:rPr>
              <a:t>不同人称的出现丰富了文章的叙事手段，有助于作者思想感情的</a:t>
            </a:r>
            <a:r>
              <a:rPr lang="zh-CN" altLang="en-US" sz="3200" b="1" dirty="0" smtClean="0">
                <a:solidFill>
                  <a:srgbClr val="000099"/>
                </a:solidFill>
              </a:rPr>
              <a:t>表达。②用</a:t>
            </a:r>
            <a:r>
              <a:rPr lang="zh-CN" altLang="en-US" sz="3200" b="1" dirty="0">
                <a:solidFill>
                  <a:srgbClr val="000099"/>
                </a:solidFill>
              </a:rPr>
              <a:t>第一人称来写童年的生活</a:t>
            </a:r>
            <a:r>
              <a:rPr lang="zh-CN" altLang="en-US" sz="3200" b="1" dirty="0" smtClean="0">
                <a:solidFill>
                  <a:srgbClr val="000099"/>
                </a:solidFill>
              </a:rPr>
              <a:t>，营造</a:t>
            </a:r>
            <a:r>
              <a:rPr lang="zh-CN" altLang="en-US" sz="3200" b="1" dirty="0">
                <a:solidFill>
                  <a:srgbClr val="000099"/>
                </a:solidFill>
              </a:rPr>
              <a:t>了温馨的读书氛围，便于作者抒发</a:t>
            </a:r>
            <a:r>
              <a:rPr lang="zh-CN" altLang="en-US" sz="3200" b="1" dirty="0" smtClean="0">
                <a:solidFill>
                  <a:srgbClr val="000099"/>
                </a:solidFill>
              </a:rPr>
              <a:t>感情；偶尔</a:t>
            </a:r>
            <a:r>
              <a:rPr lang="zh-CN" altLang="en-US" sz="3200" b="1" dirty="0">
                <a:solidFill>
                  <a:srgbClr val="000099"/>
                </a:solidFill>
              </a:rPr>
              <a:t>插入第二</a:t>
            </a:r>
            <a:r>
              <a:rPr lang="zh-CN" altLang="en-US" sz="3200" b="1" dirty="0" smtClean="0">
                <a:solidFill>
                  <a:srgbClr val="000099"/>
                </a:solidFill>
              </a:rPr>
              <a:t>人称，</a:t>
            </a:r>
            <a:r>
              <a:rPr lang="zh-CN" altLang="en-US" sz="3200" b="1" dirty="0">
                <a:solidFill>
                  <a:srgbClr val="000099"/>
                </a:solidFill>
              </a:rPr>
              <a:t>拉近了作者和读者之间的</a:t>
            </a:r>
            <a:r>
              <a:rPr lang="zh-CN" altLang="en-US" sz="3200" b="1" dirty="0" smtClean="0">
                <a:solidFill>
                  <a:srgbClr val="000099"/>
                </a:solidFill>
              </a:rPr>
              <a:t>距离，营造</a:t>
            </a:r>
            <a:r>
              <a:rPr lang="zh-CN" altLang="en-US" sz="3200" b="1" dirty="0">
                <a:solidFill>
                  <a:srgbClr val="000099"/>
                </a:solidFill>
              </a:rPr>
              <a:t>了一种亲切的</a:t>
            </a:r>
            <a:r>
              <a:rPr lang="zh-CN" altLang="en-US" sz="3200" b="1" dirty="0" smtClean="0">
                <a:solidFill>
                  <a:srgbClr val="000099"/>
                </a:solidFill>
              </a:rPr>
              <a:t>气氛。</a:t>
            </a:r>
            <a:endParaRPr lang="zh-CN" altLang="en-US" sz="3200" b="1" dirty="0">
              <a:solidFill>
                <a:srgbClr val="000099"/>
              </a:solidFill>
            </a:endParaRPr>
          </a:p>
        </p:txBody>
      </p:sp>
    </p:spTree>
    <p:extLst>
      <p:ext uri="{BB962C8B-B14F-4D97-AF65-F5344CB8AC3E}">
        <p14:creationId xmlns="" xmlns:p14="http://schemas.microsoft.com/office/powerpoint/2010/main" val="273294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1"/>
            <a:ext cx="8784976" cy="1800199"/>
          </a:xfrm>
        </p:spPr>
        <p:txBody>
          <a:bodyPr>
            <a:normAutofit fontScale="92500"/>
          </a:bodyPr>
          <a:lstStyle/>
          <a:p>
            <a:r>
              <a:rPr lang="en-US" altLang="zh-CN" b="1" dirty="0" smtClean="0">
                <a:solidFill>
                  <a:srgbClr val="C00000"/>
                </a:solidFill>
              </a:rPr>
              <a:t>4</a:t>
            </a:r>
            <a:r>
              <a:rPr lang="zh-CN" altLang="en-US" b="1" dirty="0" smtClean="0">
                <a:solidFill>
                  <a:srgbClr val="C00000"/>
                </a:solidFill>
              </a:rPr>
              <a:t>、文章</a:t>
            </a:r>
            <a:r>
              <a:rPr lang="zh-CN" altLang="en-US" b="1" dirty="0">
                <a:solidFill>
                  <a:srgbClr val="C00000"/>
                </a:solidFill>
              </a:rPr>
              <a:t>最后一段说：“我说不出喜欢煤油灯的理由，但我知道灯火在我心中的意义。”综观全文，灯火在作者心中具有什么样的意义？</a:t>
            </a:r>
            <a:r>
              <a:rPr lang="en-US" altLang="zh-CN" b="1" dirty="0">
                <a:solidFill>
                  <a:srgbClr val="C00000"/>
                </a:solidFill>
              </a:rPr>
              <a:t>(6</a:t>
            </a:r>
            <a:r>
              <a:rPr lang="zh-CN" altLang="en-US" b="1" dirty="0">
                <a:solidFill>
                  <a:srgbClr val="C00000"/>
                </a:solidFill>
              </a:rPr>
              <a:t>分</a:t>
            </a:r>
            <a:r>
              <a:rPr lang="en-US" altLang="zh-CN" b="1" dirty="0">
                <a:solidFill>
                  <a:srgbClr val="C00000"/>
                </a:solidFill>
              </a:rPr>
              <a:t>)</a:t>
            </a:r>
            <a:endParaRPr lang="zh-CN" altLang="en-US" b="1" dirty="0">
              <a:solidFill>
                <a:srgbClr val="C00000"/>
              </a:solidFill>
            </a:endParaRPr>
          </a:p>
        </p:txBody>
      </p:sp>
      <p:sp>
        <p:nvSpPr>
          <p:cNvPr id="4" name="矩形 3"/>
          <p:cNvSpPr/>
          <p:nvPr/>
        </p:nvSpPr>
        <p:spPr>
          <a:xfrm>
            <a:off x="251520" y="1916832"/>
            <a:ext cx="8643998" cy="2062103"/>
          </a:xfrm>
          <a:prstGeom prst="rect">
            <a:avLst/>
          </a:prstGeom>
        </p:spPr>
        <p:txBody>
          <a:bodyPr wrap="square">
            <a:spAutoFit/>
          </a:bodyPr>
          <a:lstStyle/>
          <a:p>
            <a:r>
              <a:rPr lang="en-US" altLang="zh-CN" sz="3200" b="1" dirty="0"/>
              <a:t>【</a:t>
            </a:r>
            <a:r>
              <a:rPr lang="zh-CN" altLang="en-US" sz="3200" b="1" dirty="0"/>
              <a:t>试题解析</a:t>
            </a:r>
            <a:r>
              <a:rPr lang="en-US" altLang="zh-CN" sz="3200" b="1" dirty="0"/>
              <a:t>】</a:t>
            </a:r>
            <a:r>
              <a:rPr lang="zh-CN" altLang="en-US" sz="3200" b="1" dirty="0"/>
              <a:t>本试题的关键是理解题目中</a:t>
            </a:r>
            <a:r>
              <a:rPr lang="en-US" sz="3200" b="1" dirty="0"/>
              <a:t>“</a:t>
            </a:r>
            <a:r>
              <a:rPr lang="zh-CN" altLang="en-US" sz="3200" b="1" dirty="0"/>
              <a:t>灯火</a:t>
            </a:r>
            <a:r>
              <a:rPr lang="en-US" sz="3200" b="1" dirty="0"/>
              <a:t>”</a:t>
            </a:r>
            <a:r>
              <a:rPr lang="zh-CN" altLang="en-US" sz="3200" b="1" dirty="0"/>
              <a:t>一词所表达的情感内涵。回答这一问题必须要结合文章中有关灯火的描述和作者的情感反映两个方面</a:t>
            </a:r>
            <a:r>
              <a:rPr lang="zh-CN" altLang="en-US" sz="3200" b="1" dirty="0" smtClean="0"/>
              <a:t>。</a:t>
            </a:r>
            <a:endParaRPr lang="zh-CN" altLang="en-US" sz="3200" b="1" dirty="0">
              <a:solidFill>
                <a:srgbClr val="000099"/>
              </a:solidFill>
            </a:endParaRPr>
          </a:p>
        </p:txBody>
      </p:sp>
    </p:spTree>
    <p:extLst>
      <p:ext uri="{BB962C8B-B14F-4D97-AF65-F5344CB8AC3E}">
        <p14:creationId xmlns="" xmlns:p14="http://schemas.microsoft.com/office/powerpoint/2010/main" val="34751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857232"/>
            <a:ext cx="8329642" cy="5268931"/>
          </a:xfrm>
        </p:spPr>
        <p:txBody>
          <a:bodyPr>
            <a:normAutofit fontScale="92500" lnSpcReduction="10000"/>
          </a:bodyPr>
          <a:lstStyle/>
          <a:p>
            <a:r>
              <a:rPr lang="zh-CN" altLang="en-US" dirty="0"/>
              <a:t>本文有四处集中描述灯火：第一处是第</a:t>
            </a:r>
            <a:r>
              <a:rPr lang="en-US" dirty="0"/>
              <a:t>1</a:t>
            </a:r>
            <a:r>
              <a:rPr lang="zh-CN" altLang="en-US" dirty="0"/>
              <a:t>、</a:t>
            </a:r>
            <a:r>
              <a:rPr lang="en-US" dirty="0"/>
              <a:t>2</a:t>
            </a:r>
            <a:r>
              <a:rPr lang="zh-CN" altLang="en-US" dirty="0"/>
              <a:t>自然段，作者称灯火为</a:t>
            </a:r>
            <a:r>
              <a:rPr lang="en-US" dirty="0"/>
              <a:t>“</a:t>
            </a:r>
            <a:r>
              <a:rPr lang="zh-CN" altLang="en-US" dirty="0"/>
              <a:t>生命</a:t>
            </a:r>
            <a:r>
              <a:rPr lang="en-US" dirty="0"/>
              <a:t>”</a:t>
            </a:r>
            <a:r>
              <a:rPr lang="zh-CN" altLang="en-US" dirty="0"/>
              <a:t>，并说</a:t>
            </a:r>
            <a:r>
              <a:rPr lang="en-US" dirty="0"/>
              <a:t>“‘</a:t>
            </a:r>
            <a:r>
              <a:rPr lang="zh-CN" altLang="en-US" dirty="0"/>
              <a:t>生命</a:t>
            </a:r>
            <a:r>
              <a:rPr lang="en-US" dirty="0"/>
              <a:t>’</a:t>
            </a:r>
            <a:r>
              <a:rPr lang="zh-CN" altLang="en-US" dirty="0"/>
              <a:t>的意义就是它会让你想起与它共处的那段时光。</a:t>
            </a:r>
            <a:r>
              <a:rPr lang="en-US" dirty="0"/>
              <a:t>”</a:t>
            </a:r>
            <a:r>
              <a:rPr lang="zh-CN" altLang="en-US" dirty="0"/>
              <a:t>；第二处是</a:t>
            </a:r>
            <a:r>
              <a:rPr lang="en-US" dirty="0"/>
              <a:t>3</a:t>
            </a:r>
            <a:r>
              <a:rPr lang="zh-CN" altLang="en-US" dirty="0"/>
              <a:t>、</a:t>
            </a:r>
            <a:r>
              <a:rPr lang="en-US" dirty="0"/>
              <a:t>4</a:t>
            </a:r>
            <a:r>
              <a:rPr lang="zh-CN" altLang="en-US" dirty="0"/>
              <a:t>自然段写煤油灯的外形和使用方法以及祖孙灯下读书的情景，作者感受到灯火</a:t>
            </a:r>
            <a:r>
              <a:rPr lang="en-US" dirty="0"/>
              <a:t>“</a:t>
            </a:r>
            <a:r>
              <a:rPr lang="zh-CN" altLang="en-US" dirty="0"/>
              <a:t>温暖着我们的童年</a:t>
            </a:r>
            <a:r>
              <a:rPr lang="en-US" dirty="0"/>
              <a:t>”</a:t>
            </a:r>
            <a:r>
              <a:rPr lang="zh-CN" altLang="en-US" dirty="0"/>
              <a:t>；第三处是</a:t>
            </a:r>
            <a:r>
              <a:rPr lang="en-US" dirty="0"/>
              <a:t>7</a:t>
            </a:r>
            <a:r>
              <a:rPr lang="zh-CN" altLang="en-US" dirty="0"/>
              <a:t>、</a:t>
            </a:r>
            <a:r>
              <a:rPr lang="en-US" dirty="0"/>
              <a:t>8</a:t>
            </a:r>
            <a:r>
              <a:rPr lang="zh-CN" altLang="en-US" dirty="0"/>
              <a:t>、</a:t>
            </a:r>
            <a:r>
              <a:rPr lang="en-US" dirty="0"/>
              <a:t>9</a:t>
            </a:r>
            <a:r>
              <a:rPr lang="zh-CN" altLang="en-US" dirty="0"/>
              <a:t>三段，写煤油灯的使用方法，作者直抒胸臆，认为煤油灯是</a:t>
            </a:r>
            <a:r>
              <a:rPr lang="en-US" dirty="0"/>
              <a:t>“</a:t>
            </a:r>
            <a:r>
              <a:rPr lang="zh-CN" altLang="en-US" dirty="0"/>
              <a:t>累世的家产</a:t>
            </a:r>
            <a:r>
              <a:rPr lang="en-US" dirty="0"/>
              <a:t>……</a:t>
            </a:r>
            <a:r>
              <a:rPr lang="zh-CN" altLang="en-US" dirty="0"/>
              <a:t>在那样的灯火下，一切都荡漾着温馨</a:t>
            </a:r>
            <a:r>
              <a:rPr lang="en-US" dirty="0"/>
              <a:t>……</a:t>
            </a:r>
            <a:r>
              <a:rPr lang="zh-CN" altLang="en-US" dirty="0"/>
              <a:t>是不灭的永恒之火，一直亮在童年的心中</a:t>
            </a:r>
            <a:r>
              <a:rPr lang="en-US" dirty="0"/>
              <a:t>”</a:t>
            </a:r>
            <a:r>
              <a:rPr lang="zh-CN" altLang="en-US" dirty="0"/>
              <a:t>；第四处，作者以台北的</a:t>
            </a:r>
            <a:r>
              <a:rPr lang="en-US" dirty="0"/>
              <a:t>万家灯火</a:t>
            </a:r>
            <a:r>
              <a:rPr lang="zh-CN" altLang="en-US" dirty="0"/>
              <a:t>和各式各样的电灯下的感受与煤油灯灯火的比较，表达自己对祖母怀念。</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1"/>
            <a:ext cx="8784976" cy="1800199"/>
          </a:xfrm>
        </p:spPr>
        <p:txBody>
          <a:bodyPr>
            <a:normAutofit fontScale="92500"/>
          </a:bodyPr>
          <a:lstStyle/>
          <a:p>
            <a:r>
              <a:rPr lang="en-US" altLang="zh-CN" b="1" dirty="0" smtClean="0">
                <a:solidFill>
                  <a:srgbClr val="C00000"/>
                </a:solidFill>
              </a:rPr>
              <a:t>4</a:t>
            </a:r>
            <a:r>
              <a:rPr lang="zh-CN" altLang="en-US" b="1" dirty="0" smtClean="0">
                <a:solidFill>
                  <a:srgbClr val="C00000"/>
                </a:solidFill>
              </a:rPr>
              <a:t>、文章</a:t>
            </a:r>
            <a:r>
              <a:rPr lang="zh-CN" altLang="en-US" b="1" dirty="0">
                <a:solidFill>
                  <a:srgbClr val="C00000"/>
                </a:solidFill>
              </a:rPr>
              <a:t>最后一段说：“我说不出喜欢煤油灯的理由，但我知道灯火在我心中的意义。”综观全文，灯火在作者心中具有什么样的意义？</a:t>
            </a:r>
            <a:r>
              <a:rPr lang="en-US" altLang="zh-CN" b="1" dirty="0">
                <a:solidFill>
                  <a:srgbClr val="C00000"/>
                </a:solidFill>
              </a:rPr>
              <a:t>(6</a:t>
            </a:r>
            <a:r>
              <a:rPr lang="zh-CN" altLang="en-US" b="1" dirty="0">
                <a:solidFill>
                  <a:srgbClr val="C00000"/>
                </a:solidFill>
              </a:rPr>
              <a:t>分</a:t>
            </a:r>
            <a:r>
              <a:rPr lang="en-US" altLang="zh-CN" b="1" dirty="0">
                <a:solidFill>
                  <a:srgbClr val="C00000"/>
                </a:solidFill>
              </a:rPr>
              <a:t>)</a:t>
            </a:r>
            <a:endParaRPr lang="zh-CN" altLang="en-US" b="1" dirty="0">
              <a:solidFill>
                <a:srgbClr val="C00000"/>
              </a:solidFill>
            </a:endParaRPr>
          </a:p>
        </p:txBody>
      </p:sp>
      <p:sp>
        <p:nvSpPr>
          <p:cNvPr id="4" name="矩形 3"/>
          <p:cNvSpPr/>
          <p:nvPr/>
        </p:nvSpPr>
        <p:spPr>
          <a:xfrm>
            <a:off x="214282" y="2276872"/>
            <a:ext cx="8643998" cy="2554545"/>
          </a:xfrm>
          <a:prstGeom prst="rect">
            <a:avLst/>
          </a:prstGeom>
        </p:spPr>
        <p:txBody>
          <a:bodyPr wrap="square">
            <a:spAutoFit/>
          </a:bodyPr>
          <a:lstStyle/>
          <a:p>
            <a:r>
              <a:rPr lang="en-US" altLang="zh-CN" sz="3200" b="1" dirty="0">
                <a:solidFill>
                  <a:srgbClr val="000099"/>
                </a:solidFill>
              </a:rPr>
              <a:t>【</a:t>
            </a:r>
            <a:r>
              <a:rPr lang="zh-CN" altLang="en-US" sz="3200" b="1" dirty="0">
                <a:solidFill>
                  <a:srgbClr val="000099"/>
                </a:solidFill>
              </a:rPr>
              <a:t>参考答案</a:t>
            </a:r>
            <a:r>
              <a:rPr lang="en-US" altLang="zh-CN" sz="3200" b="1" dirty="0">
                <a:solidFill>
                  <a:srgbClr val="000099"/>
                </a:solidFill>
              </a:rPr>
              <a:t>】①</a:t>
            </a:r>
            <a:r>
              <a:rPr lang="zh-CN" altLang="en-US" sz="3200" b="1" dirty="0">
                <a:solidFill>
                  <a:srgbClr val="000099"/>
                </a:solidFill>
              </a:rPr>
              <a:t>灯火让作者不时想起与它共处的那段时光，它是作者人生中的永恒之火②灯火下的祖孙相牵，使作者贫穷的童年生活变得温馨而富有诗意③作者的成长离不开灯火下的夜读，这是作者</a:t>
            </a:r>
            <a:r>
              <a:rPr lang="zh-CN" altLang="en-US" sz="3200" b="1" dirty="0" smtClean="0">
                <a:solidFill>
                  <a:srgbClr val="000099"/>
                </a:solidFill>
              </a:rPr>
              <a:t>人生中的</a:t>
            </a:r>
            <a:r>
              <a:rPr lang="zh-CN" altLang="en-US" sz="3200" b="1" dirty="0">
                <a:solidFill>
                  <a:srgbClr val="000099"/>
                </a:solidFill>
              </a:rPr>
              <a:t>重要一步。</a:t>
            </a:r>
          </a:p>
        </p:txBody>
      </p:sp>
    </p:spTree>
    <p:extLst>
      <p:ext uri="{BB962C8B-B14F-4D97-AF65-F5344CB8AC3E}">
        <p14:creationId xmlns="" xmlns:p14="http://schemas.microsoft.com/office/powerpoint/2010/main" val="34751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363272" cy="4032448"/>
          </a:xfrm>
        </p:spPr>
        <p:txBody>
          <a:bodyPr/>
          <a:lstStyle/>
          <a:p>
            <a:r>
              <a:rPr lang="zh-CN" altLang="en-US" b="1" dirty="0">
                <a:solidFill>
                  <a:srgbClr val="000099"/>
                </a:solidFill>
              </a:rPr>
              <a:t>灯火在作者心中的意义有：①灯火让我想起童年的美好时光②灯火温暖了我的童年，让我的童年变得温馨；③灯火是永恒之光，照亮了我的成长之路，让贫穷的童年生活变得变得温馨；④灯火寄托了我对祖母的深深</a:t>
            </a:r>
            <a:r>
              <a:rPr lang="zh-CN" altLang="en-US" b="1" dirty="0" smtClean="0">
                <a:solidFill>
                  <a:srgbClr val="000099"/>
                </a:solidFill>
              </a:rPr>
              <a:t>怀念。</a:t>
            </a:r>
            <a:endParaRPr lang="zh-CN" altLang="en-US" b="1" dirty="0">
              <a:solidFill>
                <a:srgbClr val="000099"/>
              </a:solidFill>
            </a:endParaRPr>
          </a:p>
        </p:txBody>
      </p:sp>
    </p:spTree>
    <p:extLst>
      <p:ext uri="{BB962C8B-B14F-4D97-AF65-F5344CB8AC3E}">
        <p14:creationId xmlns="" xmlns:p14="http://schemas.microsoft.com/office/powerpoint/2010/main" val="203819995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noAutofit/>
          </a:bodyPr>
          <a:lstStyle/>
          <a:p>
            <a:r>
              <a:rPr lang="zh-CN" altLang="zh-CN" sz="3200" b="1" dirty="0">
                <a:solidFill>
                  <a:srgbClr val="FF0000"/>
                </a:solidFill>
              </a:rPr>
              <a:t>【</a:t>
            </a:r>
            <a:r>
              <a:rPr lang="en-US" altLang="zh-CN" sz="3200" b="1" dirty="0">
                <a:solidFill>
                  <a:srgbClr val="FF0000"/>
                </a:solidFill>
              </a:rPr>
              <a:t>2009</a:t>
            </a:r>
            <a:r>
              <a:rPr lang="zh-CN" altLang="zh-CN" sz="3200" b="1" dirty="0">
                <a:solidFill>
                  <a:srgbClr val="FF0000"/>
                </a:solidFill>
              </a:rPr>
              <a:t>全国卷</a:t>
            </a:r>
            <a:r>
              <a:rPr lang="en-US" altLang="zh-CN" sz="3200" b="1" dirty="0">
                <a:solidFill>
                  <a:srgbClr val="FF0000"/>
                </a:solidFill>
              </a:rPr>
              <a:t>2</a:t>
            </a:r>
            <a:r>
              <a:rPr lang="zh-CN" altLang="zh-CN" sz="3200" b="1" dirty="0">
                <a:solidFill>
                  <a:srgbClr val="FF0000"/>
                </a:solidFill>
              </a:rPr>
              <a:t>】</a:t>
            </a:r>
            <a:br>
              <a:rPr lang="zh-CN" altLang="zh-CN" sz="3200" b="1" dirty="0">
                <a:solidFill>
                  <a:srgbClr val="FF0000"/>
                </a:solidFill>
              </a:rPr>
            </a:br>
            <a:r>
              <a:rPr lang="zh-CN" altLang="zh-CN" sz="3200" b="1" dirty="0" smtClean="0">
                <a:solidFill>
                  <a:srgbClr val="FF0000"/>
                </a:solidFill>
              </a:rPr>
              <a:t>岳桦</a:t>
            </a:r>
            <a:endParaRPr lang="zh-CN" altLang="en-US" sz="3200" b="1" dirty="0">
              <a:solidFill>
                <a:srgbClr val="FF0000"/>
              </a:solidFill>
            </a:endParaRPr>
          </a:p>
        </p:txBody>
      </p:sp>
      <p:sp>
        <p:nvSpPr>
          <p:cNvPr id="3" name="内容占位符 2"/>
          <p:cNvSpPr>
            <a:spLocks noGrp="1"/>
          </p:cNvSpPr>
          <p:nvPr>
            <p:ph idx="1"/>
          </p:nvPr>
        </p:nvSpPr>
        <p:spPr>
          <a:xfrm>
            <a:off x="0" y="1142984"/>
            <a:ext cx="8676456" cy="1080120"/>
          </a:xfrm>
        </p:spPr>
        <p:txBody>
          <a:bodyPr>
            <a:normAutofit/>
          </a:bodyPr>
          <a:lstStyle/>
          <a:p>
            <a:r>
              <a:rPr lang="en-US" altLang="zh-CN" sz="2800" b="1" dirty="0"/>
              <a:t>14.</a:t>
            </a:r>
            <a:r>
              <a:rPr lang="zh-CN" altLang="zh-CN" sz="2800" b="1" dirty="0"/>
              <a:t>第二段中，作者在描写长白上之行时插入了一段事后的回忆，这样写有什么作用？（</a:t>
            </a:r>
            <a:r>
              <a:rPr lang="en-US" altLang="zh-CN" sz="2800" b="1" dirty="0"/>
              <a:t>4</a:t>
            </a:r>
            <a:r>
              <a:rPr lang="zh-CN" altLang="zh-CN" sz="2800" b="1" dirty="0"/>
              <a:t>分）</a:t>
            </a:r>
          </a:p>
          <a:p>
            <a:endParaRPr lang="zh-CN" altLang="en-US" sz="2800" b="1" dirty="0"/>
          </a:p>
        </p:txBody>
      </p:sp>
      <p:sp>
        <p:nvSpPr>
          <p:cNvPr id="4" name="矩形 3"/>
          <p:cNvSpPr/>
          <p:nvPr/>
        </p:nvSpPr>
        <p:spPr>
          <a:xfrm>
            <a:off x="214282" y="2214554"/>
            <a:ext cx="8643998" cy="4524315"/>
          </a:xfrm>
          <a:prstGeom prst="rect">
            <a:avLst/>
          </a:prstGeom>
        </p:spPr>
        <p:txBody>
          <a:bodyPr wrap="square">
            <a:spAutoFit/>
          </a:bodyPr>
          <a:lstStyle/>
          <a:p>
            <a:r>
              <a:rPr lang="zh-CN" altLang="zh-CN" sz="3200" b="1" dirty="0" smtClean="0"/>
              <a:t>解析</a:t>
            </a:r>
            <a:r>
              <a:rPr lang="zh-CN" altLang="zh-CN" sz="3200" b="1" dirty="0"/>
              <a:t>：考查行文思路结构，注意，把内容和结构上的作用结合</a:t>
            </a:r>
            <a:r>
              <a:rPr lang="zh-CN" altLang="zh-CN" sz="3200" b="1" dirty="0" smtClean="0"/>
              <a:t>回答</a:t>
            </a:r>
            <a:r>
              <a:rPr lang="zh-CN" altLang="en-US" sz="3200" b="1" dirty="0" smtClean="0"/>
              <a:t>。</a:t>
            </a:r>
            <a:endParaRPr lang="en-US" altLang="zh-CN" sz="3200" b="1" dirty="0" smtClean="0"/>
          </a:p>
          <a:p>
            <a:endParaRPr lang="en-US" altLang="zh-CN" sz="3200" b="1" dirty="0" smtClean="0"/>
          </a:p>
          <a:p>
            <a:r>
              <a:rPr lang="zh-CN" altLang="zh-CN" sz="3200" b="1" dirty="0" smtClean="0"/>
              <a:t>解题</a:t>
            </a:r>
            <a:r>
              <a:rPr lang="zh-CN" altLang="zh-CN" sz="3200" b="1" dirty="0"/>
              <a:t>提示： 答“用意”可从三方面考虑</a:t>
            </a:r>
            <a:r>
              <a:rPr lang="zh-CN" altLang="zh-CN" sz="3200" b="1" dirty="0" smtClean="0"/>
              <a:t>：</a:t>
            </a:r>
            <a:endParaRPr lang="en-US" altLang="zh-CN" sz="3200" b="1" dirty="0" smtClean="0"/>
          </a:p>
          <a:p>
            <a:r>
              <a:rPr lang="zh-CN" altLang="zh-CN" sz="3200" b="1" dirty="0" smtClean="0"/>
              <a:t>内容</a:t>
            </a:r>
            <a:r>
              <a:rPr lang="zh-CN" altLang="zh-CN" sz="3200" b="1" dirty="0"/>
              <a:t>上，为表达某种意思</a:t>
            </a:r>
            <a:r>
              <a:rPr lang="zh-CN" altLang="zh-CN" sz="3200" b="1" dirty="0" smtClean="0"/>
              <a:t>；</a:t>
            </a:r>
            <a:endParaRPr lang="en-US" altLang="zh-CN" sz="3200" b="1" dirty="0" smtClean="0"/>
          </a:p>
          <a:p>
            <a:r>
              <a:rPr lang="zh-CN" altLang="zh-CN" sz="3200" b="1" dirty="0" smtClean="0"/>
              <a:t>结构</a:t>
            </a:r>
            <a:r>
              <a:rPr lang="zh-CN" altLang="zh-CN" sz="3200" b="1" dirty="0"/>
              <a:t>上，为铺垫照应、推动行文发展</a:t>
            </a:r>
            <a:r>
              <a:rPr lang="zh-CN" altLang="zh-CN" sz="3200" b="1" dirty="0" smtClean="0"/>
              <a:t>；</a:t>
            </a:r>
            <a:endParaRPr lang="en-US" altLang="zh-CN" sz="3200" b="1" dirty="0" smtClean="0"/>
          </a:p>
          <a:p>
            <a:r>
              <a:rPr lang="zh-CN" altLang="zh-CN" sz="3200" b="1" dirty="0" smtClean="0"/>
              <a:t>艺术手法</a:t>
            </a:r>
            <a:r>
              <a:rPr lang="zh-CN" altLang="zh-CN" sz="3200" b="1" dirty="0"/>
              <a:t>上，为更加强烈突出，富于表现力</a:t>
            </a:r>
            <a:r>
              <a:rPr lang="zh-CN" altLang="zh-CN" sz="3200" b="1" dirty="0" smtClean="0"/>
              <a:t>。</a:t>
            </a:r>
            <a:endParaRPr lang="en-US" altLang="zh-CN" sz="3200" b="1" dirty="0" smtClean="0"/>
          </a:p>
          <a:p>
            <a:endParaRPr lang="en-US" altLang="zh-CN" sz="3200" b="1" dirty="0" smtClean="0"/>
          </a:p>
          <a:p>
            <a:endParaRPr lang="zh-CN"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a:t>
            </a:r>
            <a:r>
              <a:rPr lang="zh-CN" altLang="en-US" b="1" dirty="0" smtClean="0"/>
              <a:t>知识储备</a:t>
            </a:r>
            <a:r>
              <a:rPr lang="en-US" altLang="zh-CN" b="1" dirty="0" smtClean="0"/>
              <a:t>】</a:t>
            </a:r>
            <a:r>
              <a:rPr lang="zh-CN" altLang="en-US" b="1" dirty="0" smtClean="0"/>
              <a:t>关于</a:t>
            </a:r>
            <a:r>
              <a:rPr lang="zh-CN" altLang="en-US" b="1" dirty="0"/>
              <a:t>引文（引述、穿插性材料）在原文中的作用的答题模式。</a:t>
            </a:r>
            <a:br>
              <a:rPr lang="zh-CN" altLang="en-US" b="1" dirty="0"/>
            </a:br>
            <a:r>
              <a:rPr lang="zh-CN" altLang="en-US" b="1" dirty="0" smtClean="0"/>
              <a:t>①对当前语段的内容作用；</a:t>
            </a:r>
            <a:br>
              <a:rPr lang="zh-CN" altLang="en-US" b="1" dirty="0" smtClean="0"/>
            </a:br>
            <a:r>
              <a:rPr lang="zh-CN" altLang="en-US" b="1" dirty="0" smtClean="0"/>
              <a:t>②对全文的作用；</a:t>
            </a:r>
            <a:br>
              <a:rPr lang="zh-CN" altLang="en-US" b="1" dirty="0" smtClean="0"/>
            </a:br>
            <a:r>
              <a:rPr lang="zh-CN" altLang="en-US" b="1" dirty="0" smtClean="0"/>
              <a:t>③丰富文章内容或富有诗意等。</a:t>
            </a:r>
            <a:br>
              <a:rPr lang="zh-CN" altLang="en-US" b="1" dirty="0" smtClean="0"/>
            </a:br>
            <a:r>
              <a:rPr lang="zh-CN" altLang="en-US" b="1" dirty="0" smtClean="0"/>
              <a:t>④增加权威性、文学性、历史性、文化性（视文体和功能而定，不要完全罗列）。</a:t>
            </a:r>
            <a:endParaRPr lang="zh-CN" alt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noAutofit/>
          </a:bodyPr>
          <a:lstStyle/>
          <a:p>
            <a:r>
              <a:rPr lang="zh-CN" altLang="zh-CN" sz="3200" b="1" dirty="0">
                <a:solidFill>
                  <a:srgbClr val="FF0000"/>
                </a:solidFill>
              </a:rPr>
              <a:t>【</a:t>
            </a:r>
            <a:r>
              <a:rPr lang="en-US" altLang="zh-CN" sz="3200" b="1" dirty="0">
                <a:solidFill>
                  <a:srgbClr val="FF0000"/>
                </a:solidFill>
              </a:rPr>
              <a:t>2009</a:t>
            </a:r>
            <a:r>
              <a:rPr lang="zh-CN" altLang="zh-CN" sz="3200" b="1" dirty="0">
                <a:solidFill>
                  <a:srgbClr val="FF0000"/>
                </a:solidFill>
              </a:rPr>
              <a:t>全国卷</a:t>
            </a:r>
            <a:r>
              <a:rPr lang="en-US" altLang="zh-CN" sz="3200" b="1" dirty="0">
                <a:solidFill>
                  <a:srgbClr val="FF0000"/>
                </a:solidFill>
              </a:rPr>
              <a:t>2</a:t>
            </a:r>
            <a:r>
              <a:rPr lang="zh-CN" altLang="zh-CN" sz="3200" b="1" dirty="0">
                <a:solidFill>
                  <a:srgbClr val="FF0000"/>
                </a:solidFill>
              </a:rPr>
              <a:t>】</a:t>
            </a:r>
            <a:br>
              <a:rPr lang="zh-CN" altLang="zh-CN" sz="3200" b="1" dirty="0">
                <a:solidFill>
                  <a:srgbClr val="FF0000"/>
                </a:solidFill>
              </a:rPr>
            </a:br>
            <a:r>
              <a:rPr lang="zh-CN" altLang="zh-CN" sz="3200" b="1" dirty="0" smtClean="0">
                <a:solidFill>
                  <a:srgbClr val="FF0000"/>
                </a:solidFill>
              </a:rPr>
              <a:t>岳桦</a:t>
            </a:r>
            <a:endParaRPr lang="zh-CN" altLang="en-US" sz="3200" b="1" dirty="0">
              <a:solidFill>
                <a:srgbClr val="FF0000"/>
              </a:solidFill>
            </a:endParaRPr>
          </a:p>
        </p:txBody>
      </p:sp>
      <p:sp>
        <p:nvSpPr>
          <p:cNvPr id="3" name="内容占位符 2"/>
          <p:cNvSpPr>
            <a:spLocks noGrp="1"/>
          </p:cNvSpPr>
          <p:nvPr>
            <p:ph idx="1"/>
          </p:nvPr>
        </p:nvSpPr>
        <p:spPr>
          <a:xfrm>
            <a:off x="0" y="1142984"/>
            <a:ext cx="8676456" cy="1080120"/>
          </a:xfrm>
        </p:spPr>
        <p:txBody>
          <a:bodyPr>
            <a:normAutofit/>
          </a:bodyPr>
          <a:lstStyle/>
          <a:p>
            <a:r>
              <a:rPr lang="en-US" altLang="zh-CN" sz="2800" b="1" dirty="0"/>
              <a:t>14.</a:t>
            </a:r>
            <a:r>
              <a:rPr lang="zh-CN" altLang="zh-CN" sz="2800" b="1" dirty="0"/>
              <a:t>第二段中，作者在描写长白上之行时插入了一段事后的回忆，这样写有什么作用？（</a:t>
            </a:r>
            <a:r>
              <a:rPr lang="en-US" altLang="zh-CN" sz="2800" b="1" dirty="0"/>
              <a:t>4</a:t>
            </a:r>
            <a:r>
              <a:rPr lang="zh-CN" altLang="zh-CN" sz="2800" b="1" dirty="0"/>
              <a:t>分）</a:t>
            </a:r>
          </a:p>
          <a:p>
            <a:endParaRPr lang="zh-CN" altLang="en-US" sz="2800" b="1" dirty="0"/>
          </a:p>
        </p:txBody>
      </p:sp>
      <p:sp>
        <p:nvSpPr>
          <p:cNvPr id="4" name="矩形 3"/>
          <p:cNvSpPr/>
          <p:nvPr/>
        </p:nvSpPr>
        <p:spPr>
          <a:xfrm>
            <a:off x="214282" y="2214554"/>
            <a:ext cx="8643998" cy="3046988"/>
          </a:xfrm>
          <a:prstGeom prst="rect">
            <a:avLst/>
          </a:prstGeom>
        </p:spPr>
        <p:txBody>
          <a:bodyPr wrap="square">
            <a:spAutoFit/>
          </a:bodyPr>
          <a:lstStyle/>
          <a:p>
            <a:r>
              <a:rPr lang="zh-CN" altLang="zh-CN" sz="3200" b="1" dirty="0">
                <a:solidFill>
                  <a:srgbClr val="000099"/>
                </a:solidFill>
              </a:rPr>
              <a:t>答案</a:t>
            </a:r>
            <a:r>
              <a:rPr lang="zh-CN" altLang="zh-CN" sz="3200" b="1" dirty="0" smtClean="0">
                <a:solidFill>
                  <a:srgbClr val="000099"/>
                </a:solidFill>
              </a:rPr>
              <a:t>：</a:t>
            </a:r>
            <a:endParaRPr lang="en-US" altLang="zh-CN" sz="3200" b="1" dirty="0" smtClean="0">
              <a:solidFill>
                <a:srgbClr val="000099"/>
              </a:solidFill>
            </a:endParaRPr>
          </a:p>
          <a:p>
            <a:r>
              <a:rPr lang="zh-CN" altLang="zh-CN" sz="3200" b="1" dirty="0" smtClean="0">
                <a:solidFill>
                  <a:srgbClr val="000099"/>
                </a:solidFill>
              </a:rPr>
              <a:t>①</a:t>
            </a:r>
            <a:r>
              <a:rPr lang="zh-CN" altLang="zh-CN" sz="3200" b="1" dirty="0">
                <a:solidFill>
                  <a:srgbClr val="000099"/>
                </a:solidFill>
              </a:rPr>
              <a:t>补充解释旅行中的印象</a:t>
            </a:r>
            <a:r>
              <a:rPr lang="zh-CN" altLang="zh-CN" sz="3200" b="1" dirty="0" smtClean="0">
                <a:solidFill>
                  <a:srgbClr val="000099"/>
                </a:solidFill>
              </a:rPr>
              <a:t>；</a:t>
            </a:r>
            <a:endParaRPr lang="en-US" altLang="zh-CN" sz="3200" b="1" dirty="0" smtClean="0">
              <a:solidFill>
                <a:srgbClr val="000099"/>
              </a:solidFill>
            </a:endParaRPr>
          </a:p>
          <a:p>
            <a:r>
              <a:rPr lang="zh-CN" altLang="zh-CN" sz="3200" b="1" dirty="0" smtClean="0">
                <a:solidFill>
                  <a:srgbClr val="000099"/>
                </a:solidFill>
              </a:rPr>
              <a:t>②</a:t>
            </a:r>
            <a:r>
              <a:rPr lang="zh-CN" altLang="zh-CN" sz="3200" b="1" dirty="0">
                <a:solidFill>
                  <a:srgbClr val="000099"/>
                </a:solidFill>
              </a:rPr>
              <a:t>为下文描写岳桦进行铺垫</a:t>
            </a:r>
            <a:r>
              <a:rPr lang="zh-CN" altLang="zh-CN" sz="3200" b="1" dirty="0" smtClean="0">
                <a:solidFill>
                  <a:srgbClr val="000099"/>
                </a:solidFill>
              </a:rPr>
              <a:t>。</a:t>
            </a:r>
            <a:endParaRPr lang="en-US" altLang="zh-CN" sz="3200" b="1" dirty="0" smtClean="0">
              <a:solidFill>
                <a:srgbClr val="000099"/>
              </a:solidFill>
            </a:endParaRPr>
          </a:p>
          <a:p>
            <a:endParaRPr lang="en-US" altLang="zh-CN" sz="3200" b="1" dirty="0">
              <a:solidFill>
                <a:srgbClr val="000099"/>
              </a:solidFill>
            </a:endParaRPr>
          </a:p>
          <a:p>
            <a:r>
              <a:rPr lang="zh-CN" altLang="en-US" sz="3200" b="1" dirty="0" smtClean="0"/>
              <a:t>第一点为当前语段的内容作用，第二点为对全文的结构作用。</a:t>
            </a:r>
            <a:endParaRPr lang="zh-CN"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57232"/>
          </a:xfrm>
        </p:spPr>
        <p:txBody>
          <a:bodyPr/>
          <a:lstStyle/>
          <a:p>
            <a:r>
              <a:rPr lang="zh-CN" altLang="en-US" b="1" dirty="0" smtClean="0">
                <a:solidFill>
                  <a:srgbClr val="FF0000"/>
                </a:solidFill>
              </a:rPr>
              <a:t>散文主要题型分析</a:t>
            </a:r>
            <a:endParaRPr lang="zh-CN" altLang="en-US" b="1" dirty="0">
              <a:solidFill>
                <a:srgbClr val="FF0000"/>
              </a:solidFill>
            </a:endParaRPr>
          </a:p>
        </p:txBody>
      </p:sp>
      <p:sp>
        <p:nvSpPr>
          <p:cNvPr id="3" name="内容占位符 2"/>
          <p:cNvSpPr>
            <a:spLocks noGrp="1"/>
          </p:cNvSpPr>
          <p:nvPr>
            <p:ph idx="1"/>
          </p:nvPr>
        </p:nvSpPr>
        <p:spPr>
          <a:xfrm>
            <a:off x="285720" y="928670"/>
            <a:ext cx="8643998" cy="5500726"/>
          </a:xfrm>
        </p:spPr>
        <p:txBody>
          <a:bodyPr>
            <a:normAutofit fontScale="92500" lnSpcReduction="10000"/>
          </a:bodyPr>
          <a:lstStyle/>
          <a:p>
            <a:pPr latinLnBrk="1"/>
            <a:r>
              <a:rPr lang="en-US" altLang="zh-CN" b="1" dirty="0" smtClean="0">
                <a:solidFill>
                  <a:srgbClr val="0000FF"/>
                </a:solidFill>
              </a:rPr>
              <a:t>【</a:t>
            </a:r>
            <a:r>
              <a:rPr lang="zh-CN" altLang="en-US" b="1" dirty="0">
                <a:solidFill>
                  <a:srgbClr val="0000FF"/>
                </a:solidFill>
              </a:rPr>
              <a:t>二</a:t>
            </a:r>
            <a:r>
              <a:rPr lang="en-US" altLang="zh-CN" b="1" dirty="0">
                <a:solidFill>
                  <a:srgbClr val="0000FF"/>
                </a:solidFill>
              </a:rPr>
              <a:t>】</a:t>
            </a:r>
            <a:r>
              <a:rPr lang="zh-CN" altLang="en-US" b="1" dirty="0">
                <a:solidFill>
                  <a:srgbClr val="0000FF"/>
                </a:solidFill>
              </a:rPr>
              <a:t>主观题</a:t>
            </a:r>
          </a:p>
          <a:p>
            <a:pPr latinLnBrk="1"/>
            <a:r>
              <a:rPr lang="en-US" b="1" dirty="0"/>
              <a:t>1.</a:t>
            </a:r>
            <a:r>
              <a:rPr lang="zh-CN" altLang="en-US" b="1" dirty="0"/>
              <a:t>主要考查题型：（</a:t>
            </a:r>
            <a:r>
              <a:rPr lang="en-US" b="1" dirty="0"/>
              <a:t>1</a:t>
            </a:r>
            <a:r>
              <a:rPr lang="zh-CN" altLang="en-US" b="1" dirty="0"/>
              <a:t>）内容分类概括，（</a:t>
            </a:r>
            <a:r>
              <a:rPr lang="en-US" b="1" dirty="0"/>
              <a:t>2</a:t>
            </a:r>
            <a:r>
              <a:rPr lang="zh-CN" altLang="en-US" b="1" dirty="0"/>
              <a:t>）思想情感理解分析，（</a:t>
            </a:r>
            <a:r>
              <a:rPr lang="en-US" b="1" dirty="0"/>
              <a:t>3</a:t>
            </a:r>
            <a:r>
              <a:rPr lang="zh-CN" altLang="en-US" b="1" dirty="0"/>
              <a:t>）艺术手法鉴赏，（</a:t>
            </a:r>
            <a:r>
              <a:rPr lang="en-US" b="1" dirty="0"/>
              <a:t>4</a:t>
            </a:r>
            <a:r>
              <a:rPr lang="zh-CN" altLang="en-US" b="1" dirty="0"/>
              <a:t>）内容、形象、语段、语句（含标题）的作用，（</a:t>
            </a:r>
            <a:r>
              <a:rPr lang="en-US" b="1" dirty="0"/>
              <a:t>5</a:t>
            </a:r>
            <a:r>
              <a:rPr lang="zh-CN" altLang="en-US" b="1" dirty="0"/>
              <a:t>）词句含义理解。</a:t>
            </a:r>
          </a:p>
          <a:p>
            <a:pPr latinLnBrk="1"/>
            <a:r>
              <a:rPr lang="en-US" b="1" dirty="0" smtClean="0"/>
              <a:t>2.</a:t>
            </a:r>
            <a:r>
              <a:rPr lang="zh-CN" altLang="en-US" b="1" dirty="0" smtClean="0"/>
              <a:t>做题程序：</a:t>
            </a:r>
          </a:p>
          <a:p>
            <a:pPr latinLnBrk="1"/>
            <a:r>
              <a:rPr lang="zh-CN" altLang="en-US" b="1" dirty="0" smtClean="0"/>
              <a:t>（</a:t>
            </a:r>
            <a:r>
              <a:rPr lang="en-US" b="1" dirty="0" smtClean="0"/>
              <a:t>1</a:t>
            </a:r>
            <a:r>
              <a:rPr lang="zh-CN" altLang="en-US" b="1" dirty="0" smtClean="0"/>
              <a:t>）读懂文章后，明确文章类别，唤醒相应知识体系。</a:t>
            </a:r>
          </a:p>
          <a:p>
            <a:pPr latinLnBrk="1"/>
            <a:r>
              <a:rPr lang="zh-CN" altLang="en-US" b="1" dirty="0" smtClean="0"/>
              <a:t>（</a:t>
            </a:r>
            <a:r>
              <a:rPr lang="en-US" b="1" dirty="0" smtClean="0"/>
              <a:t>2</a:t>
            </a:r>
            <a:r>
              <a:rPr lang="zh-CN" altLang="en-US" b="1" dirty="0" smtClean="0"/>
              <a:t>）勾画题干，明确题目类型，分析需要四要素中的的哪几个要素。</a:t>
            </a:r>
          </a:p>
          <a:p>
            <a:pPr latinLnBrk="1"/>
            <a:r>
              <a:rPr lang="zh-CN" altLang="en-US" b="1" dirty="0" smtClean="0"/>
              <a:t>（</a:t>
            </a:r>
            <a:r>
              <a:rPr lang="en-US" b="1" dirty="0" smtClean="0"/>
              <a:t>3</a:t>
            </a:r>
            <a:r>
              <a:rPr lang="zh-CN" altLang="en-US" b="1" dirty="0" smtClean="0"/>
              <a:t>）整理语言，分点作答。</a:t>
            </a:r>
          </a:p>
          <a:p>
            <a:endParaRPr lang="zh-CN" alt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77" y="116632"/>
            <a:ext cx="8964488" cy="3096344"/>
          </a:xfrm>
        </p:spPr>
        <p:txBody>
          <a:bodyPr>
            <a:normAutofit lnSpcReduction="10000"/>
          </a:bodyPr>
          <a:lstStyle/>
          <a:p>
            <a:r>
              <a:rPr lang="en-US" altLang="zh-CN" sz="2800" b="1" dirty="0"/>
              <a:t>15.</a:t>
            </a:r>
            <a:r>
              <a:rPr lang="zh-CN" altLang="zh-CN" sz="2800" b="1" dirty="0"/>
              <a:t>解释下列两句话在文中的含意。（</a:t>
            </a:r>
            <a:r>
              <a:rPr lang="en-US" altLang="zh-CN" sz="2800" b="1" dirty="0"/>
              <a:t>6</a:t>
            </a:r>
            <a:r>
              <a:rPr lang="zh-CN" altLang="zh-CN" sz="2800" b="1" dirty="0"/>
              <a:t>分）</a:t>
            </a:r>
          </a:p>
          <a:p>
            <a:r>
              <a:rPr lang="zh-CN" altLang="zh-CN" sz="2800" b="1" dirty="0"/>
              <a:t>（</a:t>
            </a:r>
            <a:r>
              <a:rPr lang="en-US" altLang="zh-CN" sz="2800" b="1" dirty="0"/>
              <a:t>1</a:t>
            </a:r>
            <a:r>
              <a:rPr lang="zh-CN" altLang="zh-CN" sz="2800" b="1" dirty="0"/>
              <a:t>）我仿佛看到一种神秘的力量或意志，正加到这些树的躯干之上，使这些倔犟的生命在挣扎中发出了粗重的喘息和尖利的叫喊。</a:t>
            </a:r>
          </a:p>
          <a:p>
            <a:r>
              <a:rPr lang="zh-CN" altLang="zh-CN" sz="2800" b="1" dirty="0"/>
              <a:t>（</a:t>
            </a:r>
            <a:r>
              <a:rPr lang="en-US" altLang="zh-CN" sz="2800" b="1" dirty="0"/>
              <a:t>2</a:t>
            </a:r>
            <a:r>
              <a:rPr lang="zh-CN" altLang="zh-CN" sz="2800" b="1" dirty="0"/>
              <a:t>）命运伸出了它无形的脚，一部分桦便应声跌倒。一个跟头跌下去，就掉入了时间的陷阱，再爬起来，一切都不似从前。</a:t>
            </a:r>
          </a:p>
          <a:p>
            <a:endParaRPr lang="zh-CN" altLang="en-US" sz="2800" b="1" dirty="0"/>
          </a:p>
        </p:txBody>
      </p:sp>
      <p:sp>
        <p:nvSpPr>
          <p:cNvPr id="4" name="矩形 3"/>
          <p:cNvSpPr/>
          <p:nvPr/>
        </p:nvSpPr>
        <p:spPr>
          <a:xfrm>
            <a:off x="222761" y="3118949"/>
            <a:ext cx="8892480" cy="3539430"/>
          </a:xfrm>
          <a:prstGeom prst="rect">
            <a:avLst/>
          </a:prstGeom>
        </p:spPr>
        <p:txBody>
          <a:bodyPr wrap="square">
            <a:spAutoFit/>
          </a:bodyPr>
          <a:lstStyle/>
          <a:p>
            <a:r>
              <a:rPr lang="zh-CN" altLang="zh-CN" sz="3200" b="1" dirty="0">
                <a:solidFill>
                  <a:srgbClr val="000099"/>
                </a:solidFill>
              </a:rPr>
              <a:t>答案：①绝地中的桦为了生存而迸发出巨大的生命能量；②生存挣扎的代价是沉重的；③生命的痛苦与希望同在。（转化深奥含蓄句的意思，注意联系段落和全文中心）</a:t>
            </a:r>
          </a:p>
          <a:p>
            <a:r>
              <a:rPr lang="zh-CN" altLang="zh-CN" sz="3200" b="1" dirty="0">
                <a:solidFill>
                  <a:srgbClr val="000099"/>
                </a:solidFill>
              </a:rPr>
              <a:t>答案：①不幸的命运常常在毫无准备中降临；②桦的生命轨迹与生存环境因灾难而发生了根本改变；③它们将面临新的抉择。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92696"/>
            <a:ext cx="8229600" cy="5832648"/>
          </a:xfrm>
        </p:spPr>
        <p:txBody>
          <a:bodyPr>
            <a:normAutofit/>
          </a:bodyPr>
          <a:lstStyle/>
          <a:p>
            <a:r>
              <a:rPr lang="zh-CN" altLang="zh-CN" sz="3600" b="1" dirty="0"/>
              <a:t>解析：理解文中重要语句的含义和表现力，这类提问表面看是就词、句设问，但考查的大都是词句在文中的含义，答题时需要</a:t>
            </a:r>
            <a:r>
              <a:rPr lang="zh-CN" altLang="zh-CN" sz="3600" b="1" dirty="0">
                <a:solidFill>
                  <a:srgbClr val="C00000"/>
                </a:solidFill>
              </a:rPr>
              <a:t>结合上下文意</a:t>
            </a:r>
            <a:r>
              <a:rPr lang="zh-CN" altLang="zh-CN" sz="3600" b="1" dirty="0"/>
              <a:t>，整合作答。</a:t>
            </a:r>
          </a:p>
          <a:p>
            <a:r>
              <a:rPr lang="zh-CN" altLang="zh-CN" sz="3600" b="1" dirty="0" smtClean="0"/>
              <a:t>语句</a:t>
            </a:r>
            <a:r>
              <a:rPr lang="zh-CN" altLang="zh-CN" sz="3600" b="1" dirty="0"/>
              <a:t>的含义题：还原修辞句的本义；揭示警策句的哲理；转化深奥含蓄句的意思；揭示句子的双关意；</a:t>
            </a:r>
          </a:p>
          <a:p>
            <a:endParaRPr lang="zh-CN" altLang="en-US" sz="36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881" y="1484785"/>
            <a:ext cx="8784976" cy="2160240"/>
          </a:xfrm>
        </p:spPr>
        <p:txBody>
          <a:bodyPr>
            <a:normAutofit/>
          </a:bodyPr>
          <a:lstStyle/>
          <a:p>
            <a:r>
              <a:rPr lang="zh-CN" altLang="zh-CN" sz="2800" b="1" dirty="0" smtClean="0">
                <a:solidFill>
                  <a:srgbClr val="0000FF"/>
                </a:solidFill>
              </a:rPr>
              <a:t>答案</a:t>
            </a:r>
            <a:r>
              <a:rPr lang="zh-CN" altLang="zh-CN" sz="2800" b="1" dirty="0">
                <a:solidFill>
                  <a:srgbClr val="0000FF"/>
                </a:solidFill>
              </a:rPr>
              <a:t>：①它们的命运不同：白桦生长在山下，养尊处优，而岳桦生长在山上，身处绝境；②它们的形态不同：白桦挺拔明快，而岳桦身躯匍匐；③它们性格不同：白桦风流浪漫，而岳桦倔强壮烈。</a:t>
            </a:r>
          </a:p>
          <a:p>
            <a:endParaRPr lang="zh-CN" altLang="en-US" sz="2800" b="1" dirty="0">
              <a:solidFill>
                <a:srgbClr val="0000FF"/>
              </a:solidFill>
            </a:endParaRPr>
          </a:p>
        </p:txBody>
      </p:sp>
      <p:sp>
        <p:nvSpPr>
          <p:cNvPr id="4" name="矩形 3"/>
          <p:cNvSpPr/>
          <p:nvPr/>
        </p:nvSpPr>
        <p:spPr>
          <a:xfrm>
            <a:off x="213881" y="188640"/>
            <a:ext cx="8784976" cy="954107"/>
          </a:xfrm>
          <a:prstGeom prst="rect">
            <a:avLst/>
          </a:prstGeom>
        </p:spPr>
        <p:txBody>
          <a:bodyPr wrap="square">
            <a:spAutoFit/>
          </a:bodyPr>
          <a:lstStyle/>
          <a:p>
            <a:pPr marL="342900" lvl="0" indent="-342900">
              <a:spcBef>
                <a:spcPct val="20000"/>
              </a:spcBef>
              <a:buFont typeface="Arial" pitchFamily="34" charset="0"/>
              <a:buChar char="•"/>
            </a:pPr>
            <a:r>
              <a:rPr lang="en-US" altLang="zh-CN" sz="2800" b="1" dirty="0"/>
              <a:t>16.</a:t>
            </a:r>
            <a:r>
              <a:rPr lang="zh-CN" altLang="zh-CN" sz="2800" b="1" dirty="0"/>
              <a:t>作者坚信岳桦与白桦是迥然不同的，他的主要理由是什么？请根据文意作简要概括。（</a:t>
            </a:r>
            <a:r>
              <a:rPr lang="en-US" altLang="zh-CN" sz="2800" b="1" dirty="0"/>
              <a:t>6</a:t>
            </a:r>
            <a:r>
              <a:rPr lang="zh-CN" altLang="zh-CN" sz="2800" b="1" dirty="0"/>
              <a:t>分）</a:t>
            </a:r>
          </a:p>
        </p:txBody>
      </p:sp>
      <p:sp>
        <p:nvSpPr>
          <p:cNvPr id="5" name="矩形 4"/>
          <p:cNvSpPr/>
          <p:nvPr/>
        </p:nvSpPr>
        <p:spPr>
          <a:xfrm>
            <a:off x="357158" y="3645024"/>
            <a:ext cx="8463314" cy="3108543"/>
          </a:xfrm>
          <a:prstGeom prst="rect">
            <a:avLst/>
          </a:prstGeom>
        </p:spPr>
        <p:txBody>
          <a:bodyPr wrap="square">
            <a:spAutoFit/>
          </a:bodyPr>
          <a:lstStyle/>
          <a:p>
            <a:r>
              <a:rPr lang="zh-CN" altLang="zh-CN" sz="2800" b="1" dirty="0">
                <a:solidFill>
                  <a:srgbClr val="C00000"/>
                </a:solidFill>
              </a:rPr>
              <a:t>语言组织方法主要有</a:t>
            </a:r>
            <a:r>
              <a:rPr lang="en-US" altLang="zh-CN" sz="2800" b="1" dirty="0">
                <a:solidFill>
                  <a:srgbClr val="C00000"/>
                </a:solidFill>
              </a:rPr>
              <a:t>:</a:t>
            </a:r>
            <a:endParaRPr lang="zh-CN" altLang="zh-CN" sz="2800" b="1" dirty="0">
              <a:solidFill>
                <a:srgbClr val="C00000"/>
              </a:solidFill>
            </a:endParaRPr>
          </a:p>
          <a:p>
            <a:r>
              <a:rPr lang="en-US" altLang="zh-CN" sz="2800" b="1" dirty="0">
                <a:solidFill>
                  <a:srgbClr val="C00000"/>
                </a:solidFill>
              </a:rPr>
              <a:t>(1) </a:t>
            </a:r>
            <a:r>
              <a:rPr lang="zh-CN" altLang="zh-CN" sz="2800" b="1" dirty="0" smtClean="0">
                <a:solidFill>
                  <a:srgbClr val="C00000"/>
                </a:solidFill>
              </a:rPr>
              <a:t>采</a:t>
            </a:r>
            <a:r>
              <a:rPr lang="zh-CN" altLang="en-US" sz="2800" b="1" dirty="0" smtClean="0">
                <a:solidFill>
                  <a:srgbClr val="C00000"/>
                </a:solidFill>
              </a:rPr>
              <a:t>词</a:t>
            </a:r>
            <a:r>
              <a:rPr lang="zh-CN" altLang="zh-CN" sz="2800" b="1" dirty="0" smtClean="0">
                <a:solidFill>
                  <a:srgbClr val="C00000"/>
                </a:solidFill>
              </a:rPr>
              <a:t>摘</a:t>
            </a:r>
            <a:r>
              <a:rPr lang="zh-CN" altLang="zh-CN" sz="2800" b="1" dirty="0">
                <a:solidFill>
                  <a:srgbClr val="C00000"/>
                </a:solidFill>
              </a:rPr>
              <a:t>句法</a:t>
            </a:r>
            <a:r>
              <a:rPr lang="en-US" altLang="zh-CN" sz="2800" b="1" dirty="0">
                <a:solidFill>
                  <a:srgbClr val="C00000"/>
                </a:solidFill>
              </a:rPr>
              <a:t>:  </a:t>
            </a:r>
            <a:r>
              <a:rPr lang="zh-CN" altLang="en-US" sz="2800" b="1" dirty="0">
                <a:solidFill>
                  <a:srgbClr val="C00000"/>
                </a:solidFill>
              </a:rPr>
              <a:t>摘取</a:t>
            </a:r>
            <a:r>
              <a:rPr lang="zh-CN" altLang="zh-CN" sz="2800" b="1" dirty="0" smtClean="0">
                <a:solidFill>
                  <a:srgbClr val="C00000"/>
                </a:solidFill>
              </a:rPr>
              <a:t>各</a:t>
            </a:r>
            <a:r>
              <a:rPr lang="zh-CN" altLang="zh-CN" sz="2800" b="1" dirty="0">
                <a:solidFill>
                  <a:srgbClr val="C00000"/>
                </a:solidFill>
              </a:rPr>
              <a:t>段</a:t>
            </a:r>
            <a:r>
              <a:rPr lang="zh-CN" altLang="zh-CN" sz="2800" b="1" dirty="0" smtClean="0">
                <a:solidFill>
                  <a:srgbClr val="C00000"/>
                </a:solidFill>
              </a:rPr>
              <a:t>的</a:t>
            </a:r>
            <a:r>
              <a:rPr lang="zh-CN" altLang="en-US" sz="2800" b="1" dirty="0" smtClean="0">
                <a:solidFill>
                  <a:srgbClr val="C00000"/>
                </a:solidFill>
              </a:rPr>
              <a:t>关键词和</a:t>
            </a:r>
            <a:r>
              <a:rPr lang="zh-CN" altLang="zh-CN" sz="2800" b="1" dirty="0" smtClean="0">
                <a:solidFill>
                  <a:srgbClr val="C00000"/>
                </a:solidFill>
              </a:rPr>
              <a:t>中心句</a:t>
            </a:r>
            <a:r>
              <a:rPr lang="zh-CN" altLang="en-US" sz="2800" b="1" dirty="0" smtClean="0">
                <a:solidFill>
                  <a:srgbClr val="C00000"/>
                </a:solidFill>
              </a:rPr>
              <a:t>，</a:t>
            </a:r>
            <a:r>
              <a:rPr lang="zh-CN" altLang="zh-CN" sz="2800" b="1" dirty="0" smtClean="0">
                <a:solidFill>
                  <a:srgbClr val="C00000"/>
                </a:solidFill>
              </a:rPr>
              <a:t>进行</a:t>
            </a:r>
            <a:r>
              <a:rPr lang="zh-CN" altLang="en-US" sz="2800" b="1" dirty="0" smtClean="0">
                <a:solidFill>
                  <a:srgbClr val="C00000"/>
                </a:solidFill>
              </a:rPr>
              <a:t>整合</a:t>
            </a:r>
            <a:r>
              <a:rPr lang="zh-CN" altLang="zh-CN" sz="2800" b="1" dirty="0" smtClean="0">
                <a:solidFill>
                  <a:srgbClr val="C00000"/>
                </a:solidFill>
              </a:rPr>
              <a:t>；</a:t>
            </a:r>
            <a:endParaRPr lang="zh-CN" altLang="zh-CN" sz="2800" b="1" dirty="0">
              <a:solidFill>
                <a:srgbClr val="C00000"/>
              </a:solidFill>
            </a:endParaRPr>
          </a:p>
          <a:p>
            <a:r>
              <a:rPr lang="en-US" altLang="zh-CN" sz="2800" b="1" dirty="0">
                <a:solidFill>
                  <a:srgbClr val="C00000"/>
                </a:solidFill>
              </a:rPr>
              <a:t>(2) </a:t>
            </a:r>
            <a:r>
              <a:rPr lang="zh-CN" altLang="en-US" sz="2800" b="1" dirty="0" smtClean="0">
                <a:solidFill>
                  <a:srgbClr val="C00000"/>
                </a:solidFill>
              </a:rPr>
              <a:t>同义</a:t>
            </a:r>
            <a:r>
              <a:rPr lang="zh-CN" altLang="zh-CN" sz="2800" b="1" dirty="0" smtClean="0">
                <a:solidFill>
                  <a:srgbClr val="C00000"/>
                </a:solidFill>
              </a:rPr>
              <a:t>合并</a:t>
            </a:r>
            <a:r>
              <a:rPr lang="zh-CN" altLang="zh-CN" sz="2800" b="1" dirty="0">
                <a:solidFill>
                  <a:srgbClr val="C00000"/>
                </a:solidFill>
              </a:rPr>
              <a:t>法</a:t>
            </a:r>
            <a:r>
              <a:rPr lang="en-US" altLang="zh-CN" sz="2800" b="1" dirty="0">
                <a:solidFill>
                  <a:srgbClr val="C00000"/>
                </a:solidFill>
              </a:rPr>
              <a:t>:  </a:t>
            </a:r>
            <a:r>
              <a:rPr lang="zh-CN" altLang="zh-CN" sz="2800" b="1" dirty="0">
                <a:solidFill>
                  <a:srgbClr val="C00000"/>
                </a:solidFill>
              </a:rPr>
              <a:t>在各</a:t>
            </a:r>
            <a:r>
              <a:rPr lang="zh-CN" altLang="zh-CN" sz="2800" b="1" dirty="0" smtClean="0">
                <a:solidFill>
                  <a:srgbClr val="C00000"/>
                </a:solidFill>
              </a:rPr>
              <a:t>层</a:t>
            </a:r>
            <a:r>
              <a:rPr lang="zh-CN" altLang="en-US" sz="2800" b="1" dirty="0" smtClean="0">
                <a:solidFill>
                  <a:srgbClr val="C00000"/>
                </a:solidFill>
              </a:rPr>
              <a:t>共同表达一个</a:t>
            </a:r>
            <a:r>
              <a:rPr lang="zh-CN" altLang="zh-CN" sz="2800" b="1" dirty="0">
                <a:solidFill>
                  <a:srgbClr val="C00000"/>
                </a:solidFill>
              </a:rPr>
              <a:t>意思</a:t>
            </a:r>
            <a:r>
              <a:rPr lang="zh-CN" altLang="zh-CN" sz="2800" b="1" dirty="0" smtClean="0">
                <a:solidFill>
                  <a:srgbClr val="C00000"/>
                </a:solidFill>
              </a:rPr>
              <a:t>时</a:t>
            </a:r>
            <a:r>
              <a:rPr lang="zh-CN" altLang="zh-CN" sz="2800" b="1" dirty="0">
                <a:solidFill>
                  <a:srgbClr val="C00000"/>
                </a:solidFill>
              </a:rPr>
              <a:t>，可将各层内容合并起来</a:t>
            </a:r>
            <a:r>
              <a:rPr lang="en-US" altLang="zh-CN" sz="2800" b="1" dirty="0">
                <a:solidFill>
                  <a:srgbClr val="C00000"/>
                </a:solidFill>
              </a:rPr>
              <a:t>;</a:t>
            </a:r>
            <a:endParaRPr lang="zh-CN" altLang="zh-CN" sz="2800" b="1" dirty="0">
              <a:solidFill>
                <a:srgbClr val="C00000"/>
              </a:solidFill>
            </a:endParaRPr>
          </a:p>
          <a:p>
            <a:r>
              <a:rPr lang="en-US" altLang="zh-CN" sz="2800" b="1" dirty="0">
                <a:solidFill>
                  <a:srgbClr val="C00000"/>
                </a:solidFill>
              </a:rPr>
              <a:t>(3) </a:t>
            </a:r>
            <a:r>
              <a:rPr lang="zh-CN" altLang="zh-CN" sz="2800" b="1" dirty="0" smtClean="0">
                <a:solidFill>
                  <a:srgbClr val="C00000"/>
                </a:solidFill>
              </a:rPr>
              <a:t>提炼</a:t>
            </a:r>
            <a:r>
              <a:rPr lang="zh-CN" altLang="en-US" sz="2800" b="1" dirty="0" smtClean="0">
                <a:solidFill>
                  <a:srgbClr val="C00000"/>
                </a:solidFill>
              </a:rPr>
              <a:t>中心</a:t>
            </a:r>
            <a:r>
              <a:rPr lang="zh-CN" altLang="zh-CN" sz="2800" b="1" dirty="0" smtClean="0">
                <a:solidFill>
                  <a:srgbClr val="C00000"/>
                </a:solidFill>
              </a:rPr>
              <a:t>法</a:t>
            </a:r>
            <a:r>
              <a:rPr lang="en-US" altLang="zh-CN" sz="2800" b="1" dirty="0">
                <a:solidFill>
                  <a:srgbClr val="C00000"/>
                </a:solidFill>
              </a:rPr>
              <a:t>: </a:t>
            </a:r>
            <a:r>
              <a:rPr lang="zh-CN" altLang="zh-CN" sz="2800" b="1" dirty="0">
                <a:solidFill>
                  <a:srgbClr val="C00000"/>
                </a:solidFill>
              </a:rPr>
              <a:t>对于没有中心句的段落，要分析语句间的关系，把握其内容的重点</a:t>
            </a:r>
            <a:r>
              <a:rPr lang="en-US" altLang="zh-CN" sz="2800" b="1" dirty="0">
                <a:solidFill>
                  <a:srgbClr val="C00000"/>
                </a:solidFill>
              </a:rPr>
              <a:t>,</a:t>
            </a:r>
            <a:r>
              <a:rPr lang="zh-CN" altLang="zh-CN" sz="2800" b="1" dirty="0">
                <a:solidFill>
                  <a:srgbClr val="C00000"/>
                </a:solidFill>
              </a:rPr>
              <a:t>选择主要内容；</a:t>
            </a:r>
          </a:p>
        </p:txBody>
      </p:sp>
    </p:spTree>
    <p:extLst>
      <p:ext uri="{BB962C8B-B14F-4D97-AF65-F5344CB8AC3E}">
        <p14:creationId xmlns="" xmlns:p14="http://schemas.microsoft.com/office/powerpoint/2010/main" val="11774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29600" cy="1252736"/>
          </a:xfrm>
        </p:spPr>
        <p:txBody>
          <a:bodyPr>
            <a:normAutofit/>
          </a:bodyPr>
          <a:lstStyle/>
          <a:p>
            <a:r>
              <a:rPr lang="en-US" altLang="zh-CN" b="1" dirty="0"/>
              <a:t>17.</a:t>
            </a:r>
            <a:r>
              <a:rPr lang="zh-CN" altLang="zh-CN" b="1" dirty="0"/>
              <a:t>文章最后一段运用了哪些修辞方法来表现岳桦？这样写有什么好处？（</a:t>
            </a:r>
            <a:r>
              <a:rPr lang="en-US" altLang="zh-CN" b="1" dirty="0"/>
              <a:t>6</a:t>
            </a:r>
            <a:r>
              <a:rPr lang="zh-CN" altLang="zh-CN" b="1" dirty="0"/>
              <a:t>分）</a:t>
            </a:r>
          </a:p>
          <a:p>
            <a:endParaRPr lang="zh-CN" altLang="en-US" b="1" dirty="0"/>
          </a:p>
        </p:txBody>
      </p:sp>
      <p:sp>
        <p:nvSpPr>
          <p:cNvPr id="4" name="矩形 3"/>
          <p:cNvSpPr/>
          <p:nvPr/>
        </p:nvSpPr>
        <p:spPr>
          <a:xfrm>
            <a:off x="497834" y="1772816"/>
            <a:ext cx="8280920" cy="3970318"/>
          </a:xfrm>
          <a:prstGeom prst="rect">
            <a:avLst/>
          </a:prstGeom>
        </p:spPr>
        <p:txBody>
          <a:bodyPr wrap="square">
            <a:spAutoFit/>
          </a:bodyPr>
          <a:lstStyle/>
          <a:p>
            <a:r>
              <a:rPr lang="zh-CN" altLang="zh-CN" sz="3600" b="1" dirty="0"/>
              <a:t>答案：第一问：拟人、比喻</a:t>
            </a:r>
          </a:p>
          <a:p>
            <a:r>
              <a:rPr lang="zh-CN" altLang="zh-CN" sz="3600" b="1" dirty="0"/>
              <a:t>第二问：</a:t>
            </a:r>
          </a:p>
          <a:p>
            <a:r>
              <a:rPr lang="zh-CN" altLang="zh-CN" sz="3600" b="1" dirty="0"/>
              <a:t>①通过拟人的手法</a:t>
            </a:r>
            <a:r>
              <a:rPr lang="zh-CN" altLang="zh-CN" sz="3600" b="1" dirty="0" smtClean="0"/>
              <a:t>，</a:t>
            </a:r>
            <a:r>
              <a:rPr lang="zh-CN" altLang="en-US" sz="3600" b="1" dirty="0" smtClean="0"/>
              <a:t>赋予岳桦以人的精神与情感，</a:t>
            </a:r>
            <a:r>
              <a:rPr lang="zh-CN" altLang="zh-CN" sz="3600" b="1" dirty="0" smtClean="0"/>
              <a:t>可以</a:t>
            </a:r>
            <a:r>
              <a:rPr lang="zh-CN" altLang="zh-CN" sz="3600" b="1" dirty="0"/>
              <a:t>使岳桦由谷底到峰顶、由平凡到卓越的过程更加生动形象；②通过比喻的手法，可以使岳桦的内在气质得以揭示和提升</a:t>
            </a:r>
            <a:r>
              <a:rPr lang="zh-CN" altLang="zh-CN" sz="3600" b="1" dirty="0" smtClean="0"/>
              <a:t>。</a:t>
            </a:r>
            <a:endParaRPr lang="zh-CN" altLang="zh-CN" sz="3600" b="1" dirty="0"/>
          </a:p>
        </p:txBody>
      </p:sp>
    </p:spTree>
    <p:extLst>
      <p:ext uri="{BB962C8B-B14F-4D97-AF65-F5344CB8AC3E}">
        <p14:creationId xmlns="" xmlns:p14="http://schemas.microsoft.com/office/powerpoint/2010/main" val="362450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rgbClr val="FF0000"/>
                </a:solidFill>
              </a:rPr>
              <a:t>一、读懂散文</a:t>
            </a:r>
            <a:endParaRPr lang="zh-CN" altLang="en-US" b="1" dirty="0">
              <a:solidFill>
                <a:srgbClr val="FF0000"/>
              </a:solidFill>
            </a:endParaRPr>
          </a:p>
        </p:txBody>
      </p:sp>
      <p:sp>
        <p:nvSpPr>
          <p:cNvPr id="3" name="内容占位符 2"/>
          <p:cNvSpPr>
            <a:spLocks noGrp="1"/>
          </p:cNvSpPr>
          <p:nvPr>
            <p:ph idx="1"/>
          </p:nvPr>
        </p:nvSpPr>
        <p:spPr/>
        <p:txBody>
          <a:bodyPr/>
          <a:lstStyle/>
          <a:p>
            <a:r>
              <a:rPr lang="en-US" altLang="zh-CN" b="1" dirty="0" smtClean="0"/>
              <a:t>【</a:t>
            </a:r>
            <a:r>
              <a:rPr lang="zh-CN" altLang="en-US" b="1" dirty="0"/>
              <a:t>一</a:t>
            </a:r>
            <a:r>
              <a:rPr lang="en-US" altLang="zh-CN" b="1" dirty="0"/>
              <a:t>】</a:t>
            </a:r>
            <a:r>
              <a:rPr lang="zh-CN" altLang="en-US" b="1" dirty="0"/>
              <a:t>根据四</a:t>
            </a:r>
            <a:r>
              <a:rPr lang="zh-CN" altLang="en-US" b="1" dirty="0" smtClean="0"/>
              <a:t>要素来阅读：</a:t>
            </a:r>
            <a:endParaRPr lang="en-US" altLang="zh-CN" b="1" dirty="0" smtClean="0"/>
          </a:p>
          <a:p>
            <a:r>
              <a:rPr lang="zh-CN" altLang="en-US" b="1" dirty="0" smtClean="0"/>
              <a:t>内容</a:t>
            </a:r>
            <a:endParaRPr lang="en-US" altLang="zh-CN" b="1" dirty="0" smtClean="0"/>
          </a:p>
          <a:p>
            <a:r>
              <a:rPr lang="zh-CN" altLang="en-US" b="1" dirty="0" smtClean="0"/>
              <a:t>主题</a:t>
            </a:r>
            <a:endParaRPr lang="en-US" altLang="zh-CN" b="1" dirty="0" smtClean="0"/>
          </a:p>
          <a:p>
            <a:r>
              <a:rPr lang="zh-CN" altLang="en-US" b="1" dirty="0" smtClean="0"/>
              <a:t>结构</a:t>
            </a:r>
            <a:endParaRPr lang="en-US" altLang="zh-CN" b="1" dirty="0" smtClean="0"/>
          </a:p>
          <a:p>
            <a:r>
              <a:rPr lang="zh-CN" altLang="en-US" b="1" dirty="0" smtClean="0"/>
              <a:t>语言</a:t>
            </a:r>
            <a:r>
              <a:rPr lang="zh-CN" altLang="en-US" b="1" dirty="0"/>
              <a:t>及其相应的</a:t>
            </a:r>
            <a:r>
              <a:rPr lang="zh-CN" altLang="en-US" b="1" dirty="0" smtClean="0"/>
              <a:t>艺术手法</a:t>
            </a:r>
            <a:endParaRPr lang="en-US" altLang="zh-CN" b="1" dirty="0" smtClean="0"/>
          </a:p>
          <a:p>
            <a:endParaRPr lang="en-US" altLang="zh-CN" b="1" dirty="0"/>
          </a:p>
          <a:p>
            <a:r>
              <a:rPr lang="zh-CN" altLang="en-US" b="1" dirty="0" smtClean="0"/>
              <a:t>基本原理</a:t>
            </a:r>
            <a:r>
              <a:rPr lang="zh-CN" altLang="en-US" b="1" dirty="0"/>
              <a:t>同小说。</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FF0000"/>
                </a:solidFill>
              </a:rPr>
              <a:t>【</a:t>
            </a:r>
            <a:r>
              <a:rPr lang="zh-CN" altLang="en-US" b="1" dirty="0" smtClean="0">
                <a:solidFill>
                  <a:srgbClr val="FF0000"/>
                </a:solidFill>
              </a:rPr>
              <a:t>二</a:t>
            </a:r>
            <a:r>
              <a:rPr lang="en-US" altLang="zh-CN" b="1" dirty="0" smtClean="0">
                <a:solidFill>
                  <a:srgbClr val="FF0000"/>
                </a:solidFill>
              </a:rPr>
              <a:t>】</a:t>
            </a:r>
            <a:r>
              <a:rPr lang="zh-CN" altLang="en-US" b="1" dirty="0" smtClean="0">
                <a:solidFill>
                  <a:srgbClr val="FF0000"/>
                </a:solidFill>
              </a:rPr>
              <a:t>分类阅读。</a:t>
            </a:r>
            <a:endParaRPr lang="zh-CN" altLang="en-US" b="1" dirty="0">
              <a:solidFill>
                <a:srgbClr val="FF0000"/>
              </a:solidFill>
            </a:endParaRPr>
          </a:p>
        </p:txBody>
      </p:sp>
      <p:sp>
        <p:nvSpPr>
          <p:cNvPr id="3" name="内容占位符 2"/>
          <p:cNvSpPr>
            <a:spLocks noGrp="1"/>
          </p:cNvSpPr>
          <p:nvPr>
            <p:ph idx="1"/>
          </p:nvPr>
        </p:nvSpPr>
        <p:spPr/>
        <p:txBody>
          <a:bodyPr/>
          <a:lstStyle/>
          <a:p>
            <a:pPr latinLnBrk="1"/>
            <a:r>
              <a:rPr lang="zh-CN" altLang="en-US" b="1" dirty="0" smtClean="0"/>
              <a:t>根据</a:t>
            </a:r>
            <a:r>
              <a:rPr lang="zh-CN" altLang="en-US" b="1" dirty="0"/>
              <a:t>内容来分类：</a:t>
            </a:r>
          </a:p>
          <a:p>
            <a:pPr latinLnBrk="1"/>
            <a:r>
              <a:rPr lang="en-US" b="1" dirty="0"/>
              <a:t>1.</a:t>
            </a:r>
            <a:r>
              <a:rPr lang="zh-CN" altLang="en-US" b="1" dirty="0"/>
              <a:t>分类：</a:t>
            </a:r>
          </a:p>
          <a:p>
            <a:pPr latinLnBrk="1"/>
            <a:r>
              <a:rPr lang="zh-CN" altLang="en-US" b="1" dirty="0"/>
              <a:t>写景散文、状物散文、记事散文、写人</a:t>
            </a:r>
            <a:r>
              <a:rPr lang="zh-CN" altLang="en-US" b="1" dirty="0" smtClean="0"/>
              <a:t>散文、说理散文</a:t>
            </a:r>
            <a:endParaRPr lang="zh-CN" altLang="en-US" b="1" dirty="0"/>
          </a:p>
          <a:p>
            <a:pPr latinLnBrk="1"/>
            <a:r>
              <a:rPr lang="zh-CN" altLang="en-US" b="1" dirty="0"/>
              <a:t>当然一篇文章可能是单一的一种类别，更可能是两种、三种甚至四种的综合。这个时候需要先读题，根据题干的信息判定考查的类别有哪些，就按照考查的类别阅读。</a:t>
            </a:r>
          </a:p>
          <a:p>
            <a:endParaRPr lang="zh-CN" alt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857232"/>
            <a:ext cx="8501122" cy="5268931"/>
          </a:xfrm>
        </p:spPr>
        <p:txBody>
          <a:bodyPr/>
          <a:lstStyle/>
          <a:p>
            <a:pPr latinLnBrk="1"/>
            <a:r>
              <a:rPr lang="en-US" b="1" dirty="0"/>
              <a:t>2.</a:t>
            </a:r>
            <a:r>
              <a:rPr lang="zh-CN" altLang="en-US" b="1" dirty="0"/>
              <a:t>转化：</a:t>
            </a:r>
          </a:p>
          <a:p>
            <a:pPr latinLnBrk="1"/>
            <a:r>
              <a:rPr lang="zh-CN" altLang="en-US" b="1" dirty="0"/>
              <a:t>如果是只考一种类别或者主要考查一种，而文章却是几种的综合，那么在阅读中要学会转化，</a:t>
            </a:r>
            <a:r>
              <a:rPr lang="zh-CN" altLang="en-US" b="1" dirty="0">
                <a:solidFill>
                  <a:srgbClr val="0000FF"/>
                </a:solidFill>
              </a:rPr>
              <a:t>比如考查状物，那么文章中涉及的其他类别如写人写事的内容表达的情感思想就需要转化到物上，让物去承载。</a:t>
            </a:r>
          </a:p>
          <a:p>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a:t>
            </a:r>
            <a:r>
              <a:rPr lang="zh-CN" altLang="en-US" b="1" dirty="0" smtClean="0"/>
              <a:t>三</a:t>
            </a:r>
            <a:r>
              <a:rPr lang="en-US" altLang="zh-CN" b="1" dirty="0" smtClean="0"/>
              <a:t>】</a:t>
            </a:r>
            <a:r>
              <a:rPr lang="zh-CN" altLang="en-US" b="1" dirty="0" smtClean="0"/>
              <a:t>状物</a:t>
            </a:r>
            <a:r>
              <a:rPr lang="en-US" altLang="zh-CN" b="1" dirty="0" smtClean="0"/>
              <a:t>——</a:t>
            </a:r>
            <a:r>
              <a:rPr lang="zh-CN" altLang="en-US" b="1" dirty="0" smtClean="0"/>
              <a:t>托物言志</a:t>
            </a:r>
            <a:endParaRPr lang="zh-CN" altLang="en-US" dirty="0"/>
          </a:p>
        </p:txBody>
      </p:sp>
      <p:sp>
        <p:nvSpPr>
          <p:cNvPr id="3" name="内容占位符 2"/>
          <p:cNvSpPr>
            <a:spLocks noGrp="1"/>
          </p:cNvSpPr>
          <p:nvPr>
            <p:ph idx="1"/>
          </p:nvPr>
        </p:nvSpPr>
        <p:spPr>
          <a:xfrm>
            <a:off x="0" y="1600200"/>
            <a:ext cx="9144000" cy="4525963"/>
          </a:xfrm>
        </p:spPr>
        <p:txBody>
          <a:bodyPr>
            <a:normAutofit/>
          </a:bodyPr>
          <a:lstStyle/>
          <a:p>
            <a:pPr latinLnBrk="1"/>
            <a:r>
              <a:rPr lang="en-US" b="1" dirty="0" smtClean="0">
                <a:latin typeface="华文新魏" pitchFamily="2" charset="-122"/>
                <a:ea typeface="华文新魏" pitchFamily="2" charset="-122"/>
              </a:rPr>
              <a:t>1</a:t>
            </a:r>
            <a:r>
              <a:rPr lang="zh-CN" altLang="en-US" b="1"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物</a:t>
            </a:r>
            <a:r>
              <a:rPr lang="zh-CN" altLang="en-US" dirty="0">
                <a:latin typeface="华文新魏" pitchFamily="2" charset="-122"/>
                <a:ea typeface="华文新魏" pitchFamily="2" charset="-122"/>
              </a:rPr>
              <a:t>，个体与类别，需要抓</a:t>
            </a:r>
            <a:r>
              <a:rPr lang="zh-CN" altLang="en-US" dirty="0">
                <a:solidFill>
                  <a:srgbClr val="FF0000"/>
                </a:solidFill>
                <a:latin typeface="华文新魏" pitchFamily="2" charset="-122"/>
                <a:ea typeface="华文新魏" pitchFamily="2" charset="-122"/>
              </a:rPr>
              <a:t>外在特点</a:t>
            </a:r>
            <a:r>
              <a:rPr lang="zh-CN" altLang="en-US" dirty="0">
                <a:latin typeface="华文新魏" pitchFamily="2" charset="-122"/>
                <a:ea typeface="华文新魏" pitchFamily="2" charset="-122"/>
              </a:rPr>
              <a:t>和</a:t>
            </a:r>
            <a:r>
              <a:rPr lang="zh-CN" altLang="en-US" dirty="0">
                <a:solidFill>
                  <a:srgbClr val="FF0000"/>
                </a:solidFill>
                <a:latin typeface="华文新魏" pitchFamily="2" charset="-122"/>
                <a:ea typeface="华文新魏" pitchFamily="2" charset="-122"/>
              </a:rPr>
              <a:t>内在品质。</a:t>
            </a:r>
          </a:p>
          <a:p>
            <a:pPr latinLnBrk="1"/>
            <a:r>
              <a:rPr lang="zh-CN" altLang="en-US" dirty="0">
                <a:latin typeface="华文新魏" pitchFamily="2" charset="-122"/>
                <a:ea typeface="华文新魏" pitchFamily="2" charset="-122"/>
              </a:rPr>
              <a:t>注意，物的内在主要指向象征意义，往往承载着一定的文化内涵。</a:t>
            </a:r>
          </a:p>
          <a:p>
            <a:pPr latinLnBrk="1"/>
            <a:r>
              <a:rPr lang="zh-CN" altLang="en-US" dirty="0">
                <a:latin typeface="华文新魏" pitchFamily="2" charset="-122"/>
                <a:ea typeface="华文新魏" pitchFamily="2" charset="-122"/>
              </a:rPr>
              <a:t>物的分类：</a:t>
            </a:r>
          </a:p>
          <a:p>
            <a:pPr latinLnBrk="1"/>
            <a:r>
              <a:rPr lang="zh-CN" altLang="en-US" dirty="0">
                <a:latin typeface="华文新魏" pitchFamily="2" charset="-122"/>
                <a:ea typeface="华文新魏" pitchFamily="2" charset="-122"/>
              </a:rPr>
              <a:t>物由外在到内在的深入，需要结合物存在的环境</a:t>
            </a:r>
          </a:p>
          <a:p>
            <a:pPr latinLnBrk="1"/>
            <a:r>
              <a:rPr lang="zh-CN" altLang="en-US" dirty="0">
                <a:latin typeface="华文新魏" pitchFamily="2" charset="-122"/>
                <a:ea typeface="华文新魏" pitchFamily="2" charset="-122"/>
              </a:rPr>
              <a:t>（</a:t>
            </a:r>
            <a:r>
              <a:rPr lang="en-US" dirty="0">
                <a:latin typeface="华文新魏" pitchFamily="2" charset="-122"/>
                <a:ea typeface="华文新魏" pitchFamily="2" charset="-122"/>
              </a:rPr>
              <a:t>1</a:t>
            </a:r>
            <a:r>
              <a:rPr lang="zh-CN" altLang="en-US" dirty="0">
                <a:latin typeface="华文新魏" pitchFamily="2" charset="-122"/>
                <a:ea typeface="华文新魏" pitchFamily="2" charset="-122"/>
              </a:rPr>
              <a:t>）自然之物</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生存的自然环境：品质</a:t>
            </a:r>
          </a:p>
          <a:p>
            <a:pPr latinLnBrk="1"/>
            <a:r>
              <a:rPr lang="zh-CN" altLang="en-US" dirty="0">
                <a:latin typeface="华文新魏" pitchFamily="2" charset="-122"/>
                <a:ea typeface="华文新魏" pitchFamily="2" charset="-122"/>
              </a:rPr>
              <a:t>（</a:t>
            </a:r>
            <a:r>
              <a:rPr lang="en-US" dirty="0">
                <a:latin typeface="华文新魏" pitchFamily="2" charset="-122"/>
                <a:ea typeface="华文新魏" pitchFamily="2" charset="-122"/>
              </a:rPr>
              <a:t>2</a:t>
            </a:r>
            <a:r>
              <a:rPr lang="zh-CN" altLang="en-US" dirty="0">
                <a:latin typeface="华文新魏" pitchFamily="2" charset="-122"/>
                <a:ea typeface="华文新魏" pitchFamily="2" charset="-122"/>
              </a:rPr>
              <a:t>）人文之物</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传承的人文环境：文化</a:t>
            </a:r>
          </a:p>
          <a:p>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000108"/>
            <a:ext cx="8858280" cy="4525963"/>
          </a:xfrm>
        </p:spPr>
        <p:txBody>
          <a:bodyPr>
            <a:normAutofit lnSpcReduction="10000"/>
          </a:bodyPr>
          <a:lstStyle/>
          <a:p>
            <a:pPr latinLnBrk="1"/>
            <a:r>
              <a:rPr lang="en-US" b="1" dirty="0" smtClean="0">
                <a:latin typeface="华文新魏" pitchFamily="2" charset="-122"/>
                <a:ea typeface="华文新魏" pitchFamily="2" charset="-122"/>
              </a:rPr>
              <a:t>2</a:t>
            </a:r>
            <a:r>
              <a:rPr lang="zh-CN" altLang="en-US" b="1"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物</a:t>
            </a:r>
            <a:r>
              <a:rPr lang="zh-CN" altLang="en-US" dirty="0">
                <a:latin typeface="华文新魏" pitchFamily="2" charset="-122"/>
                <a:ea typeface="华文新魏" pitchFamily="2" charset="-122"/>
              </a:rPr>
              <a:t>要承载一定的志趣、情感和文化</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托物言志。</a:t>
            </a:r>
          </a:p>
          <a:p>
            <a:pPr latinLnBrk="1"/>
            <a:r>
              <a:rPr lang="zh-CN" altLang="en-US" dirty="0">
                <a:latin typeface="华文新魏" pitchFamily="2" charset="-122"/>
                <a:ea typeface="华文新魏" pitchFamily="2" charset="-122"/>
              </a:rPr>
              <a:t>（</a:t>
            </a:r>
            <a:r>
              <a:rPr lang="en-US" dirty="0">
                <a:latin typeface="华文新魏" pitchFamily="2" charset="-122"/>
                <a:ea typeface="华文新魏" pitchFamily="2" charset="-122"/>
              </a:rPr>
              <a:t>1</a:t>
            </a:r>
            <a:r>
              <a:rPr lang="zh-CN" altLang="en-US" dirty="0">
                <a:latin typeface="华文新魏" pitchFamily="2" charset="-122"/>
                <a:ea typeface="华文新魏" pitchFamily="2" charset="-122"/>
              </a:rPr>
              <a:t>）自然之物</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生存的自然环境：品质：志趣、情感</a:t>
            </a:r>
          </a:p>
          <a:p>
            <a:pPr latinLnBrk="1"/>
            <a:r>
              <a:rPr lang="zh-CN" altLang="en-US" dirty="0">
                <a:latin typeface="华文新魏" pitchFamily="2" charset="-122"/>
                <a:ea typeface="华文新魏" pitchFamily="2" charset="-122"/>
              </a:rPr>
              <a:t>（</a:t>
            </a:r>
            <a:r>
              <a:rPr lang="en-US" dirty="0">
                <a:latin typeface="华文新魏" pitchFamily="2" charset="-122"/>
                <a:ea typeface="华文新魏" pitchFamily="2" charset="-122"/>
              </a:rPr>
              <a:t>2</a:t>
            </a:r>
            <a:r>
              <a:rPr lang="zh-CN" altLang="en-US" dirty="0">
                <a:latin typeface="华文新魏" pitchFamily="2" charset="-122"/>
                <a:ea typeface="华文新魏" pitchFamily="2" charset="-122"/>
              </a:rPr>
              <a:t>）人文之物</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传承的人文环境：文化：情感、愿景</a:t>
            </a:r>
          </a:p>
          <a:p>
            <a:pPr latinLnBrk="1"/>
            <a:r>
              <a:rPr lang="zh-CN" altLang="en-US" dirty="0">
                <a:latin typeface="华文新魏" pitchFamily="2" charset="-122"/>
                <a:ea typeface="华文新魏" pitchFamily="2" charset="-122"/>
              </a:rPr>
              <a:t>（</a:t>
            </a:r>
            <a:r>
              <a:rPr lang="en-US" dirty="0">
                <a:latin typeface="华文新魏" pitchFamily="2" charset="-122"/>
                <a:ea typeface="华文新魏" pitchFamily="2" charset="-122"/>
              </a:rPr>
              <a:t>3</a:t>
            </a:r>
            <a:r>
              <a:rPr lang="zh-CN" altLang="en-US" dirty="0">
                <a:latin typeface="华文新魏" pitchFamily="2" charset="-122"/>
                <a:ea typeface="华文新魏" pitchFamily="2" charset="-122"/>
              </a:rPr>
              <a:t>）某一物也可能是自然与人文的结合，就需要综合二者的特点及其承载的志趣和文化来理解。</a:t>
            </a:r>
          </a:p>
          <a:p>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857232"/>
            <a:ext cx="9001156" cy="5268931"/>
          </a:xfrm>
        </p:spPr>
        <p:txBody>
          <a:bodyPr>
            <a:normAutofit/>
          </a:bodyPr>
          <a:lstStyle/>
          <a:p>
            <a:r>
              <a:rPr lang="zh-CN" altLang="en-US" b="1" dirty="0"/>
              <a:t>如四川卷</a:t>
            </a:r>
            <a:r>
              <a:rPr lang="en-US" altLang="zh-CN" b="1" dirty="0"/>
              <a:t>《</a:t>
            </a:r>
            <a:r>
              <a:rPr lang="zh-CN" altLang="en-US" b="1" dirty="0"/>
              <a:t>灯火</a:t>
            </a:r>
            <a:r>
              <a:rPr lang="en-US" altLang="zh-CN" b="1" dirty="0"/>
              <a:t>》</a:t>
            </a:r>
            <a:r>
              <a:rPr lang="zh-CN" altLang="en-US" b="1" dirty="0"/>
              <a:t>第二题“解释下列两句话在文中的含意。（</a:t>
            </a:r>
            <a:r>
              <a:rPr lang="en-US" b="1" dirty="0"/>
              <a:t>4</a:t>
            </a:r>
            <a:r>
              <a:rPr lang="zh-CN" altLang="en-US" b="1" dirty="0"/>
              <a:t>分）（</a:t>
            </a:r>
            <a:r>
              <a:rPr lang="en-US" b="1" dirty="0"/>
              <a:t>1</a:t>
            </a:r>
            <a:r>
              <a:rPr lang="zh-CN" altLang="en-US" b="1" dirty="0"/>
              <a:t>）那情形仿佛护着累世的家产。（</a:t>
            </a:r>
            <a:r>
              <a:rPr lang="en-US" b="1" dirty="0"/>
              <a:t>2</a:t>
            </a:r>
            <a:r>
              <a:rPr lang="zh-CN" altLang="en-US" b="1" dirty="0"/>
              <a:t>）喃喃自语的我在无边的夜里迷失在灯与灯之间。”就是</a:t>
            </a:r>
            <a:r>
              <a:rPr lang="zh-CN" altLang="en-US" b="1" dirty="0">
                <a:solidFill>
                  <a:srgbClr val="FF0000"/>
                </a:solidFill>
              </a:rPr>
              <a:t>考查“物”的承载的品质、志趣和情感。</a:t>
            </a:r>
            <a:r>
              <a:rPr lang="en-US" b="1" dirty="0">
                <a:solidFill>
                  <a:srgbClr val="FF0000"/>
                </a:solidFill>
              </a:rPr>
              <a:t>    </a:t>
            </a:r>
            <a:endParaRPr lang="en-US" b="1" dirty="0" smtClean="0">
              <a:solidFill>
                <a:srgbClr val="FF0000"/>
              </a:solidFill>
            </a:endParaRPr>
          </a:p>
          <a:p>
            <a:r>
              <a:rPr lang="zh-CN" altLang="en-US" b="1" dirty="0" smtClean="0"/>
              <a:t>第四</a:t>
            </a:r>
            <a:r>
              <a:rPr lang="zh-CN" altLang="en-US" b="1" dirty="0"/>
              <a:t>题</a:t>
            </a:r>
            <a:r>
              <a:rPr lang="zh-CN" altLang="en-US" b="1" dirty="0" smtClean="0"/>
              <a:t>“文章</a:t>
            </a:r>
            <a:r>
              <a:rPr lang="zh-CN" altLang="en-US" b="1" dirty="0"/>
              <a:t>最后一段说：‘我说不出喜欢煤油灯的理由，但我知道灯火在我心中的意义。’综观全文，灯火在作者心中具有什么样的意义？（</a:t>
            </a:r>
            <a:r>
              <a:rPr lang="en-US" b="1" dirty="0"/>
              <a:t>6</a:t>
            </a:r>
            <a:r>
              <a:rPr lang="zh-CN" altLang="en-US" b="1" dirty="0"/>
              <a:t>分）”就是</a:t>
            </a:r>
            <a:r>
              <a:rPr lang="zh-CN" altLang="en-US" b="1" dirty="0">
                <a:solidFill>
                  <a:srgbClr val="FF0000"/>
                </a:solidFill>
              </a:rPr>
              <a:t>考查“物”的象征意义</a:t>
            </a:r>
            <a:r>
              <a:rPr lang="en-US" altLang="zh-CN" b="1" dirty="0">
                <a:solidFill>
                  <a:srgbClr val="FF0000"/>
                </a:solidFill>
              </a:rPr>
              <a:t>——</a:t>
            </a:r>
            <a:r>
              <a:rPr lang="zh-CN" altLang="en-US" b="1" dirty="0">
                <a:solidFill>
                  <a:srgbClr val="FF0000"/>
                </a:solidFill>
              </a:rPr>
              <a:t>主题。</a:t>
            </a:r>
          </a:p>
          <a:p>
            <a:endParaRPr lang="zh-CN" alt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3165</Words>
  <Application>Microsoft Office PowerPoint</Application>
  <PresentationFormat>全屏显示(4:3)</PresentationFormat>
  <Paragraphs>141</Paragraphs>
  <Slides>33</Slides>
  <Notes>0</Notes>
  <HiddenSlides>1</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散文阅读指导</vt:lpstr>
      <vt:lpstr>散文主要题型分析</vt:lpstr>
      <vt:lpstr>散文主要题型分析</vt:lpstr>
      <vt:lpstr>一、读懂散文</vt:lpstr>
      <vt:lpstr>【二】分类阅读。</vt:lpstr>
      <vt:lpstr>幻灯片 6</vt:lpstr>
      <vt:lpstr>【三】状物——托物言志</vt:lpstr>
      <vt:lpstr>幻灯片 8</vt:lpstr>
      <vt:lpstr>幻灯片 9</vt:lpstr>
      <vt:lpstr>3、物的描写（与景的描绘相似）</vt:lpstr>
      <vt:lpstr>幻灯片 11</vt:lpstr>
      <vt:lpstr>相关文段1-13</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【2009全国卷2】 岳桦</vt:lpstr>
      <vt:lpstr>幻灯片 28</vt:lpstr>
      <vt:lpstr>【2009全国卷2】 岳桦</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User</cp:lastModifiedBy>
  <cp:revision>26</cp:revision>
  <dcterms:created xsi:type="dcterms:W3CDTF">2017-05-08T09:37:52Z</dcterms:created>
  <dcterms:modified xsi:type="dcterms:W3CDTF">2017-05-09T03:08:32Z</dcterms:modified>
</cp:coreProperties>
</file>