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84" r:id="rId4"/>
    <p:sldId id="285" r:id="rId5"/>
    <p:sldId id="302" r:id="rId6"/>
    <p:sldId id="286" r:id="rId7"/>
    <p:sldId id="274" r:id="rId8"/>
    <p:sldId id="287" r:id="rId9"/>
    <p:sldId id="288" r:id="rId10"/>
    <p:sldId id="291" r:id="rId11"/>
    <p:sldId id="290" r:id="rId12"/>
    <p:sldId id="292" r:id="rId13"/>
    <p:sldId id="293" r:id="rId14"/>
    <p:sldId id="294" r:id="rId15"/>
    <p:sldId id="275" r:id="rId16"/>
    <p:sldId id="276" r:id="rId17"/>
    <p:sldId id="277" r:id="rId18"/>
    <p:sldId id="278" r:id="rId19"/>
    <p:sldId id="279" r:id="rId20"/>
    <p:sldId id="280" r:id="rId21"/>
    <p:sldId id="281" r:id="rId22"/>
    <p:sldId id="300" r:id="rId23"/>
    <p:sldId id="301" r:id="rId24"/>
    <p:sldId id="297" r:id="rId25"/>
    <p:sldId id="282" r:id="rId26"/>
    <p:sldId id="266"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59B88-F293-4800-8A1B-2A35EBDA42DB}" type="datetimeFigureOut">
              <a:rPr lang="zh-CN" altLang="en-US" smtClean="0"/>
              <a:pPr/>
              <a:t>2019-01-14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22C20F-A7A0-4BA1-B7B7-87927ACC908D}" type="slidenum">
              <a:rPr lang="zh-CN" altLang="en-US" smtClean="0"/>
              <a:pPr/>
              <a:t>‹#›</a:t>
            </a:fld>
            <a:endParaRPr lang="zh-CN" altLang="en-US"/>
          </a:p>
        </p:txBody>
      </p:sp>
    </p:spTree>
    <p:extLst>
      <p:ext uri="{BB962C8B-B14F-4D97-AF65-F5344CB8AC3E}">
        <p14:creationId xmlns:p14="http://schemas.microsoft.com/office/powerpoint/2010/main" xmlns="" val="386699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b="1" dirty="0" smtClean="0"/>
              <a:t>2019</a:t>
            </a:r>
            <a:r>
              <a:rPr lang="zh-CN" altLang="en-US" b="1" dirty="0" smtClean="0"/>
              <a:t>小说复习之叙事技巧</a:t>
            </a:r>
            <a:endParaRPr lang="en-US" altLang="zh-CN" b="1" dirty="0" smtClean="0"/>
          </a:p>
        </p:txBody>
      </p:sp>
      <p:sp>
        <p:nvSpPr>
          <p:cNvPr id="3" name="副标题 2"/>
          <p:cNvSpPr>
            <a:spLocks noGrp="1"/>
          </p:cNvSpPr>
          <p:nvPr>
            <p:ph idx="1"/>
          </p:nvPr>
        </p:nvSpPr>
        <p:spPr/>
        <p:txBody>
          <a:bodyPr/>
          <a:lstStyle/>
          <a:p>
            <a:endParaRPr lang="en-US" altLang="zh-CN" sz="4400" b="1" dirty="0" smtClean="0">
              <a:solidFill>
                <a:schemeClr val="tx1"/>
              </a:solidFill>
            </a:endParaRPr>
          </a:p>
          <a:p>
            <a:endParaRPr lang="en-US" altLang="zh-CN" sz="4400" b="1" dirty="0" smtClean="0">
              <a:solidFill>
                <a:schemeClr val="tx1"/>
              </a:solidFill>
            </a:endParaRPr>
          </a:p>
          <a:p>
            <a:r>
              <a:rPr lang="zh-CN" altLang="en-US" sz="4400" b="1" dirty="0" smtClean="0">
                <a:solidFill>
                  <a:schemeClr val="tx1"/>
                </a:solidFill>
              </a:rPr>
              <a:t>一、题型示例</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277416" y="1789114"/>
            <a:ext cx="8866584" cy="6950075"/>
          </a:xfrm>
        </p:spPr>
        <p:txBody>
          <a:bodyPr/>
          <a:lstStyle/>
          <a:p>
            <a:pPr marL="0" indent="0" eaLnBrk="1" hangingPunct="1">
              <a:buFont typeface="Arial" pitchFamily="34" charset="0"/>
              <a:buNone/>
            </a:pPr>
            <a:r>
              <a:rPr lang="en-US" altLang="zh-CN" sz="4400" b="1" dirty="0" smtClean="0"/>
              <a:t>A.</a:t>
            </a:r>
            <a:r>
              <a:rPr lang="zh-CN" altLang="en-US" sz="4400" b="1" dirty="0" smtClean="0"/>
              <a:t>第三人称全知叙事：</a:t>
            </a:r>
            <a:r>
              <a:rPr lang="zh-CN" altLang="en-US" sz="4400" b="1" dirty="0" smtClean="0">
                <a:solidFill>
                  <a:srgbClr val="FF0000"/>
                </a:solidFill>
                <a:latin typeface="楷体" pitchFamily="49" charset="-122"/>
                <a:ea typeface="楷体" pitchFamily="49" charset="-122"/>
              </a:rPr>
              <a:t>视野开阔、便于全面地展示，不受时空限制，灵活自由，</a:t>
            </a:r>
            <a:r>
              <a:rPr lang="zh-CN" altLang="en-US" sz="4400" b="1" u="sng" dirty="0" smtClean="0">
                <a:solidFill>
                  <a:srgbClr val="0070C0"/>
                </a:solidFill>
                <a:latin typeface="楷体" pitchFamily="49" charset="-122"/>
                <a:ea typeface="楷体" pitchFamily="49" charset="-122"/>
              </a:rPr>
              <a:t>便于揭示人物的内心。</a:t>
            </a:r>
            <a:endParaRPr lang="en-US" altLang="zh-CN" sz="4400" b="1" u="sng" dirty="0" smtClean="0">
              <a:solidFill>
                <a:srgbClr val="0070C0"/>
              </a:solidFill>
              <a:latin typeface="楷体" pitchFamily="49" charset="-122"/>
              <a:ea typeface="楷体" pitchFamily="49" charset="-122"/>
            </a:endParaRPr>
          </a:p>
        </p:txBody>
      </p:sp>
      <p:sp>
        <p:nvSpPr>
          <p:cNvPr id="2" name="矩形 1"/>
          <p:cNvSpPr/>
          <p:nvPr/>
        </p:nvSpPr>
        <p:spPr>
          <a:xfrm>
            <a:off x="539552" y="404664"/>
            <a:ext cx="4548040" cy="707886"/>
          </a:xfrm>
          <a:prstGeom prst="rect">
            <a:avLst/>
          </a:prstGeom>
        </p:spPr>
        <p:txBody>
          <a:bodyPr wrap="none">
            <a:spAutoFit/>
          </a:bodyPr>
          <a:lstStyle/>
          <a:p>
            <a:r>
              <a:rPr lang="zh-CN" altLang="en-US" sz="4000" b="1" dirty="0"/>
              <a:t>（</a:t>
            </a:r>
            <a:r>
              <a:rPr lang="en-US" altLang="zh-CN" sz="4000" b="1" dirty="0"/>
              <a:t>2</a:t>
            </a:r>
            <a:r>
              <a:rPr lang="zh-CN" altLang="en-US" sz="4000" b="1" dirty="0"/>
              <a:t>）第三人称叙事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276225" y="404664"/>
            <a:ext cx="8734425" cy="6702425"/>
          </a:xfrm>
        </p:spPr>
        <p:txBody>
          <a:bodyPr/>
          <a:lstStyle/>
          <a:p>
            <a:pPr marL="0" indent="0">
              <a:buFont typeface="Arial" pitchFamily="34" charset="0"/>
              <a:buNone/>
            </a:pPr>
            <a:r>
              <a:rPr lang="zh-CN" altLang="en-US" sz="2800" b="1" dirty="0" smtClean="0">
                <a:latin typeface="楷体" pitchFamily="49" charset="-122"/>
                <a:ea typeface="楷体" pitchFamily="49" charset="-122"/>
              </a:rPr>
              <a:t>如：宝玉说到“林妹妹不说这样混帐话，若说这话，我也和她生分了”林黛玉听了这话，不觉又惊又喜、又悲又叹。所喜者，果然自己眼力不错，素日认他是个知己，果然是个知己。所惊者，他在人前一片私心称扬与我，其亲热厚密，竟不避嫌。所叹者，你既为我知己，自然我亦可为你知己矣，既你我为知己矣，则又何必有金玉之论哉！所悲者，父母早逝，虽有铭心刻骨之言，无人为我主张，况今日每觉神思恍惚，病已渐成，医者更云气弱血亏，恐至劳怯之症。我虽为你知己，但恐不能持久。你纵为我知己，奈我薄命何！</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想到此间不禁泪又下来，待要进去相见，自觉无味，便一面拭泪，一面出去了。</a:t>
            </a:r>
            <a:endParaRPr lang="en-US" altLang="zh-CN" sz="2800" b="1" dirty="0" smtClean="0">
              <a:latin typeface="楷体" pitchFamily="49" charset="-122"/>
              <a:ea typeface="楷体" pitchFamily="49" charset="-122"/>
            </a:endParaRPr>
          </a:p>
          <a:p>
            <a:pPr marL="0" indent="0">
              <a:buFont typeface="Arial" pitchFamily="34" charset="0"/>
              <a:buNone/>
            </a:pPr>
            <a:r>
              <a:rPr lang="zh-CN" altLang="en-US" sz="2800" b="1" dirty="0" smtClean="0">
                <a:latin typeface="宋体" pitchFamily="2" charset="-122"/>
                <a:ea typeface="宋体" pitchFamily="2" charset="-122"/>
              </a:rPr>
              <a:t>艺术效果：直接揭示人物</a:t>
            </a:r>
            <a:r>
              <a:rPr lang="zh-CN" altLang="en-US" sz="2800" b="1" dirty="0" smtClean="0">
                <a:solidFill>
                  <a:srgbClr val="FF0000"/>
                </a:solidFill>
                <a:latin typeface="宋体" pitchFamily="2" charset="-122"/>
                <a:ea typeface="宋体" pitchFamily="2" charset="-122"/>
              </a:rPr>
              <a:t>微妙复杂</a:t>
            </a:r>
            <a:r>
              <a:rPr lang="zh-CN" altLang="en-US" sz="2800" b="1" dirty="0" smtClean="0">
                <a:latin typeface="宋体" pitchFamily="2" charset="-122"/>
                <a:ea typeface="宋体" pitchFamily="2" charset="-122"/>
              </a:rPr>
              <a:t>的内心世界，便于读者了解人物。</a:t>
            </a:r>
          </a:p>
        </p:txBody>
      </p:sp>
      <p:sp>
        <p:nvSpPr>
          <p:cNvPr id="4" name="笑脸 3">
            <a:hlinkClick r:id="rId2" action="ppaction://hlinksldjump"/>
            <a:extLst>
              <a:ext uri="{FF2B5EF4-FFF2-40B4-BE49-F238E27FC236}">
                <a16:creationId xmlns="" xmlns:a16="http://schemas.microsoft.com/office/drawing/2014/main" id="{7D3CE48F-1661-4D3F-93CC-C299A30D40CA}"/>
              </a:ext>
            </a:extLst>
          </p:cNvPr>
          <p:cNvSpPr/>
          <p:nvPr/>
        </p:nvSpPr>
        <p:spPr>
          <a:xfrm>
            <a:off x="8458200" y="5084764"/>
            <a:ext cx="552450" cy="103822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7463DA3D-F622-48C1-B498-FB5E411F013F}"/>
              </a:ext>
            </a:extLst>
          </p:cNvPr>
          <p:cNvSpPr>
            <a:spLocks noGrp="1"/>
          </p:cNvSpPr>
          <p:nvPr>
            <p:ph idx="1"/>
          </p:nvPr>
        </p:nvSpPr>
        <p:spPr>
          <a:xfrm>
            <a:off x="190500" y="273050"/>
            <a:ext cx="8788004" cy="6584950"/>
          </a:xfrm>
        </p:spPr>
        <p:txBody>
          <a:bodyPr>
            <a:normAutofit/>
          </a:bodyPr>
          <a:lstStyle/>
          <a:p>
            <a:pPr marL="0" indent="0" eaLnBrk="1" hangingPunct="1">
              <a:buFont typeface="Arial" pitchFamily="34" charset="0"/>
              <a:buNone/>
              <a:defRPr/>
            </a:pPr>
            <a:r>
              <a:rPr lang="en-US" altLang="zh-CN" sz="2800" b="1" dirty="0">
                <a:latin typeface="宋体" panose="02010600030101010101" pitchFamily="2" charset="-122"/>
                <a:ea typeface="宋体" panose="02010600030101010101" pitchFamily="2" charset="-122"/>
              </a:rPr>
              <a:t>B.</a:t>
            </a:r>
            <a:r>
              <a:rPr lang="zh-CN" altLang="en-US" sz="2800" b="1" dirty="0">
                <a:latin typeface="宋体" panose="02010600030101010101" pitchFamily="2" charset="-122"/>
                <a:ea typeface="宋体" panose="02010600030101010101" pitchFamily="2" charset="-122"/>
              </a:rPr>
              <a:t>第三人称有限叙事</a:t>
            </a:r>
            <a:endParaRPr lang="en-US" altLang="zh-CN" sz="2800" b="1" dirty="0">
              <a:latin typeface="宋体" panose="02010600030101010101" pitchFamily="2" charset="-122"/>
              <a:ea typeface="宋体" panose="02010600030101010101" pitchFamily="2" charset="-122"/>
            </a:endParaRPr>
          </a:p>
          <a:p>
            <a:pPr marL="0" indent="0" eaLnBrk="1" hangingPunct="1">
              <a:buFont typeface="Arial" pitchFamily="34" charset="0"/>
              <a:buNone/>
              <a:defRPr/>
            </a:pPr>
            <a:r>
              <a:rPr lang="zh-CN" altLang="en-US" sz="2800" b="1" dirty="0">
                <a:latin typeface="楷体" panose="02010609060101010101" pitchFamily="49" charset="-122"/>
                <a:ea typeface="楷体" panose="02010609060101010101" pitchFamily="49" charset="-122"/>
              </a:rPr>
              <a:t>    蒙古族同胞利索地剖开西瓜，红红的汁水，顺着刀把滴滴嗒嗒淌，馋人极了！</a:t>
            </a:r>
          </a:p>
          <a:p>
            <a:pPr marL="0" indent="0" eaLnBrk="1" hangingPunct="1">
              <a:buFont typeface="Arial" pitchFamily="34" charset="0"/>
              <a:buNone/>
              <a:defRPr/>
            </a:pPr>
            <a:r>
              <a:rPr lang="zh-CN" altLang="en-US" sz="2800" b="1" dirty="0">
                <a:latin typeface="楷体" panose="02010609060101010101" pitchFamily="49" charset="-122"/>
                <a:ea typeface="楷体" panose="02010609060101010101" pitchFamily="49" charset="-122"/>
              </a:rPr>
              <a:t>    应该是平生吃过的最甜最美的西瓜，但谁也说不出味来，谁都不知道，那几块西瓜是怎么落进肚子里去的。</a:t>
            </a:r>
          </a:p>
          <a:p>
            <a:pPr marL="0" indent="0" eaLnBrk="1" hangingPunct="1">
              <a:buFont typeface="Arial" pitchFamily="34" charset="0"/>
              <a:buNone/>
              <a:defRPr/>
            </a:pPr>
            <a:r>
              <a:rPr lang="zh-CN" altLang="en-US" sz="2800" b="1" dirty="0">
                <a:latin typeface="楷体" panose="02010609060101010101" pitchFamily="49" charset="-122"/>
                <a:ea typeface="楷体" panose="02010609060101010101" pitchFamily="49" charset="-122"/>
              </a:rPr>
              <a:t>    至于送西瓜人是怎么冲破风沙，奇迹般的来到这里，最终也没弄清，因为谁也听不懂蒙语，只好让它成为一个美好的谜，永久地留在记忆里。 </a:t>
            </a:r>
            <a:endParaRPr lang="en-US" altLang="zh-CN" sz="2800" b="1"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                                                    </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天嚣</a:t>
            </a:r>
            <a:r>
              <a:rPr lang="en-US" altLang="zh-CN" sz="2800" b="1" dirty="0">
                <a:solidFill>
                  <a:srgbClr val="FF0000"/>
                </a:solidFill>
                <a:latin typeface="楷体" panose="02010609060101010101" pitchFamily="49" charset="-122"/>
                <a:ea typeface="楷体" panose="02010609060101010101" pitchFamily="49" charset="-122"/>
              </a:rPr>
              <a:t>》</a:t>
            </a:r>
          </a:p>
          <a:p>
            <a:pPr marL="0" indent="0" eaLnBrk="1" hangingPunct="1">
              <a:buFont typeface="Arial" pitchFamily="34" charset="0"/>
              <a:buNone/>
              <a:defRPr/>
            </a:pPr>
            <a:r>
              <a:rPr lang="zh-CN" altLang="en-US" sz="2800" b="1" dirty="0">
                <a:solidFill>
                  <a:srgbClr val="FF0000"/>
                </a:solidFill>
                <a:latin typeface="宋体" panose="02010600030101010101" pitchFamily="2" charset="-122"/>
                <a:ea typeface="宋体" panose="02010600030101010101" pitchFamily="2" charset="-122"/>
              </a:rPr>
              <a:t>艺术效果：“他”的视角所知有限，强化神秘的氛围，给读者留下想象空间。</a:t>
            </a:r>
            <a:endParaRPr lang="en-US" altLang="zh-CN" sz="2800" b="1" dirty="0">
              <a:solidFill>
                <a:srgbClr val="FF0000"/>
              </a:solidFill>
              <a:latin typeface="宋体" panose="02010600030101010101" pitchFamily="2" charset="-122"/>
              <a:ea typeface="宋体" panose="02010600030101010101" pitchFamily="2" charset="-122"/>
            </a:endParaRPr>
          </a:p>
          <a:p>
            <a:pPr eaLnBrk="1" hangingPunct="1">
              <a:defRPr/>
            </a:pPr>
            <a:endParaRPr lang="zh-CN" altLang="en-US" b="1"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endParaRPr lang="en-US" altLang="zh-CN" b="1" dirty="0">
              <a:latin typeface="宋体" panose="02010600030101010101" pitchFamily="2" charset="-122"/>
              <a:ea typeface="宋体" panose="02010600030101010101" pitchFamily="2" charset="-122"/>
            </a:endParaRPr>
          </a:p>
          <a:p>
            <a:pPr marL="0" indent="0" eaLnBrk="1" hangingPunct="1">
              <a:buFont typeface="Arial" pitchFamily="34" charset="0"/>
              <a:buNone/>
              <a:defRPr/>
            </a:pPr>
            <a:endParaRPr lang="en-US" altLang="zh-CN" b="1" dirty="0"/>
          </a:p>
          <a:p>
            <a:pPr eaLnBrk="1" hangingPunct="1">
              <a:defRPr/>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688D9F2-80FE-4542-9060-A66BBA6504A6}"/>
              </a:ext>
            </a:extLst>
          </p:cNvPr>
          <p:cNvSpPr>
            <a:spLocks noGrp="1"/>
          </p:cNvSpPr>
          <p:nvPr>
            <p:ph idx="1"/>
          </p:nvPr>
        </p:nvSpPr>
        <p:spPr>
          <a:xfrm>
            <a:off x="0" y="27293"/>
            <a:ext cx="9144000" cy="6946900"/>
          </a:xfrm>
        </p:spPr>
        <p:txBody>
          <a:bodyPr>
            <a:normAutofit/>
          </a:bodyPr>
          <a:lstStyle/>
          <a:p>
            <a:pPr marL="0" indent="0" eaLnBrk="1" hangingPunct="1">
              <a:buFont typeface="Arial" pitchFamily="34" charset="0"/>
              <a:buNone/>
              <a:defRPr/>
            </a:pPr>
            <a:r>
              <a:rPr lang="en-US" altLang="zh-CN" b="1" dirty="0">
                <a:solidFill>
                  <a:srgbClr val="FF0000"/>
                </a:solidFill>
              </a:rPr>
              <a:t>C.</a:t>
            </a:r>
            <a:r>
              <a:rPr lang="zh-CN" altLang="en-US" b="1" dirty="0">
                <a:solidFill>
                  <a:srgbClr val="FF0000"/>
                </a:solidFill>
              </a:rPr>
              <a:t>第三人称全知叙事与第三人称有限叙事相互转换</a:t>
            </a:r>
            <a:endParaRPr lang="en-US" altLang="zh-CN" b="1" dirty="0">
              <a:solidFill>
                <a:srgbClr val="FF0000"/>
              </a:solidFill>
            </a:endParaRPr>
          </a:p>
          <a:p>
            <a:pPr marL="0" indent="0" eaLnBrk="1" hangingPunct="1">
              <a:buFont typeface="Arial" pitchFamily="34" charset="0"/>
              <a:buNone/>
              <a:defRPr/>
            </a:pPr>
            <a:endParaRPr lang="en-US" altLang="zh-CN"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r>
              <a:rPr lang="zh-CN" altLang="en-US" dirty="0">
                <a:latin typeface="楷体" panose="02010609060101010101" pitchFamily="49" charset="-122"/>
                <a:ea typeface="楷体" panose="02010609060101010101" pitchFamily="49" charset="-122"/>
              </a:rPr>
              <a:t>忽一日，李小二正在门前安排菜蔬下菜，只见一个人闪将进来，酒店里坐下，随后又一人闪入来。看时，前面那个人是军营打扮，后面这个走卒模样，跟着也来坐下</a:t>
            </a:r>
            <a:r>
              <a:rPr lang="zh-CN" altLang="en-US" dirty="0" smtClean="0">
                <a:latin typeface="楷体" panose="02010609060101010101" pitchFamily="49" charset="-122"/>
                <a:ea typeface="楷体" panose="02010609060101010101" pitchFamily="49" charset="-122"/>
              </a:rPr>
              <a:t>。</a:t>
            </a:r>
            <a:endParaRPr lang="en-US" altLang="zh-CN" dirty="0">
              <a:latin typeface="宋体" panose="02010600030101010101" pitchFamily="2" charset="-122"/>
              <a:ea typeface="宋体" panose="02010600030101010101" pitchFamily="2" charset="-122"/>
            </a:endParaRPr>
          </a:p>
          <a:p>
            <a:pPr marL="0" indent="0" eaLnBrk="1" hangingPunct="1">
              <a:buFont typeface="Arial" pitchFamily="34" charset="0"/>
              <a:buNone/>
              <a:defRPr/>
            </a:pPr>
            <a:r>
              <a:rPr lang="zh-CN" altLang="en-US" b="1" dirty="0">
                <a:latin typeface="宋体" panose="02010600030101010101" pitchFamily="2" charset="-122"/>
                <a:ea typeface="宋体" panose="02010600030101010101" pitchFamily="2" charset="-122"/>
              </a:rPr>
              <a:t>效果：</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看时”之后，是李小二眼中所见，很生动地表现了李小二满腹狐疑的心理，制造了一种特殊紧张的气氛</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marL="0" indent="0" eaLnBrk="1" hangingPunct="1">
              <a:buFont typeface="Arial" pitchFamily="34" charset="0"/>
              <a:buNone/>
              <a:defRPr/>
            </a:pPr>
            <a:r>
              <a:rPr lang="zh-CN" altLang="en-US" dirty="0">
                <a:latin typeface="宋体" panose="02010600030101010101" pitchFamily="2" charset="-122"/>
                <a:ea typeface="宋体" panose="02010600030101010101" pitchFamily="2" charset="-122"/>
              </a:rPr>
              <a:t>    </a:t>
            </a:r>
            <a:r>
              <a:rPr lang="zh-CN" altLang="en-US" b="1" dirty="0">
                <a:solidFill>
                  <a:srgbClr val="0033CC"/>
                </a:solidFill>
                <a:latin typeface="宋体" panose="02010600030101010101" pitchFamily="2" charset="-122"/>
                <a:ea typeface="宋体" panose="02010600030101010101" pitchFamily="2" charset="-122"/>
              </a:rPr>
              <a:t>视角的转换，不仅仅是个语言细节问题，它直接关系到作品的</a:t>
            </a:r>
            <a:r>
              <a:rPr lang="zh-CN" altLang="en-US" b="1" u="sng" dirty="0">
                <a:solidFill>
                  <a:srgbClr val="0033CC"/>
                </a:solidFill>
                <a:latin typeface="宋体" panose="02010600030101010101" pitchFamily="2" charset="-122"/>
                <a:ea typeface="宋体" panose="02010600030101010101" pitchFamily="2" charset="-122"/>
              </a:rPr>
              <a:t>叙事动机和叙事效果。</a:t>
            </a:r>
            <a:endParaRPr lang="en-US" altLang="zh-CN" b="1" u="sng" dirty="0">
              <a:solidFill>
                <a:srgbClr val="0033CC"/>
              </a:solidFill>
              <a:latin typeface="宋体" panose="02010600030101010101" pitchFamily="2" charset="-122"/>
              <a:ea typeface="宋体" panose="02010600030101010101" pitchFamily="2" charset="-122"/>
            </a:endParaRPr>
          </a:p>
          <a:p>
            <a:pPr eaLnBrk="1" hangingPunct="1">
              <a:defRPr/>
            </a:pPr>
            <a:endParaRPr lang="zh-CN" altLang="en-US" dirty="0"/>
          </a:p>
        </p:txBody>
      </p:sp>
      <p:sp>
        <p:nvSpPr>
          <p:cNvPr id="6" name="心形 5">
            <a:extLst>
              <a:ext uri="{FF2B5EF4-FFF2-40B4-BE49-F238E27FC236}">
                <a16:creationId xmlns="" xmlns:a16="http://schemas.microsoft.com/office/drawing/2014/main" id="{C08B267F-F4C1-4857-912B-3FB70E90B783}"/>
              </a:ext>
            </a:extLst>
          </p:cNvPr>
          <p:cNvSpPr/>
          <p:nvPr/>
        </p:nvSpPr>
        <p:spPr>
          <a:xfrm>
            <a:off x="401241" y="4581526"/>
            <a:ext cx="428625" cy="550863"/>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F03DFEC-C132-4E19-97AE-F7B0C6606BCD}"/>
              </a:ext>
            </a:extLst>
          </p:cNvPr>
          <p:cNvSpPr>
            <a:spLocks noGrp="1"/>
          </p:cNvSpPr>
          <p:nvPr>
            <p:ph idx="1"/>
          </p:nvPr>
        </p:nvSpPr>
        <p:spPr>
          <a:xfrm>
            <a:off x="431007" y="239714"/>
            <a:ext cx="8441531" cy="6376987"/>
          </a:xfrm>
        </p:spPr>
        <p:txBody>
          <a:bodyPr/>
          <a:lstStyle/>
          <a:p>
            <a:pPr marL="0" indent="0" eaLnBrk="1" hangingPunct="1">
              <a:buFont typeface="Arial" pitchFamily="34" charset="0"/>
              <a:buNone/>
              <a:defRPr/>
            </a:pPr>
            <a:r>
              <a:rPr lang="zh-CN" altLang="en-US" sz="3600" b="1" dirty="0">
                <a:latin typeface="楷体" panose="02010609060101010101" pitchFamily="49" charset="-122"/>
                <a:ea typeface="楷体" panose="02010609060101010101" pitchFamily="49" charset="-122"/>
              </a:rPr>
              <a:t>小结：</a:t>
            </a:r>
            <a:endParaRPr lang="en-US" altLang="zh-CN" sz="3600" b="1"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r>
              <a:rPr lang="en-US" altLang="zh-CN" sz="3600" b="1" dirty="0">
                <a:latin typeface="楷体" panose="02010609060101010101" pitchFamily="49" charset="-122"/>
                <a:ea typeface="楷体" panose="02010609060101010101" pitchFamily="49" charset="-122"/>
              </a:rPr>
              <a:t>1</a:t>
            </a:r>
            <a:r>
              <a:rPr lang="zh-CN" altLang="en-US" sz="3600" b="1" dirty="0">
                <a:latin typeface="楷体" panose="02010609060101010101" pitchFamily="49" charset="-122"/>
                <a:ea typeface="楷体" panose="02010609060101010101" pitchFamily="49" charset="-122"/>
              </a:rPr>
              <a:t>、叙述人称和叙述角度的选择，涉及到</a:t>
            </a:r>
            <a:r>
              <a:rPr lang="zh-CN" altLang="en-US" sz="3600" b="1" dirty="0">
                <a:solidFill>
                  <a:srgbClr val="FF0000"/>
                </a:solidFill>
                <a:latin typeface="楷体" panose="02010609060101010101" pitchFamily="49" charset="-122"/>
                <a:ea typeface="楷体" panose="02010609060101010101" pitchFamily="49" charset="-122"/>
              </a:rPr>
              <a:t>叙述的动机和叙述的效果。</a:t>
            </a:r>
            <a:endParaRPr lang="en-US" altLang="zh-CN" sz="3600" b="1" dirty="0">
              <a:solidFill>
                <a:srgbClr val="FF0000"/>
              </a:solidFill>
              <a:latin typeface="楷体" panose="02010609060101010101" pitchFamily="49" charset="-122"/>
              <a:ea typeface="楷体" panose="02010609060101010101" pitchFamily="49" charset="-122"/>
            </a:endParaRPr>
          </a:p>
          <a:p>
            <a:pPr marL="0" indent="0" eaLnBrk="1" hangingPunct="1">
              <a:buFont typeface="Arial" pitchFamily="34" charset="0"/>
              <a:buNone/>
              <a:defRPr/>
            </a:pPr>
            <a:r>
              <a:rPr lang="en-US" altLang="zh-CN" sz="3600" b="1" dirty="0">
                <a:latin typeface="楷体" panose="02010609060101010101" pitchFamily="49" charset="-122"/>
                <a:ea typeface="楷体" panose="02010609060101010101" pitchFamily="49" charset="-122"/>
              </a:rPr>
              <a:t>2</a:t>
            </a:r>
            <a:r>
              <a:rPr lang="zh-CN" altLang="en-US" sz="3600" b="1" dirty="0">
                <a:latin typeface="楷体" panose="02010609060101010101" pitchFamily="49" charset="-122"/>
                <a:ea typeface="楷体" panose="02010609060101010101" pitchFamily="49" charset="-122"/>
              </a:rPr>
              <a:t>、分析叙事者的作用和效果时，应充分考虑叙述者的</a:t>
            </a:r>
            <a:r>
              <a:rPr lang="zh-CN" altLang="en-US" sz="3600" b="1" dirty="0">
                <a:solidFill>
                  <a:srgbClr val="FF0000"/>
                </a:solidFill>
                <a:latin typeface="楷体" panose="02010609060101010101" pitchFamily="49" charset="-122"/>
                <a:ea typeface="楷体" panose="02010609060101010101" pitchFamily="49" charset="-122"/>
              </a:rPr>
              <a:t>身份、年龄、地位、叙述者与被叙述者之间的关系等。</a:t>
            </a:r>
            <a:r>
              <a:rPr lang="zh-CN" altLang="en-US" sz="3600" b="1" dirty="0">
                <a:latin typeface="楷体" panose="02010609060101010101" pitchFamily="49" charset="-122"/>
                <a:ea typeface="楷体" panose="02010609060101010101" pitchFamily="49" charset="-122"/>
              </a:rPr>
              <a:t>（结合文本）</a:t>
            </a:r>
            <a:endParaRPr lang="en-US" altLang="zh-CN" sz="3600" b="1"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r>
              <a:rPr lang="en-US" altLang="zh-CN" sz="3600" b="1" dirty="0">
                <a:latin typeface="楷体" panose="02010609060101010101" pitchFamily="49" charset="-122"/>
                <a:ea typeface="楷体" panose="02010609060101010101" pitchFamily="49" charset="-122"/>
              </a:rPr>
              <a:t>3</a:t>
            </a:r>
            <a:r>
              <a:rPr lang="zh-CN" altLang="en-US" sz="3600" b="1" dirty="0">
                <a:latin typeface="楷体" panose="02010609060101010101" pitchFamily="49" charset="-122"/>
                <a:ea typeface="楷体" panose="02010609060101010101" pitchFamily="49" charset="-122"/>
              </a:rPr>
              <a:t>、叙述视角不一定只有一个，也可以多个。</a:t>
            </a:r>
            <a:endParaRPr lang="en-US" altLang="zh-CN" sz="3600" b="1" dirty="0">
              <a:latin typeface="楷体" panose="02010609060101010101" pitchFamily="49" charset="-122"/>
              <a:ea typeface="楷体" panose="02010609060101010101" pitchFamily="49" charset="-122"/>
            </a:endParaRPr>
          </a:p>
          <a:p>
            <a:pPr marL="0" indent="0" eaLnBrk="1" hangingPunct="1">
              <a:buFont typeface="Arial" pitchFamily="34" charset="0"/>
              <a:buNone/>
              <a:defRPr/>
            </a:pPr>
            <a:endParaRPr lang="zh-CN" altLang="en-US" sz="3600" b="1" dirty="0">
              <a:latin typeface="楷体" panose="02010609060101010101" pitchFamily="49" charset="-122"/>
              <a:ea typeface="楷体" panose="02010609060101010101" pitchFamily="49" charset="-122"/>
            </a:endParaRPr>
          </a:p>
          <a:p>
            <a:pPr eaLnBrk="1" hangingPunct="1">
              <a:defRPr/>
            </a:pPr>
            <a:endParaRPr lang="zh-CN" alt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208912" cy="6120680"/>
          </a:xfrm>
        </p:spPr>
        <p:txBody>
          <a:bodyPr>
            <a:noAutofit/>
          </a:bodyPr>
          <a:lstStyle/>
          <a:p>
            <a:pPr algn="ctr">
              <a:buNone/>
            </a:pPr>
            <a:r>
              <a:rPr lang="zh-CN" altLang="en-US" sz="4000" b="1" dirty="0" smtClean="0">
                <a:solidFill>
                  <a:srgbClr val="C00000"/>
                </a:solidFill>
              </a:rPr>
              <a:t>考点</a:t>
            </a:r>
            <a:r>
              <a:rPr lang="zh-CN" altLang="en-US" sz="4000" b="1" dirty="0">
                <a:solidFill>
                  <a:srgbClr val="C00000"/>
                </a:solidFill>
              </a:rPr>
              <a:t>二</a:t>
            </a:r>
            <a:r>
              <a:rPr lang="zh-CN" altLang="en-US" sz="4000" b="1" dirty="0" smtClean="0">
                <a:solidFill>
                  <a:srgbClr val="C00000"/>
                </a:solidFill>
              </a:rPr>
              <a:t>：叙述的方式</a:t>
            </a:r>
            <a:endParaRPr lang="en-US" altLang="zh-CN" sz="4000" b="1" dirty="0">
              <a:solidFill>
                <a:srgbClr val="C00000"/>
              </a:solidFill>
            </a:endParaRPr>
          </a:p>
          <a:p>
            <a:pPr algn="ctr">
              <a:buNone/>
            </a:pPr>
            <a:endParaRPr lang="zh-CN" altLang="en-US" b="1" dirty="0" smtClean="0">
              <a:solidFill>
                <a:srgbClr val="C00000"/>
              </a:solidFill>
            </a:endParaRPr>
          </a:p>
          <a:p>
            <a:pPr>
              <a:buNone/>
            </a:pPr>
            <a:r>
              <a:rPr lang="en-US" altLang="zh-CN" b="1" dirty="0" smtClean="0">
                <a:solidFill>
                  <a:srgbClr val="C00000"/>
                </a:solidFill>
              </a:rPr>
              <a:t>1</a:t>
            </a:r>
            <a:r>
              <a:rPr lang="zh-CN" altLang="en-US" b="1" dirty="0" smtClean="0">
                <a:solidFill>
                  <a:srgbClr val="C00000"/>
                </a:solidFill>
              </a:rPr>
              <a:t>、正叙（顺叙）</a:t>
            </a:r>
            <a:r>
              <a:rPr lang="zh-CN" altLang="en-US" b="1" dirty="0" smtClean="0"/>
              <a:t>：使文气自然贯通，条理清晰</a:t>
            </a:r>
          </a:p>
          <a:p>
            <a:pPr>
              <a:buNone/>
            </a:pPr>
            <a:r>
              <a:rPr lang="en-US" altLang="zh-CN" b="1" dirty="0" smtClean="0">
                <a:solidFill>
                  <a:srgbClr val="C00000"/>
                </a:solidFill>
              </a:rPr>
              <a:t>2</a:t>
            </a:r>
            <a:r>
              <a:rPr lang="zh-CN" altLang="en-US" b="1" dirty="0" smtClean="0">
                <a:solidFill>
                  <a:srgbClr val="C00000"/>
                </a:solidFill>
              </a:rPr>
              <a:t>、插叙</a:t>
            </a:r>
            <a:r>
              <a:rPr lang="zh-CN" altLang="en-US" b="1" dirty="0" smtClean="0"/>
              <a:t>：对主要情节或中心事件作必要的、照应、补充。</a:t>
            </a:r>
            <a:endParaRPr lang="en-US" altLang="zh-CN" b="1" dirty="0" smtClean="0"/>
          </a:p>
          <a:p>
            <a:pPr>
              <a:buNone/>
            </a:pPr>
            <a:r>
              <a:rPr lang="zh-CN" altLang="en-US" b="1" dirty="0" smtClean="0"/>
              <a:t>        ①丰富情节，使情节更完整、结构更严密、内容更充实。</a:t>
            </a:r>
            <a:endParaRPr lang="en-US" altLang="zh-CN" b="1" dirty="0" smtClean="0"/>
          </a:p>
          <a:p>
            <a:pPr>
              <a:buNone/>
            </a:pPr>
            <a:r>
              <a:rPr lang="zh-CN" altLang="en-US" b="1" dirty="0" smtClean="0"/>
              <a:t>       ②衬托中心人物，</a:t>
            </a:r>
            <a:endParaRPr lang="en-US" altLang="zh-CN" b="1" dirty="0" smtClean="0"/>
          </a:p>
          <a:p>
            <a:pPr>
              <a:buNone/>
            </a:pPr>
            <a:r>
              <a:rPr lang="zh-CN" altLang="en-US" b="1" dirty="0" smtClean="0"/>
              <a:t>       ③深化主题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0"/>
            <a:ext cx="8496944" cy="6669360"/>
          </a:xfrm>
        </p:spPr>
        <p:txBody>
          <a:bodyPr>
            <a:noAutofit/>
          </a:bodyPr>
          <a:lstStyle/>
          <a:p>
            <a:pPr>
              <a:buNone/>
            </a:pPr>
            <a:endParaRPr lang="en-US" altLang="zh-CN" sz="2800" b="1" dirty="0" smtClean="0">
              <a:solidFill>
                <a:srgbClr val="C00000"/>
              </a:solidFill>
            </a:endParaRPr>
          </a:p>
          <a:p>
            <a:pPr algn="ctr">
              <a:buNone/>
            </a:pPr>
            <a:r>
              <a:rPr lang="zh-CN" altLang="en-US" sz="4000" b="1" dirty="0">
                <a:solidFill>
                  <a:srgbClr val="C00000"/>
                </a:solidFill>
              </a:rPr>
              <a:t>考点二：叙述的方式</a:t>
            </a:r>
          </a:p>
          <a:p>
            <a:pPr>
              <a:buNone/>
            </a:pPr>
            <a:endParaRPr lang="en-US" altLang="zh-CN" sz="2800" b="1" dirty="0" smtClean="0">
              <a:solidFill>
                <a:srgbClr val="C00000"/>
              </a:solidFill>
            </a:endParaRPr>
          </a:p>
          <a:p>
            <a:pPr>
              <a:buNone/>
            </a:pPr>
            <a:r>
              <a:rPr lang="en-US" altLang="zh-CN" b="1" dirty="0" smtClean="0">
                <a:solidFill>
                  <a:srgbClr val="C00000"/>
                </a:solidFill>
              </a:rPr>
              <a:t>3</a:t>
            </a:r>
            <a:r>
              <a:rPr lang="zh-CN" altLang="en-US" b="1" dirty="0" smtClean="0">
                <a:solidFill>
                  <a:srgbClr val="C00000"/>
                </a:solidFill>
              </a:rPr>
              <a:t>、补叙</a:t>
            </a:r>
            <a:r>
              <a:rPr lang="zh-CN" altLang="en-US" b="1" dirty="0" smtClean="0"/>
              <a:t>：在叙事之后再补充叙述事件的原委、结果等内容，对情节中的人、事作必要的补充说明，起到补充和</a:t>
            </a:r>
            <a:r>
              <a:rPr lang="zh-CN" altLang="en-US" b="1" dirty="0" smtClean="0">
                <a:solidFill>
                  <a:srgbClr val="C00000"/>
                </a:solidFill>
              </a:rPr>
              <a:t>丰富</a:t>
            </a:r>
            <a:r>
              <a:rPr lang="zh-CN" altLang="en-US" b="1" dirty="0" smtClean="0"/>
              <a:t>原来的</a:t>
            </a:r>
            <a:r>
              <a:rPr lang="zh-CN" altLang="en-US" b="1" dirty="0" smtClean="0">
                <a:solidFill>
                  <a:srgbClr val="C00000"/>
                </a:solidFill>
              </a:rPr>
              <a:t>叙述</a:t>
            </a:r>
            <a:r>
              <a:rPr lang="zh-CN" altLang="en-US" b="1" dirty="0" smtClean="0"/>
              <a:t>的作用</a:t>
            </a:r>
          </a:p>
          <a:p>
            <a:pPr>
              <a:buNone/>
            </a:pPr>
            <a:r>
              <a:rPr lang="en-US" altLang="zh-CN" b="1" dirty="0" smtClean="0">
                <a:solidFill>
                  <a:srgbClr val="C00000"/>
                </a:solidFill>
              </a:rPr>
              <a:t>4</a:t>
            </a:r>
            <a:r>
              <a:rPr lang="zh-CN" altLang="en-US" b="1" dirty="0" smtClean="0">
                <a:solidFill>
                  <a:srgbClr val="C00000"/>
                </a:solidFill>
              </a:rPr>
              <a:t>、倒叙</a:t>
            </a:r>
            <a:r>
              <a:rPr lang="zh-CN" altLang="en-US" b="1" dirty="0" smtClean="0"/>
              <a:t>：</a:t>
            </a:r>
            <a:r>
              <a:rPr lang="zh-CN" altLang="en-US" b="1" dirty="0" smtClean="0">
                <a:solidFill>
                  <a:srgbClr val="C00000"/>
                </a:solidFill>
              </a:rPr>
              <a:t>增强</a:t>
            </a:r>
            <a:r>
              <a:rPr lang="zh-CN" altLang="en-US" b="1" dirty="0" smtClean="0"/>
              <a:t>文章的</a:t>
            </a:r>
            <a:r>
              <a:rPr lang="zh-CN" altLang="en-US" b="1" dirty="0" smtClean="0">
                <a:solidFill>
                  <a:srgbClr val="C00000"/>
                </a:solidFill>
              </a:rPr>
              <a:t>生动性</a:t>
            </a:r>
            <a:r>
              <a:rPr lang="zh-CN" altLang="en-US" b="1" dirty="0" smtClean="0"/>
              <a:t>，使文章</a:t>
            </a:r>
            <a:r>
              <a:rPr lang="zh-CN" altLang="en-US" b="1" dirty="0" smtClean="0">
                <a:solidFill>
                  <a:srgbClr val="C00000"/>
                </a:solidFill>
              </a:rPr>
              <a:t>产生悬念</a:t>
            </a:r>
            <a:r>
              <a:rPr lang="zh-CN" altLang="en-US" b="1" dirty="0" smtClean="0"/>
              <a:t>，更能</a:t>
            </a:r>
            <a:r>
              <a:rPr lang="zh-CN" altLang="en-US" b="1" dirty="0" smtClean="0">
                <a:solidFill>
                  <a:srgbClr val="C00000"/>
                </a:solidFill>
              </a:rPr>
              <a:t>引人入用</a:t>
            </a:r>
            <a:r>
              <a:rPr lang="zh-CN" altLang="en-US" b="1" dirty="0" smtClean="0"/>
              <a:t>，也可</a:t>
            </a:r>
            <a:r>
              <a:rPr lang="zh-CN" altLang="en-US" b="1" dirty="0" smtClean="0">
                <a:solidFill>
                  <a:srgbClr val="C00000"/>
                </a:solidFill>
              </a:rPr>
              <a:t>避免</a:t>
            </a:r>
            <a:r>
              <a:rPr lang="zh-CN" altLang="en-US" b="1" dirty="0" smtClean="0"/>
              <a:t>叙述的</a:t>
            </a:r>
            <a:r>
              <a:rPr lang="zh-CN" altLang="en-US" b="1" dirty="0" smtClean="0">
                <a:solidFill>
                  <a:srgbClr val="C00000"/>
                </a:solidFill>
              </a:rPr>
              <a:t>平铺直叙和结构的单调</a:t>
            </a:r>
            <a:r>
              <a:rPr lang="zh-CN" altLang="en-US" b="1" dirty="0" smtClean="0"/>
              <a:t>，使叙述</a:t>
            </a:r>
            <a:r>
              <a:rPr lang="zh-CN" altLang="en-US" b="1" dirty="0" smtClean="0">
                <a:solidFill>
                  <a:srgbClr val="C00000"/>
                </a:solidFill>
              </a:rPr>
              <a:t>曲折有致</a:t>
            </a:r>
          </a:p>
          <a:p>
            <a:pPr>
              <a:buNone/>
            </a:pPr>
            <a:r>
              <a:rPr lang="en-US" altLang="zh-CN" b="1" dirty="0" smtClean="0">
                <a:solidFill>
                  <a:srgbClr val="C00000"/>
                </a:solidFill>
              </a:rPr>
              <a:t>5</a:t>
            </a:r>
            <a:r>
              <a:rPr lang="zh-CN" altLang="en-US" b="1" dirty="0" smtClean="0">
                <a:solidFill>
                  <a:srgbClr val="C00000"/>
                </a:solidFill>
              </a:rPr>
              <a:t>、平叙</a:t>
            </a:r>
            <a:r>
              <a:rPr lang="zh-CN" altLang="en-US" b="1" dirty="0" smtClean="0"/>
              <a:t>：“花开两朵，各表一枝”，双线甚至多线推进，</a:t>
            </a:r>
            <a:r>
              <a:rPr lang="zh-CN" altLang="en-US" b="1" dirty="0" smtClean="0">
                <a:solidFill>
                  <a:srgbClr val="C00000"/>
                </a:solidFill>
              </a:rPr>
              <a:t>拓展</a:t>
            </a:r>
            <a:r>
              <a:rPr lang="zh-CN" altLang="en-US" b="1" dirty="0" smtClean="0"/>
              <a:t>作品</a:t>
            </a:r>
            <a:r>
              <a:rPr lang="zh-CN" altLang="en-US" b="1" dirty="0" smtClean="0">
                <a:solidFill>
                  <a:srgbClr val="C00000"/>
                </a:solidFill>
              </a:rPr>
              <a:t>容量</a:t>
            </a:r>
            <a:r>
              <a:rPr lang="zh-CN" altLang="en-US"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6632"/>
            <a:ext cx="9144000" cy="1569660"/>
          </a:xfrm>
          <a:prstGeom prst="rect">
            <a:avLst/>
          </a:prstGeom>
        </p:spPr>
        <p:txBody>
          <a:bodyPr wrap="square">
            <a:spAutoFit/>
          </a:bodyPr>
          <a:lstStyle/>
          <a:p>
            <a:r>
              <a:rPr lang="zh-CN" altLang="en-US" sz="3200" b="1" dirty="0" smtClean="0">
                <a:solidFill>
                  <a:srgbClr val="0033CC"/>
                </a:solidFill>
              </a:rPr>
              <a:t>例</a:t>
            </a:r>
            <a:r>
              <a:rPr lang="en-US" altLang="zh-CN" sz="3200" b="1" dirty="0" smtClean="0">
                <a:solidFill>
                  <a:srgbClr val="0033CC"/>
                </a:solidFill>
              </a:rPr>
              <a:t> .</a:t>
            </a:r>
            <a:r>
              <a:rPr lang="zh-CN" altLang="en-US" sz="3200" b="1" dirty="0" smtClean="0">
                <a:solidFill>
                  <a:srgbClr val="0033CC"/>
                </a:solidFill>
              </a:rPr>
              <a:t>（</a:t>
            </a:r>
            <a:r>
              <a:rPr lang="en-US" altLang="zh-CN" sz="3200" b="1" dirty="0" smtClean="0">
                <a:solidFill>
                  <a:srgbClr val="0033CC"/>
                </a:solidFill>
              </a:rPr>
              <a:t>2018•</a:t>
            </a:r>
            <a:r>
              <a:rPr lang="zh-CN" altLang="en-US" sz="3200" b="1" dirty="0" smtClean="0">
                <a:solidFill>
                  <a:srgbClr val="0033CC"/>
                </a:solidFill>
              </a:rPr>
              <a:t>卷</a:t>
            </a:r>
            <a:r>
              <a:rPr lang="en-US" altLang="zh-CN" sz="3200" b="1" dirty="0" smtClean="0">
                <a:solidFill>
                  <a:srgbClr val="0033CC"/>
                </a:solidFill>
              </a:rPr>
              <a:t>Ⅰ</a:t>
            </a:r>
            <a:r>
              <a:rPr lang="zh-CN" altLang="en-US" sz="3200" b="1" dirty="0" smtClean="0">
                <a:solidFill>
                  <a:srgbClr val="0033CC"/>
                </a:solidFill>
              </a:rPr>
              <a:t>）（</a:t>
            </a:r>
            <a:r>
              <a:rPr lang="en-US" altLang="zh-CN" sz="3200" b="1" dirty="0" smtClean="0">
                <a:solidFill>
                  <a:srgbClr val="0033CC"/>
                </a:solidFill>
              </a:rPr>
              <a:t>3</a:t>
            </a:r>
            <a:r>
              <a:rPr lang="zh-CN" altLang="en-US" sz="3200" b="1" dirty="0" smtClean="0">
                <a:solidFill>
                  <a:srgbClr val="0033CC"/>
                </a:solidFill>
              </a:rPr>
              <a:t>）小说中历史与现实交织穿插，这种叙述方式有哪些好处？请结合作品简要分析。</a:t>
            </a:r>
            <a:r>
              <a:rPr lang="en-US" altLang="zh-CN" sz="3200" b="1" dirty="0" smtClean="0">
                <a:solidFill>
                  <a:srgbClr val="0033CC"/>
                </a:solidFill>
              </a:rPr>
              <a:t> </a:t>
            </a:r>
          </a:p>
        </p:txBody>
      </p:sp>
      <p:sp>
        <p:nvSpPr>
          <p:cNvPr id="5" name="矩形 4"/>
          <p:cNvSpPr/>
          <p:nvPr/>
        </p:nvSpPr>
        <p:spPr>
          <a:xfrm>
            <a:off x="395536" y="1916832"/>
            <a:ext cx="8208912" cy="3539430"/>
          </a:xfrm>
          <a:prstGeom prst="rect">
            <a:avLst/>
          </a:prstGeom>
        </p:spPr>
        <p:txBody>
          <a:bodyPr wrap="square">
            <a:spAutoFit/>
          </a:bodyPr>
          <a:lstStyle/>
          <a:p>
            <a:r>
              <a:rPr lang="zh-CN" altLang="zh-CN" sz="3200" b="1" dirty="0" smtClean="0">
                <a:solidFill>
                  <a:srgbClr val="0033CC"/>
                </a:solidFill>
              </a:rPr>
              <a:t>①</a:t>
            </a:r>
            <a:r>
              <a:rPr lang="zh-CN" altLang="en-US" sz="3200" b="1" dirty="0" smtClean="0">
                <a:solidFill>
                  <a:srgbClr val="0033CC"/>
                </a:solidFill>
              </a:rPr>
              <a:t>于主题，</a:t>
            </a:r>
            <a:r>
              <a:rPr lang="zh-CN" altLang="zh-CN" sz="3200" b="1" dirty="0" smtClean="0">
                <a:solidFill>
                  <a:srgbClr val="0033CC"/>
                </a:solidFill>
              </a:rPr>
              <a:t>既能表现当代人对赵一曼女士的尊敬之情，又能表现赵一曼精神的当下意义，使主题内蕴更深刻；</a:t>
            </a:r>
            <a:endParaRPr lang="en-US" altLang="zh-CN" sz="3200" b="1" dirty="0" smtClean="0">
              <a:solidFill>
                <a:srgbClr val="0033CC"/>
              </a:solidFill>
            </a:endParaRPr>
          </a:p>
          <a:p>
            <a:r>
              <a:rPr lang="zh-CN" altLang="zh-CN" sz="3200" b="1" dirty="0" smtClean="0">
                <a:solidFill>
                  <a:srgbClr val="0033CC"/>
                </a:solidFill>
              </a:rPr>
              <a:t>②</a:t>
            </a:r>
            <a:r>
              <a:rPr lang="zh-CN" altLang="en-US" sz="3200" b="1" dirty="0" smtClean="0">
                <a:solidFill>
                  <a:srgbClr val="0033CC"/>
                </a:solidFill>
              </a:rPr>
              <a:t>于人物，</a:t>
            </a:r>
            <a:r>
              <a:rPr lang="zh-CN" altLang="zh-CN" sz="3200" b="1" dirty="0" smtClean="0">
                <a:solidFill>
                  <a:srgbClr val="0033CC"/>
                </a:solidFill>
              </a:rPr>
              <a:t>可以拉开时间距离，更加全面地认识英雄，使人物形象更加立体；</a:t>
            </a:r>
            <a:endParaRPr lang="en-US" altLang="zh-CN" sz="3200" b="1" dirty="0" smtClean="0">
              <a:solidFill>
                <a:srgbClr val="0033CC"/>
              </a:solidFill>
            </a:endParaRPr>
          </a:p>
          <a:p>
            <a:r>
              <a:rPr lang="zh-CN" altLang="zh-CN" sz="3200" b="1" dirty="0" smtClean="0">
                <a:solidFill>
                  <a:srgbClr val="0033CC"/>
                </a:solidFill>
              </a:rPr>
              <a:t>③</a:t>
            </a:r>
            <a:r>
              <a:rPr lang="zh-CN" altLang="en-US" sz="3200" b="1" dirty="0" smtClean="0">
                <a:solidFill>
                  <a:srgbClr val="0033CC"/>
                </a:solidFill>
              </a:rPr>
              <a:t>于情节，</a:t>
            </a:r>
            <a:r>
              <a:rPr lang="zh-CN" altLang="zh-CN" sz="3200" b="1" dirty="0" smtClean="0">
                <a:solidFill>
                  <a:srgbClr val="0033CC"/>
                </a:solidFill>
              </a:rPr>
              <a:t>灵活使用文献档案，与小说叙述相互印证，使艺术描写更真实。</a:t>
            </a:r>
            <a:r>
              <a:rPr lang="en-US" altLang="zh-CN" sz="3200" b="1" dirty="0" smtClean="0">
                <a:solidFill>
                  <a:srgbClr val="0033CC"/>
                </a:solidFill>
              </a:rPr>
              <a:t> </a:t>
            </a:r>
            <a:endParaRPr lang="zh-CN" altLang="en-US" sz="3200" b="1" dirty="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748464" cy="6453336"/>
          </a:xfrm>
        </p:spPr>
        <p:txBody>
          <a:bodyPr>
            <a:noAutofit/>
          </a:bodyPr>
          <a:lstStyle/>
          <a:p>
            <a:pPr>
              <a:buNone/>
            </a:pPr>
            <a:r>
              <a:rPr lang="zh-CN" altLang="en-US" sz="3600" b="1" dirty="0" smtClean="0">
                <a:solidFill>
                  <a:srgbClr val="C00000"/>
                </a:solidFill>
              </a:rPr>
              <a:t>考点三：叙述的手法</a:t>
            </a:r>
            <a:endParaRPr lang="en-US" altLang="zh-CN" sz="3600" b="1" dirty="0" smtClean="0">
              <a:solidFill>
                <a:srgbClr val="C00000"/>
              </a:solidFill>
            </a:endParaRPr>
          </a:p>
          <a:p>
            <a:pPr>
              <a:buNone/>
            </a:pPr>
            <a:endParaRPr lang="zh-CN" altLang="en-US" sz="3600" b="1" dirty="0" smtClean="0">
              <a:solidFill>
                <a:srgbClr val="C00000"/>
              </a:solidFill>
            </a:endParaRPr>
          </a:p>
          <a:p>
            <a:pPr>
              <a:buNone/>
            </a:pPr>
            <a:r>
              <a:rPr lang="zh-CN" altLang="en-US" sz="3600" b="1" dirty="0" smtClean="0">
                <a:solidFill>
                  <a:srgbClr val="C00000"/>
                </a:solidFill>
              </a:rPr>
              <a:t>人物塑造</a:t>
            </a:r>
            <a:r>
              <a:rPr lang="zh-CN" altLang="en-US" sz="3600" b="1" dirty="0" smtClean="0"/>
              <a:t>手法：</a:t>
            </a:r>
            <a:r>
              <a:rPr lang="zh-CN" altLang="en-US" sz="3600" b="1" dirty="0"/>
              <a:t>正面</a:t>
            </a:r>
            <a:r>
              <a:rPr lang="zh-CN" altLang="en-US" sz="3600" b="1" dirty="0" smtClean="0"/>
              <a:t>描写（语言、动作外貌、心理</a:t>
            </a:r>
            <a:r>
              <a:rPr lang="en-US" altLang="zh-CN" sz="3600" b="1" dirty="0" smtClean="0"/>
              <a:t>……</a:t>
            </a:r>
            <a:r>
              <a:rPr lang="zh-CN" altLang="en-US" sz="3600" b="1" dirty="0" smtClean="0"/>
              <a:t>）；</a:t>
            </a:r>
            <a:r>
              <a:rPr lang="zh-CN" altLang="en-US" sz="3600" b="1" dirty="0"/>
              <a:t>侧面</a:t>
            </a:r>
            <a:r>
              <a:rPr lang="zh-CN" altLang="en-US" sz="3600" b="1" dirty="0" smtClean="0"/>
              <a:t>描写</a:t>
            </a:r>
          </a:p>
          <a:p>
            <a:pPr>
              <a:buNone/>
            </a:pPr>
            <a:r>
              <a:rPr lang="zh-CN" altLang="en-US" sz="3600" b="1" dirty="0" smtClean="0">
                <a:solidFill>
                  <a:srgbClr val="C00000"/>
                </a:solidFill>
              </a:rPr>
              <a:t>修辞</a:t>
            </a:r>
            <a:r>
              <a:rPr lang="zh-CN" altLang="en-US" sz="3600" b="1" dirty="0" smtClean="0"/>
              <a:t>手法：比喻、拟人、排比、借代、反语、化典（用典）、夸张、反复</a:t>
            </a:r>
            <a:r>
              <a:rPr lang="en-US" altLang="zh-CN" sz="3600" b="1" dirty="0" smtClean="0"/>
              <a:t>……</a:t>
            </a:r>
            <a:endParaRPr lang="zh-CN" altLang="en-US" sz="3600" b="1" dirty="0" smtClean="0"/>
          </a:p>
          <a:p>
            <a:pPr>
              <a:buNone/>
            </a:pPr>
            <a:r>
              <a:rPr lang="zh-CN" altLang="en-US" sz="3600" b="1" dirty="0" smtClean="0">
                <a:solidFill>
                  <a:srgbClr val="C00000"/>
                </a:solidFill>
              </a:rPr>
              <a:t>表达</a:t>
            </a:r>
            <a:r>
              <a:rPr lang="zh-CN" altLang="en-US" sz="3600" b="1" dirty="0" smtClean="0"/>
              <a:t>方式：记叙、描写、议论、抒情</a:t>
            </a:r>
          </a:p>
          <a:p>
            <a:pPr>
              <a:buNone/>
            </a:pPr>
            <a:r>
              <a:rPr lang="zh-CN" altLang="en-US" sz="3600" b="1" dirty="0" smtClean="0">
                <a:solidFill>
                  <a:srgbClr val="C00000"/>
                </a:solidFill>
              </a:rPr>
              <a:t>表现</a:t>
            </a:r>
            <a:r>
              <a:rPr lang="zh-CN" altLang="en-US" sz="3600" b="1" dirty="0" smtClean="0"/>
              <a:t>手法：象征、对比、抑扬、渲染、悬念、铺垫、伏笔</a:t>
            </a:r>
            <a:r>
              <a:rPr lang="en-US" altLang="zh-CN" sz="3600" b="1" dirty="0" smtClean="0"/>
              <a:t>……</a:t>
            </a:r>
            <a:r>
              <a:rPr lang="zh-CN" altLang="en-US" sz="3600" b="1" dirty="0" smtClean="0"/>
              <a:t>诗化小说：</a:t>
            </a:r>
            <a:endParaRPr lang="en-US" altLang="zh-CN" sz="3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Autofit/>
          </a:bodyPr>
          <a:lstStyle/>
          <a:p>
            <a:pPr>
              <a:buNone/>
            </a:pPr>
            <a:r>
              <a:rPr lang="zh-CN" altLang="zh-CN" sz="2800" b="1" dirty="0" smtClean="0">
                <a:solidFill>
                  <a:srgbClr val="C00000"/>
                </a:solidFill>
              </a:rPr>
              <a:t>常见的命题角度有：</a:t>
            </a:r>
            <a:endParaRPr lang="en-US" altLang="zh-CN" sz="2800" b="1" dirty="0" smtClean="0">
              <a:solidFill>
                <a:srgbClr val="C00000"/>
              </a:solidFill>
            </a:endParaRPr>
          </a:p>
          <a:p>
            <a:pPr>
              <a:buNone/>
            </a:pPr>
            <a:r>
              <a:rPr lang="zh-CN" altLang="zh-CN" sz="2800" b="1" dirty="0" smtClean="0"/>
              <a:t>①</a:t>
            </a:r>
            <a:r>
              <a:rPr lang="zh-CN" altLang="zh-CN" sz="2800" b="1" dirty="0" smtClean="0">
                <a:solidFill>
                  <a:srgbClr val="0070C0"/>
                </a:solidFill>
              </a:rPr>
              <a:t>用词</a:t>
            </a:r>
            <a:r>
              <a:rPr lang="zh-CN" altLang="zh-CN" sz="2800" b="1" dirty="0" smtClean="0"/>
              <a:t>，极富表现力的动词、形容词，或一定数量的叠音词、拟声词。如使用较多的叠词（拟声词）可使语句朗朗上口，富于音韵美。</a:t>
            </a:r>
            <a:endParaRPr lang="en-US" altLang="zh-CN" sz="2800" b="1" dirty="0" smtClean="0"/>
          </a:p>
          <a:p>
            <a:pPr>
              <a:buNone/>
            </a:pPr>
            <a:r>
              <a:rPr lang="zh-CN" altLang="zh-CN" sz="2800" b="1" dirty="0" smtClean="0"/>
              <a:t> ②</a:t>
            </a:r>
            <a:r>
              <a:rPr lang="zh-CN" altLang="zh-CN" sz="2800" b="1" dirty="0" smtClean="0">
                <a:solidFill>
                  <a:srgbClr val="0070C0"/>
                </a:solidFill>
              </a:rPr>
              <a:t>句式</a:t>
            </a:r>
            <a:r>
              <a:rPr lang="zh-CN" altLang="zh-CN" sz="2800" b="1" dirty="0" smtClean="0"/>
              <a:t>选用，长短句</a:t>
            </a:r>
            <a:r>
              <a:rPr lang="zh-CN" altLang="en-US" sz="2800" b="1" dirty="0" smtClean="0"/>
              <a:t>、</a:t>
            </a:r>
            <a:r>
              <a:rPr lang="zh-CN" altLang="zh-CN" sz="2800" b="1" dirty="0" smtClean="0"/>
              <a:t>整散句</a:t>
            </a:r>
            <a:r>
              <a:rPr lang="zh-CN" altLang="en-US" sz="2800" b="1" dirty="0" smtClean="0"/>
              <a:t>、口语与书面语</a:t>
            </a:r>
            <a:r>
              <a:rPr lang="zh-CN" altLang="zh-CN" sz="2800" b="1" dirty="0" smtClean="0"/>
              <a:t>。如短句常使语言简洁明快，富于节奏感；长短句结合，使句子错落有致，节奏富于变化。使用整句容易使语言形式整齐，音节和谐，气势增强；使用整散句结合，能使语句波澜起伏，既整齐和谐，又富于变化，增强语言的灵动性。</a:t>
            </a:r>
            <a:r>
              <a:rPr lang="zh-CN" altLang="en-US" sz="2800" b="1" dirty="0" smtClean="0"/>
              <a:t>口语与书面语，亦庄亦谐</a:t>
            </a:r>
            <a:endParaRPr lang="en-US" altLang="zh-CN" sz="2800" b="1" dirty="0" smtClean="0"/>
          </a:p>
          <a:p>
            <a:pPr>
              <a:buNone/>
            </a:pPr>
            <a:r>
              <a:rPr lang="zh-CN" altLang="zh-CN" sz="2800" b="1" dirty="0" smtClean="0"/>
              <a:t>③</a:t>
            </a:r>
            <a:r>
              <a:rPr lang="zh-CN" altLang="zh-CN" sz="2800" b="1" dirty="0" smtClean="0">
                <a:solidFill>
                  <a:srgbClr val="0070C0"/>
                </a:solidFill>
              </a:rPr>
              <a:t>语言的整体风格</a:t>
            </a:r>
            <a:r>
              <a:rPr lang="zh-CN" altLang="zh-CN" sz="2800" b="1" dirty="0" smtClean="0"/>
              <a:t>，如语言朴素自然、清新明快 、典雅华丽、含蓄蕴藉、辛辣尖锐、诙谐幽默等。</a:t>
            </a:r>
            <a:endParaRPr lang="en-US" altLang="zh-CN" sz="2800" b="1" dirty="0" smtClean="0"/>
          </a:p>
          <a:p>
            <a:pPr>
              <a:buNone/>
            </a:pPr>
            <a:r>
              <a:rPr lang="zh-CN" altLang="en-US" sz="2800" b="1" dirty="0" smtClean="0"/>
              <a:t>④</a:t>
            </a:r>
            <a:r>
              <a:rPr lang="zh-CN" altLang="en-US" sz="2800" b="1" dirty="0" smtClean="0">
                <a:solidFill>
                  <a:srgbClr val="0070C0"/>
                </a:solidFill>
              </a:rPr>
              <a:t>修辞</a:t>
            </a:r>
            <a:endParaRPr lang="en-US" altLang="zh-CN" sz="2800" b="1" dirty="0" smtClean="0">
              <a:solidFill>
                <a:srgbClr val="0070C0"/>
              </a:solidFill>
            </a:endParaRPr>
          </a:p>
          <a:p>
            <a:pPr>
              <a:buNone/>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4236647582"/>
              </p:ext>
            </p:extLst>
          </p:nvPr>
        </p:nvGraphicFramePr>
        <p:xfrm>
          <a:off x="0" y="0"/>
          <a:ext cx="9144001" cy="7985760"/>
        </p:xfrm>
        <a:graphic>
          <a:graphicData uri="http://schemas.openxmlformats.org/drawingml/2006/table">
            <a:tbl>
              <a:tblPr>
                <a:tableStyleId>{69C7853C-536D-4A76-A0AE-DD22124D55A5}</a:tableStyleId>
              </a:tblPr>
              <a:tblGrid>
                <a:gridCol w="3048000"/>
                <a:gridCol w="3048001"/>
                <a:gridCol w="3048000"/>
              </a:tblGrid>
              <a:tr h="2041560">
                <a:tc>
                  <a:txBody>
                    <a:bodyPr/>
                    <a:lstStyle/>
                    <a:p>
                      <a:r>
                        <a:rPr lang="en-US" altLang="zh-CN" sz="4000" b="1" dirty="0" smtClean="0"/>
                        <a:t>2018·</a:t>
                      </a:r>
                      <a:r>
                        <a:rPr lang="zh-CN" altLang="en-US" sz="4000" b="1" dirty="0" smtClean="0"/>
                        <a:t>全国卷一</a:t>
                      </a:r>
                      <a:endParaRPr lang="zh-CN" altLang="en-US" sz="4000" b="1" dirty="0"/>
                    </a:p>
                  </a:txBody>
                  <a:tcPr/>
                </a:tc>
                <a:tc>
                  <a:txBody>
                    <a:bodyPr/>
                    <a:lstStyle/>
                    <a:p>
                      <a:r>
                        <a:rPr lang="en-US" altLang="zh-CN" sz="4000" b="1" dirty="0" smtClean="0"/>
                        <a:t>《</a:t>
                      </a:r>
                      <a:r>
                        <a:rPr lang="zh-CN" altLang="en-US" sz="4000" b="1" dirty="0" smtClean="0"/>
                        <a:t>赵一曼女士</a:t>
                      </a:r>
                      <a:endParaRPr lang="zh-CN" altLang="en-US" sz="4000" b="1" dirty="0"/>
                    </a:p>
                  </a:txBody>
                  <a:tcPr/>
                </a:tc>
                <a:tc>
                  <a:txBody>
                    <a:bodyPr/>
                    <a:lstStyle/>
                    <a:p>
                      <a:r>
                        <a:rPr lang="zh-CN" altLang="en-US" sz="3200" b="1" dirty="0" smtClean="0"/>
                        <a:t>小说中历史与现实交织穿插，这种叙述方式有什么好处</a:t>
                      </a:r>
                      <a:endParaRPr lang="zh-CN" altLang="en-US" sz="3200" b="1" dirty="0"/>
                    </a:p>
                  </a:txBody>
                  <a:tcPr/>
                </a:tc>
              </a:tr>
              <a:tr h="1292734">
                <a:tc>
                  <a:txBody>
                    <a:bodyPr/>
                    <a:lstStyle/>
                    <a:p>
                      <a:r>
                        <a:rPr lang="en-US" altLang="zh-CN" sz="4000" b="1" dirty="0" smtClean="0"/>
                        <a:t>2018·</a:t>
                      </a:r>
                      <a:r>
                        <a:rPr lang="zh-CN" altLang="en-US" sz="4000" b="1" dirty="0" smtClean="0"/>
                        <a:t>全国卷二</a:t>
                      </a:r>
                      <a:endParaRPr lang="zh-CN" altLang="en-US" sz="4000" b="1" dirty="0"/>
                    </a:p>
                  </a:txBody>
                  <a:tcPr/>
                </a:tc>
                <a:tc>
                  <a:txBody>
                    <a:bodyPr/>
                    <a:lstStyle/>
                    <a:p>
                      <a:r>
                        <a:rPr lang="en-US" altLang="zh-CN" sz="4000" b="1" dirty="0" smtClean="0"/>
                        <a:t>《</a:t>
                      </a:r>
                      <a:r>
                        <a:rPr lang="zh-CN" altLang="en-US" sz="4000" b="1" dirty="0" smtClean="0"/>
                        <a:t>有声电影</a:t>
                      </a:r>
                      <a:r>
                        <a:rPr lang="en-US" altLang="zh-CN" sz="4000" b="1" dirty="0" smtClean="0"/>
                        <a:t>》</a:t>
                      </a:r>
                    </a:p>
                  </a:txBody>
                  <a:tcPr/>
                </a:tc>
                <a:tc>
                  <a:txBody>
                    <a:bodyPr/>
                    <a:lstStyle/>
                    <a:p>
                      <a:r>
                        <a:rPr lang="zh-CN" altLang="en-US" sz="2800" b="1" dirty="0" smtClean="0"/>
                        <a:t>小说运用多种手法以取得语言的幽默效果，请从文中举出三处手法不同的例子，并简要分析。 </a:t>
                      </a:r>
                    </a:p>
                  </a:txBody>
                  <a:tcPr/>
                </a:tc>
              </a:tr>
              <a:tr h="1292735">
                <a:tc>
                  <a:txBody>
                    <a:bodyPr/>
                    <a:lstStyle/>
                    <a:p>
                      <a:r>
                        <a:rPr lang="en-US" altLang="zh-CN" sz="4000" b="1" dirty="0" smtClean="0"/>
                        <a:t>2017</a:t>
                      </a:r>
                      <a:r>
                        <a:rPr lang="zh-CN" altLang="en-US" sz="4000" b="1" dirty="0" smtClean="0"/>
                        <a:t>年</a:t>
                      </a:r>
                      <a:r>
                        <a:rPr lang="en-US" altLang="zh-CN" sz="4000" b="1" dirty="0" smtClean="0"/>
                        <a:t>·</a:t>
                      </a:r>
                      <a:r>
                        <a:rPr lang="zh-CN" altLang="en-US" sz="4000" b="1" dirty="0" smtClean="0"/>
                        <a:t>全国卷一</a:t>
                      </a:r>
                      <a:endParaRPr lang="zh-CN" altLang="en-US" sz="4000" b="1" dirty="0"/>
                    </a:p>
                  </a:txBody>
                  <a:tcPr/>
                </a:tc>
                <a:tc>
                  <a:txBody>
                    <a:bodyPr/>
                    <a:lstStyle/>
                    <a:p>
                      <a:r>
                        <a:rPr lang="en-US" altLang="zh-CN" sz="3600" b="1" dirty="0" smtClean="0"/>
                        <a:t>《</a:t>
                      </a:r>
                      <a:r>
                        <a:rPr lang="zh-CN" altLang="en-US" sz="3600" b="1" dirty="0" smtClean="0"/>
                        <a:t>天嚣</a:t>
                      </a:r>
                      <a:r>
                        <a:rPr lang="en-US" altLang="zh-CN" sz="3600" b="1" dirty="0" smtClean="0"/>
                        <a:t>》</a:t>
                      </a:r>
                      <a:endParaRPr lang="zh-CN" altLang="en-US" sz="3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t>2</a:t>
                      </a:r>
                      <a:r>
                        <a:rPr lang="zh-CN" altLang="en-US" sz="2800" b="1" dirty="0" smtClean="0"/>
                        <a:t>）小说以“渴”为中心谋篇布局，这有什么好处？请简要说明。</a:t>
                      </a:r>
                      <a:endParaRPr lang="zh-CN" altLang="en-US" sz="2800" b="1" dirty="0"/>
                    </a:p>
                  </a:txBody>
                  <a:tcPr/>
                </a:tc>
              </a:tr>
              <a:tr h="1292734">
                <a:tc>
                  <a:txBody>
                    <a:bodyPr/>
                    <a:lstStyle/>
                    <a:p>
                      <a:r>
                        <a:rPr lang="en-US" altLang="zh-CN" sz="4000" b="1" dirty="0" smtClean="0"/>
                        <a:t>2016</a:t>
                      </a:r>
                      <a:r>
                        <a:rPr lang="zh-CN" altLang="en-US" sz="4000" b="1" dirty="0" smtClean="0"/>
                        <a:t>年</a:t>
                      </a:r>
                      <a:r>
                        <a:rPr lang="en-US" altLang="zh-CN" sz="4000" b="1" dirty="0" smtClean="0"/>
                        <a:t>·</a:t>
                      </a:r>
                      <a:r>
                        <a:rPr lang="zh-CN" altLang="en-US" sz="4000" b="1" dirty="0" smtClean="0"/>
                        <a:t>全国卷三</a:t>
                      </a:r>
                    </a:p>
                    <a:p>
                      <a:endParaRPr lang="zh-CN" altLang="en-US" sz="4000" b="1" dirty="0"/>
                    </a:p>
                  </a:txBody>
                  <a:tcPr/>
                </a:tc>
                <a:tc>
                  <a:txBody>
                    <a:bodyPr/>
                    <a:lstStyle/>
                    <a:p>
                      <a:r>
                        <a:rPr lang="en-US" altLang="zh-CN" sz="3600" b="1" dirty="0" smtClean="0"/>
                        <a:t>《</a:t>
                      </a:r>
                      <a:r>
                        <a:rPr lang="zh-CN" altLang="en-US" sz="3600" b="1" dirty="0" smtClean="0"/>
                        <a:t>玻璃</a:t>
                      </a:r>
                      <a:r>
                        <a:rPr lang="en-US" altLang="zh-CN" sz="3600" b="1" dirty="0" smtClean="0"/>
                        <a:t>》</a:t>
                      </a:r>
                    </a:p>
                    <a:p>
                      <a:endParaRPr lang="zh-CN" altLang="en-US" sz="3600" b="1" dirty="0"/>
                    </a:p>
                  </a:txBody>
                  <a:tcPr/>
                </a:tc>
                <a:tc>
                  <a:txBody>
                    <a:bodyPr/>
                    <a:lstStyle/>
                    <a:p>
                      <a:endParaRPr lang="zh-CN" altLang="en-US" sz="2800" b="1" dirty="0"/>
                    </a:p>
                  </a:txBody>
                  <a:tcPr/>
                </a:tc>
              </a:tr>
            </a:tbl>
          </a:graphicData>
        </a:graphic>
      </p:graphicFrame>
      <p:sp>
        <p:nvSpPr>
          <p:cNvPr id="10" name="TextBox 9"/>
          <p:cNvSpPr txBox="1"/>
          <p:nvPr/>
        </p:nvSpPr>
        <p:spPr>
          <a:xfrm>
            <a:off x="6429388" y="4929198"/>
            <a:ext cx="1643074" cy="523220"/>
          </a:xfrm>
          <a:prstGeom prst="rect">
            <a:avLst/>
          </a:prstGeom>
          <a:noFill/>
        </p:spPr>
        <p:txBody>
          <a:bodyPr wrap="square" rtlCol="0">
            <a:spAutoFit/>
          </a:bodyPr>
          <a:lstStyle/>
          <a:p>
            <a:endParaRPr lang="zh-CN" altLang="en-US" sz="2800" b="1" dirty="0"/>
          </a:p>
        </p:txBody>
      </p:sp>
      <p:sp>
        <p:nvSpPr>
          <p:cNvPr id="11" name="TextBox 10"/>
          <p:cNvSpPr txBox="1"/>
          <p:nvPr/>
        </p:nvSpPr>
        <p:spPr>
          <a:xfrm>
            <a:off x="3286116" y="6000768"/>
            <a:ext cx="2357454" cy="400110"/>
          </a:xfrm>
          <a:prstGeom prst="rect">
            <a:avLst/>
          </a:prstGeom>
          <a:noFill/>
        </p:spPr>
        <p:txBody>
          <a:bodyPr wrap="square" rtlCol="0">
            <a:spAutoFit/>
          </a:bodyPr>
          <a:lstStyle/>
          <a:p>
            <a:endParaRPr lang="zh-CN" altLang="en-US" sz="2000" b="1" dirty="0"/>
          </a:p>
        </p:txBody>
      </p:sp>
      <p:sp>
        <p:nvSpPr>
          <p:cNvPr id="13" name="TextBox 12"/>
          <p:cNvSpPr txBox="1"/>
          <p:nvPr/>
        </p:nvSpPr>
        <p:spPr>
          <a:xfrm>
            <a:off x="6357950" y="6143644"/>
            <a:ext cx="2606538" cy="1815882"/>
          </a:xfrm>
          <a:prstGeom prst="rect">
            <a:avLst/>
          </a:prstGeom>
          <a:noFill/>
        </p:spPr>
        <p:txBody>
          <a:bodyPr wrap="square" rtlCol="0">
            <a:spAutoFit/>
          </a:bodyPr>
          <a:lstStyle/>
          <a:p>
            <a:r>
              <a:rPr lang="zh-CN" altLang="en-US" sz="2800" b="1" dirty="0"/>
              <a:t>“我”在小说中的主要作用是什么？请简析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a:buNone/>
            </a:pPr>
            <a:r>
              <a:rPr lang="zh-CN" altLang="en-US" sz="2400" b="1" dirty="0" smtClean="0">
                <a:solidFill>
                  <a:srgbClr val="0033CC"/>
                </a:solidFill>
              </a:rPr>
              <a:t>如：（</a:t>
            </a:r>
            <a:r>
              <a:rPr lang="en-US" sz="2400" b="1" dirty="0" smtClean="0">
                <a:solidFill>
                  <a:srgbClr val="0033CC"/>
                </a:solidFill>
              </a:rPr>
              <a:t>2018•</a:t>
            </a:r>
            <a:r>
              <a:rPr lang="zh-CN" altLang="en-US" sz="2400" b="1" dirty="0" smtClean="0">
                <a:solidFill>
                  <a:srgbClr val="0033CC"/>
                </a:solidFill>
              </a:rPr>
              <a:t>卷</a:t>
            </a:r>
            <a:r>
              <a:rPr lang="en-US" altLang="zh-CN" sz="2400" b="1" dirty="0" smtClean="0">
                <a:solidFill>
                  <a:srgbClr val="0033CC"/>
                </a:solidFill>
              </a:rPr>
              <a:t>Ⅱ</a:t>
            </a:r>
            <a:r>
              <a:rPr lang="zh-CN" altLang="en-US" sz="2400" b="1" dirty="0" smtClean="0">
                <a:solidFill>
                  <a:srgbClr val="0033CC"/>
                </a:solidFill>
              </a:rPr>
              <a:t>）（</a:t>
            </a:r>
            <a:r>
              <a:rPr lang="en-US" sz="2400" b="1" dirty="0" smtClean="0">
                <a:solidFill>
                  <a:srgbClr val="0033CC"/>
                </a:solidFill>
              </a:rPr>
              <a:t>3</a:t>
            </a:r>
            <a:r>
              <a:rPr lang="zh-CN" altLang="en-US" sz="2400" b="1" dirty="0" smtClean="0">
                <a:solidFill>
                  <a:srgbClr val="0033CC"/>
                </a:solidFill>
              </a:rPr>
              <a:t>）小说运用多种手法以取得语言的幽默效果，请从文中举出三处手法不同的例子，并简要分析。</a:t>
            </a:r>
            <a:r>
              <a:rPr lang="en-US" sz="2400" b="1" dirty="0" smtClean="0">
                <a:solidFill>
                  <a:srgbClr val="0033CC"/>
                </a:solidFill>
              </a:rPr>
              <a:t>  </a:t>
            </a:r>
          </a:p>
          <a:p>
            <a:pPr>
              <a:buNone/>
            </a:pPr>
            <a:r>
              <a:rPr lang="en-US" sz="2400" b="1" dirty="0" smtClean="0">
                <a:solidFill>
                  <a:srgbClr val="0070C0"/>
                </a:solidFill>
              </a:rPr>
              <a:t> </a:t>
            </a:r>
            <a:r>
              <a:rPr lang="zh-CN" altLang="zh-CN" sz="2400" b="1" dirty="0" smtClean="0">
                <a:solidFill>
                  <a:schemeClr val="tx1">
                    <a:lumMod val="95000"/>
                    <a:lumOff val="5000"/>
                  </a:schemeClr>
                </a:solidFill>
                <a:latin typeface="Times New Roman"/>
                <a:ea typeface="宋体"/>
                <a:cs typeface="宋体"/>
              </a:rPr>
              <a:t>①</a:t>
            </a:r>
            <a:r>
              <a:rPr lang="zh-CN" altLang="en-US" sz="2400" b="1" dirty="0" smtClean="0">
                <a:solidFill>
                  <a:srgbClr val="C00000"/>
                </a:solidFill>
                <a:latin typeface="Times New Roman"/>
                <a:ea typeface="宋体"/>
                <a:cs typeface="宋体"/>
              </a:rPr>
              <a:t>用典、化典</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如</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知之为知之，不知为知之</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，或</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一部伦理从何处说起</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，借用并改换了经典语句，以造成幽默效果；</a:t>
            </a:r>
            <a:endParaRPr lang="en-US" altLang="zh-CN" sz="2400" b="1" dirty="0" smtClean="0">
              <a:solidFill>
                <a:schemeClr val="tx1">
                  <a:lumMod val="95000"/>
                  <a:lumOff val="5000"/>
                </a:schemeClr>
              </a:solidFill>
              <a:latin typeface="Times New Roman"/>
              <a:ea typeface="宋体"/>
              <a:cs typeface="宋体"/>
            </a:endParaRPr>
          </a:p>
          <a:p>
            <a:pPr>
              <a:buNone/>
            </a:pPr>
            <a:r>
              <a:rPr lang="zh-CN" altLang="zh-CN" sz="2400" b="1" dirty="0" smtClean="0">
                <a:solidFill>
                  <a:schemeClr val="tx1">
                    <a:lumMod val="95000"/>
                    <a:lumOff val="5000"/>
                  </a:schemeClr>
                </a:solidFill>
                <a:latin typeface="Times New Roman"/>
                <a:ea typeface="宋体"/>
                <a:cs typeface="宋体"/>
              </a:rPr>
              <a:t>②</a:t>
            </a:r>
            <a:r>
              <a:rPr lang="zh-CN" altLang="en-US" sz="2400" b="1" dirty="0" smtClean="0">
                <a:solidFill>
                  <a:srgbClr val="C00000"/>
                </a:solidFill>
                <a:latin typeface="Times New Roman"/>
                <a:ea typeface="宋体"/>
                <a:cs typeface="宋体"/>
              </a:rPr>
              <a:t>反复</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如出门时二姥姥找眼镜、三舅妈找钮子，四狗子洗脸，同一行为模式重复多次，产生喜剧效果；</a:t>
            </a:r>
            <a:endParaRPr lang="en-US" altLang="zh-CN" sz="2400" b="1" dirty="0" smtClean="0">
              <a:solidFill>
                <a:schemeClr val="tx1">
                  <a:lumMod val="95000"/>
                  <a:lumOff val="5000"/>
                </a:schemeClr>
              </a:solidFill>
              <a:latin typeface="Times New Roman"/>
              <a:ea typeface="宋体"/>
              <a:cs typeface="宋体"/>
            </a:endParaRPr>
          </a:p>
          <a:p>
            <a:pPr>
              <a:buNone/>
            </a:pPr>
            <a:r>
              <a:rPr lang="zh-CN" altLang="zh-CN" sz="2400" b="1" dirty="0" smtClean="0">
                <a:solidFill>
                  <a:schemeClr val="tx1">
                    <a:lumMod val="95000"/>
                    <a:lumOff val="5000"/>
                  </a:schemeClr>
                </a:solidFill>
                <a:latin typeface="Times New Roman"/>
                <a:ea typeface="宋体"/>
                <a:cs typeface="宋体"/>
              </a:rPr>
              <a:t>③</a:t>
            </a:r>
            <a:r>
              <a:rPr lang="zh-CN" altLang="zh-CN" sz="2400" b="1" dirty="0" smtClean="0">
                <a:solidFill>
                  <a:srgbClr val="C00000"/>
                </a:solidFill>
                <a:latin typeface="Times New Roman"/>
                <a:ea typeface="宋体"/>
                <a:cs typeface="宋体"/>
              </a:rPr>
              <a:t>书面语与口语混搭</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如</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既来之则安之，打了票</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，或</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忽前忽后，忽左忽右，离而复数，分而复合，主张不一，而又愿坐在一块儿</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，将书面语与口语混搭、庄谐并出；④</a:t>
            </a:r>
            <a:r>
              <a:rPr lang="zh-CN" altLang="zh-CN" sz="2400" b="1" dirty="0" smtClean="0">
                <a:solidFill>
                  <a:srgbClr val="C00000"/>
                </a:solidFill>
                <a:latin typeface="Times New Roman"/>
                <a:ea typeface="宋体"/>
                <a:cs typeface="宋体"/>
              </a:rPr>
              <a:t>排比</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如</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直落得二姐口干舌燥，二姥姥连喘带嗽，四狗子咆哮如雷，看座的满头是汗</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，使用了排比手法描写人物窘态，带有打油诗的诙谐意味；</a:t>
            </a:r>
            <a:endParaRPr lang="en-US" altLang="zh-CN" sz="2400" b="1" dirty="0" smtClean="0">
              <a:solidFill>
                <a:schemeClr val="tx1">
                  <a:lumMod val="95000"/>
                  <a:lumOff val="5000"/>
                </a:schemeClr>
              </a:solidFill>
              <a:latin typeface="Times New Roman"/>
              <a:ea typeface="宋体"/>
              <a:cs typeface="宋体"/>
            </a:endParaRPr>
          </a:p>
          <a:p>
            <a:pPr>
              <a:buNone/>
            </a:pPr>
            <a:r>
              <a:rPr lang="zh-CN" altLang="zh-CN" sz="2400" b="1" dirty="0" smtClean="0">
                <a:solidFill>
                  <a:schemeClr val="tx1">
                    <a:lumMod val="95000"/>
                    <a:lumOff val="5000"/>
                  </a:schemeClr>
                </a:solidFill>
                <a:latin typeface="Times New Roman"/>
                <a:ea typeface="宋体"/>
                <a:cs typeface="宋体"/>
              </a:rPr>
              <a:t>⑤</a:t>
            </a:r>
            <a:r>
              <a:rPr lang="zh-CN" altLang="en-US" sz="2400" b="1" dirty="0" smtClean="0">
                <a:solidFill>
                  <a:srgbClr val="C00000"/>
                </a:solidFill>
                <a:latin typeface="Times New Roman"/>
                <a:ea typeface="宋体"/>
                <a:cs typeface="宋体"/>
              </a:rPr>
              <a:t>反语</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如二姐等人打架似的推让座位，</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把前后左右的观众都感化得直喊叫老天爷</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，把抱怨说成</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感化</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，反话正说，既讽刺又幽默；</a:t>
            </a:r>
            <a:endParaRPr lang="en-US" altLang="zh-CN" sz="2400" b="1" dirty="0" smtClean="0">
              <a:solidFill>
                <a:schemeClr val="tx1">
                  <a:lumMod val="95000"/>
                  <a:lumOff val="5000"/>
                </a:schemeClr>
              </a:solidFill>
              <a:latin typeface="Times New Roman"/>
              <a:ea typeface="宋体"/>
              <a:cs typeface="宋体"/>
            </a:endParaRPr>
          </a:p>
          <a:p>
            <a:pPr>
              <a:buNone/>
            </a:pPr>
            <a:r>
              <a:rPr lang="zh-CN" altLang="zh-CN" sz="2400" b="1" dirty="0" smtClean="0">
                <a:solidFill>
                  <a:schemeClr val="tx1">
                    <a:lumMod val="95000"/>
                    <a:lumOff val="5000"/>
                  </a:schemeClr>
                </a:solidFill>
                <a:latin typeface="Times New Roman"/>
                <a:ea typeface="宋体"/>
                <a:cs typeface="宋体"/>
              </a:rPr>
              <a:t>⑥</a:t>
            </a:r>
            <a:r>
              <a:rPr lang="zh-CN" altLang="zh-CN" sz="2400" b="1" dirty="0" smtClean="0">
                <a:solidFill>
                  <a:srgbClr val="C00000"/>
                </a:solidFill>
                <a:latin typeface="Times New Roman"/>
                <a:ea typeface="宋体"/>
                <a:cs typeface="宋体"/>
              </a:rPr>
              <a:t>夸张</a:t>
            </a:r>
            <a:r>
              <a:rPr lang="zh-CN" altLang="en-US" sz="2400" b="1" dirty="0" smtClean="0">
                <a:solidFill>
                  <a:schemeClr val="tx1">
                    <a:lumMod val="95000"/>
                    <a:lumOff val="5000"/>
                  </a:schemeClr>
                </a:solidFill>
                <a:latin typeface="Times New Roman"/>
                <a:ea typeface="宋体"/>
                <a:cs typeface="宋体"/>
              </a:rPr>
              <a:t>：</a:t>
            </a:r>
            <a:r>
              <a:rPr lang="zh-CN" altLang="zh-CN" sz="2400" b="1" dirty="0" smtClean="0">
                <a:solidFill>
                  <a:schemeClr val="tx1">
                    <a:lumMod val="95000"/>
                    <a:lumOff val="5000"/>
                  </a:schemeClr>
                </a:solidFill>
                <a:latin typeface="Times New Roman"/>
                <a:ea typeface="宋体"/>
                <a:cs typeface="宋体"/>
              </a:rPr>
              <a:t>二姐喊叫卖糖的，声音之大令人</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以为是卖糖的杀了人</a:t>
            </a:r>
            <a:r>
              <a:rPr lang="en-US" altLang="zh-CN" sz="2400" b="1" dirty="0" smtClean="0">
                <a:solidFill>
                  <a:schemeClr val="tx1">
                    <a:lumMod val="95000"/>
                    <a:lumOff val="5000"/>
                  </a:schemeClr>
                </a:solidFill>
                <a:latin typeface="Times New Roman"/>
                <a:ea typeface="宋体"/>
                <a:cs typeface="Mangal"/>
              </a:rPr>
              <a:t>”</a:t>
            </a:r>
            <a:r>
              <a:rPr lang="zh-CN" altLang="zh-CN" sz="2400" b="1" dirty="0" smtClean="0">
                <a:solidFill>
                  <a:schemeClr val="tx1">
                    <a:lumMod val="95000"/>
                    <a:lumOff val="5000"/>
                  </a:schemeClr>
                </a:solidFill>
                <a:latin typeface="Times New Roman"/>
                <a:ea typeface="宋体"/>
                <a:cs typeface="宋体"/>
              </a:rPr>
              <a:t>，这种夸张令人忍俊不禁。</a:t>
            </a:r>
            <a:r>
              <a:rPr lang="zh-CN" altLang="zh-CN" sz="2400" b="1" dirty="0" smtClean="0">
                <a:solidFill>
                  <a:schemeClr val="tx1">
                    <a:lumMod val="95000"/>
                    <a:lumOff val="5000"/>
                  </a:schemeClr>
                </a:solidFill>
                <a:ea typeface="Times New Roman"/>
                <a:cs typeface="Mangal"/>
              </a:rPr>
              <a:t> </a:t>
            </a:r>
            <a:r>
              <a:rPr lang="en-US" sz="2400" b="1" dirty="0" smtClean="0">
                <a:solidFill>
                  <a:schemeClr val="tx1">
                    <a:lumMod val="95000"/>
                    <a:lumOff val="5000"/>
                  </a:schemeClr>
                </a:solidFill>
              </a:rPr>
              <a:t> </a:t>
            </a:r>
            <a:endParaRPr lang="zh-CN" altLang="en-US" sz="2400" b="1" dirty="0" smtClean="0">
              <a:solidFill>
                <a:schemeClr val="tx1">
                  <a:lumMod val="95000"/>
                  <a:lumOff val="5000"/>
                </a:schemeClr>
              </a:solidFill>
            </a:endParaRPr>
          </a:p>
          <a:p>
            <a:pPr>
              <a:buNone/>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7965504"/>
          </a:xfrm>
        </p:spPr>
        <p:txBody>
          <a:bodyPr>
            <a:noAutofit/>
          </a:bodyPr>
          <a:lstStyle/>
          <a:p>
            <a:pPr indent="133350" algn="ctr">
              <a:spcAft>
                <a:spcPts val="0"/>
              </a:spcAft>
              <a:buNone/>
            </a:pPr>
            <a:r>
              <a:rPr lang="zh-CN" altLang="en-US" sz="3600" b="1" kern="100" dirty="0" smtClean="0">
                <a:solidFill>
                  <a:srgbClr val="C00000"/>
                </a:solidFill>
                <a:latin typeface="Calibri"/>
                <a:ea typeface="宋体"/>
                <a:cs typeface="Times New Roman"/>
              </a:rPr>
              <a:t>考点四：叙述的线索</a:t>
            </a:r>
          </a:p>
          <a:p>
            <a:pPr indent="133350" algn="just">
              <a:spcAft>
                <a:spcPts val="0"/>
              </a:spcAft>
              <a:buNone/>
            </a:pPr>
            <a:r>
              <a:rPr lang="zh-CN" altLang="en-US" sz="2800" b="1" kern="100" dirty="0" smtClean="0">
                <a:latin typeface="Calibri"/>
                <a:ea typeface="宋体"/>
                <a:cs typeface="Times New Roman"/>
              </a:rPr>
              <a:t>答题点：①单线结构：情节单纯，线索明晰。如</a:t>
            </a:r>
            <a:r>
              <a:rPr lang="en-US" altLang="zh-CN" sz="2800" b="1" kern="100" dirty="0" smtClean="0">
                <a:latin typeface="Calibri"/>
                <a:ea typeface="宋体"/>
                <a:cs typeface="Times New Roman"/>
              </a:rPr>
              <a:t>《</a:t>
            </a:r>
            <a:r>
              <a:rPr lang="zh-CN" altLang="en-US" sz="2800" b="1" kern="100" dirty="0" smtClean="0">
                <a:latin typeface="Calibri"/>
                <a:ea typeface="宋体"/>
                <a:cs typeface="Times New Roman"/>
              </a:rPr>
              <a:t>孔乙已</a:t>
            </a:r>
            <a:r>
              <a:rPr lang="en-US" altLang="zh-CN" sz="2800" b="1" kern="100" dirty="0" smtClean="0">
                <a:latin typeface="Calibri"/>
                <a:ea typeface="宋体"/>
                <a:cs typeface="Times New Roman"/>
              </a:rPr>
              <a:t>》</a:t>
            </a:r>
          </a:p>
          <a:p>
            <a:pPr marL="323850" algn="just">
              <a:spcAft>
                <a:spcPts val="0"/>
              </a:spcAft>
              <a:buNone/>
            </a:pPr>
            <a:r>
              <a:rPr lang="en-US" sz="2800" b="1" kern="100" dirty="0" smtClean="0">
                <a:latin typeface="Calibri"/>
                <a:ea typeface="宋体"/>
                <a:cs typeface="Times New Roman"/>
              </a:rPr>
              <a:t>      </a:t>
            </a:r>
            <a:r>
              <a:rPr lang="zh-CN" altLang="en-US" sz="2800" b="1" kern="100" dirty="0" smtClean="0">
                <a:latin typeface="Calibri"/>
                <a:ea typeface="宋体"/>
                <a:cs typeface="Times New Roman"/>
              </a:rPr>
              <a:t>②复线结构（双线结构）：两个主人公，两条情节发展脉络。</a:t>
            </a:r>
          </a:p>
          <a:p>
            <a:pPr marL="323850" indent="466725" algn="just">
              <a:spcAft>
                <a:spcPts val="0"/>
              </a:spcAft>
              <a:buNone/>
            </a:pPr>
            <a:r>
              <a:rPr lang="zh-CN" altLang="en-US" sz="2800" b="1" kern="100" dirty="0" smtClean="0">
                <a:solidFill>
                  <a:srgbClr val="C00000"/>
                </a:solidFill>
                <a:latin typeface="Calibri"/>
                <a:ea typeface="宋体"/>
                <a:cs typeface="Times New Roman"/>
              </a:rPr>
              <a:t>作用</a:t>
            </a:r>
            <a:r>
              <a:rPr lang="zh-CN" altLang="en-US" sz="2800" b="1" kern="100" dirty="0" smtClean="0">
                <a:latin typeface="Calibri"/>
                <a:ea typeface="宋体"/>
                <a:cs typeface="Times New Roman"/>
              </a:rPr>
              <a:t>：①对情节，能容纳更为纷繁复杂的生活内容，使情节充分展开，内容丰满；</a:t>
            </a:r>
            <a:endParaRPr lang="en-US" altLang="zh-CN" sz="2800" b="1" kern="100" dirty="0" smtClean="0">
              <a:latin typeface="Calibri"/>
              <a:ea typeface="宋体"/>
              <a:cs typeface="Times New Roman"/>
            </a:endParaRPr>
          </a:p>
          <a:p>
            <a:pPr marL="323850" indent="466725" algn="just">
              <a:spcAft>
                <a:spcPts val="0"/>
              </a:spcAft>
              <a:buNone/>
            </a:pPr>
            <a:r>
              <a:rPr lang="zh-CN" altLang="en-US" sz="2800" b="1" kern="100" dirty="0" smtClean="0">
                <a:latin typeface="Calibri"/>
                <a:ea typeface="宋体"/>
                <a:cs typeface="Times New Roman"/>
              </a:rPr>
              <a:t>②对人物，丰富人物形象；</a:t>
            </a:r>
            <a:endParaRPr lang="en-US" altLang="zh-CN" sz="2800" b="1" kern="100" dirty="0" smtClean="0">
              <a:latin typeface="Calibri"/>
              <a:ea typeface="宋体"/>
              <a:cs typeface="Times New Roman"/>
            </a:endParaRPr>
          </a:p>
          <a:p>
            <a:pPr marL="323850" indent="466725" algn="just">
              <a:spcAft>
                <a:spcPts val="0"/>
              </a:spcAft>
              <a:buNone/>
            </a:pPr>
            <a:r>
              <a:rPr lang="zh-CN" altLang="en-US" sz="2800" b="1" kern="100" dirty="0" smtClean="0">
                <a:latin typeface="Calibri"/>
                <a:ea typeface="宋体"/>
                <a:cs typeface="Times New Roman"/>
              </a:rPr>
              <a:t>③对主题，拓展作品的广度和深度。如</a:t>
            </a:r>
            <a:r>
              <a:rPr lang="en-US" altLang="zh-CN" sz="2800" b="1" kern="100" dirty="0" smtClean="0">
                <a:latin typeface="Calibri"/>
                <a:ea typeface="宋体"/>
                <a:cs typeface="Times New Roman"/>
              </a:rPr>
              <a:t>《</a:t>
            </a:r>
            <a:r>
              <a:rPr lang="zh-CN" altLang="en-US" sz="2800" b="1" kern="100" dirty="0" smtClean="0">
                <a:latin typeface="Calibri"/>
                <a:ea typeface="宋体"/>
                <a:cs typeface="Times New Roman"/>
              </a:rPr>
              <a:t>药</a:t>
            </a:r>
            <a:r>
              <a:rPr lang="en-US" altLang="zh-CN" sz="2800" b="1" kern="100" dirty="0" smtClean="0">
                <a:latin typeface="Calibri"/>
                <a:ea typeface="宋体"/>
                <a:cs typeface="Times New Roman"/>
              </a:rPr>
              <a:t>》</a:t>
            </a:r>
          </a:p>
          <a:p>
            <a:pPr>
              <a:buNone/>
            </a:pPr>
            <a:r>
              <a:rPr lang="zh-CN" altLang="en-US" sz="2800" b="1" dirty="0" smtClean="0">
                <a:solidFill>
                  <a:srgbClr val="0033CC"/>
                </a:solidFill>
              </a:rPr>
              <a:t>（</a:t>
            </a:r>
            <a:r>
              <a:rPr lang="en-US" altLang="zh-CN" sz="2800" b="1" dirty="0" smtClean="0">
                <a:solidFill>
                  <a:srgbClr val="0033CC"/>
                </a:solidFill>
              </a:rPr>
              <a:t>2017</a:t>
            </a:r>
            <a:r>
              <a:rPr lang="zh-CN" altLang="en-US" sz="2800" b="1" dirty="0" smtClean="0">
                <a:solidFill>
                  <a:srgbClr val="0033CC"/>
                </a:solidFill>
              </a:rPr>
              <a:t>全国</a:t>
            </a:r>
            <a:r>
              <a:rPr lang="en-US" altLang="zh-CN" sz="2800" b="1" dirty="0" smtClean="0">
                <a:solidFill>
                  <a:srgbClr val="0033CC"/>
                </a:solidFill>
              </a:rPr>
              <a:t>1</a:t>
            </a:r>
            <a:r>
              <a:rPr lang="zh-CN" altLang="en-US" sz="2800" b="1" dirty="0" smtClean="0">
                <a:solidFill>
                  <a:srgbClr val="0033CC"/>
                </a:solidFill>
              </a:rPr>
              <a:t>）</a:t>
            </a:r>
            <a:r>
              <a:rPr lang="en-US" altLang="zh-CN" sz="2800" b="1" dirty="0" smtClean="0">
                <a:solidFill>
                  <a:srgbClr val="0033CC"/>
                </a:solidFill>
              </a:rPr>
              <a:t>《</a:t>
            </a:r>
            <a:r>
              <a:rPr lang="zh-CN" altLang="en-US" sz="2800" b="1" dirty="0" smtClean="0">
                <a:solidFill>
                  <a:srgbClr val="0033CC"/>
                </a:solidFill>
              </a:rPr>
              <a:t>天嚣</a:t>
            </a:r>
            <a:r>
              <a:rPr lang="en-US" altLang="zh-CN" sz="2800" b="1" dirty="0" smtClean="0">
                <a:solidFill>
                  <a:srgbClr val="0033CC"/>
                </a:solidFill>
              </a:rPr>
              <a:t>》</a:t>
            </a:r>
            <a:r>
              <a:rPr lang="zh-CN" altLang="zh-CN" sz="2800" b="1" dirty="0" smtClean="0">
                <a:solidFill>
                  <a:srgbClr val="0033CC"/>
                </a:solidFill>
                <a:latin typeface="Times New Roman" pitchFamily="18" charset="0"/>
                <a:ea typeface="宋体" pitchFamily="2" charset="-122"/>
                <a:cs typeface="宋体" pitchFamily="2" charset="-122"/>
              </a:rPr>
              <a:t>（</a:t>
            </a:r>
            <a:r>
              <a:rPr lang="zh-CN" altLang="zh-CN" sz="2800" b="1" dirty="0" smtClean="0">
                <a:solidFill>
                  <a:srgbClr val="0033CC"/>
                </a:solidFill>
              </a:rPr>
              <a:t>（</a:t>
            </a:r>
            <a:r>
              <a:rPr lang="en-US" altLang="zh-CN" sz="2800" b="1" dirty="0" smtClean="0">
                <a:solidFill>
                  <a:srgbClr val="0033CC"/>
                </a:solidFill>
              </a:rPr>
              <a:t>2</a:t>
            </a:r>
            <a:r>
              <a:rPr lang="zh-CN" altLang="zh-CN" sz="2800" b="1" dirty="0" smtClean="0">
                <a:solidFill>
                  <a:srgbClr val="0033CC"/>
                </a:solidFill>
              </a:rPr>
              <a:t>）小说以“渴”为中心谋篇布局，这有什么好处？请简要说明。（</a:t>
            </a:r>
            <a:r>
              <a:rPr lang="en-US" altLang="zh-CN" sz="2800" b="1" dirty="0" smtClean="0">
                <a:solidFill>
                  <a:srgbClr val="0033CC"/>
                </a:solidFill>
              </a:rPr>
              <a:t>5</a:t>
            </a:r>
            <a:r>
              <a:rPr lang="zh-CN" altLang="zh-CN" sz="2800" b="1" dirty="0" smtClean="0">
                <a:solidFill>
                  <a:srgbClr val="0033CC"/>
                </a:solidFill>
              </a:rPr>
              <a:t>分）</a:t>
            </a:r>
          </a:p>
          <a:p>
            <a:pPr>
              <a:buNone/>
            </a:pPr>
            <a:r>
              <a:rPr lang="zh-CN" altLang="zh-CN" sz="2800" b="1" kern="0" dirty="0" smtClean="0">
                <a:solidFill>
                  <a:srgbClr val="FF0000"/>
                </a:solidFill>
                <a:latin typeface="Times New Roman"/>
                <a:ea typeface="宋体"/>
                <a:cs typeface="宋体"/>
              </a:rPr>
              <a:t>①省去许多不必要的叙述交代，</a:t>
            </a:r>
            <a:r>
              <a:rPr lang="zh-CN" altLang="zh-CN" sz="2800" b="1" kern="0" dirty="0" smtClean="0">
                <a:solidFill>
                  <a:srgbClr val="FF0000"/>
                </a:solidFill>
                <a:latin typeface="Times New Roman"/>
                <a:ea typeface="微软雅黑"/>
                <a:cs typeface="宋体"/>
              </a:rPr>
              <a:t>使情节更简洁。</a:t>
            </a:r>
            <a:endParaRPr lang="zh-CN" altLang="zh-CN" sz="2800" b="1" kern="100" dirty="0" smtClean="0">
              <a:latin typeface="Times New Roman"/>
              <a:ea typeface="宋体"/>
              <a:cs typeface="Mangal"/>
            </a:endParaRPr>
          </a:p>
          <a:p>
            <a:pPr>
              <a:buNone/>
            </a:pPr>
            <a:r>
              <a:rPr lang="zh-CN" altLang="zh-CN" sz="2800" b="1" kern="0" dirty="0" smtClean="0">
                <a:solidFill>
                  <a:srgbClr val="FF0000"/>
                </a:solidFill>
                <a:latin typeface="Times New Roman"/>
                <a:ea typeface="宋体"/>
                <a:cs typeface="宋体"/>
              </a:rPr>
              <a:t>②集中描写人物在特定环境下的状态和感受，</a:t>
            </a:r>
            <a:r>
              <a:rPr lang="zh-CN" altLang="zh-CN" sz="2800" b="1" kern="0" dirty="0" smtClean="0">
                <a:solidFill>
                  <a:srgbClr val="FF0000"/>
                </a:solidFill>
                <a:latin typeface="Times New Roman"/>
                <a:ea typeface="微软雅黑"/>
                <a:cs typeface="宋体"/>
              </a:rPr>
              <a:t>使主题更突出。</a:t>
            </a:r>
            <a:endParaRPr lang="zh-CN" altLang="zh-CN" sz="2800" b="1" kern="100" dirty="0" smtClean="0">
              <a:latin typeface="Times New Roman"/>
              <a:ea typeface="宋体"/>
              <a:cs typeface="Mangal"/>
            </a:endParaRPr>
          </a:p>
          <a:p>
            <a:pPr marL="323850" indent="466725" algn="just">
              <a:spcAft>
                <a:spcPts val="0"/>
              </a:spcAft>
              <a:buNone/>
            </a:pPr>
            <a:endParaRPr lang="zh-CN" sz="2800" b="1" kern="100" dirty="0">
              <a:latin typeface="Calibri"/>
              <a:ea typeface="宋体"/>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686800" cy="1835696"/>
          </a:xfrm>
        </p:spPr>
        <p:txBody>
          <a:bodyPr>
            <a:normAutofit fontScale="90000"/>
          </a:bodyPr>
          <a:lstStyle/>
          <a:p>
            <a:r>
              <a:rPr lang="zh-CN" altLang="en-US" b="1" dirty="0" smtClean="0"/>
              <a:t>（</a:t>
            </a:r>
            <a:r>
              <a:rPr lang="en-US" altLang="zh-CN" b="1" dirty="0" smtClean="0"/>
              <a:t>2016•</a:t>
            </a:r>
            <a:r>
              <a:rPr lang="zh-CN" altLang="en-US" b="1" dirty="0" smtClean="0"/>
              <a:t>卷</a:t>
            </a:r>
            <a:r>
              <a:rPr lang="en-US" altLang="zh-CN" b="1" dirty="0" smtClean="0"/>
              <a:t>2</a:t>
            </a:r>
            <a:r>
              <a:rPr lang="zh-CN" altLang="en-US" b="1" dirty="0" smtClean="0"/>
              <a:t>） （</a:t>
            </a:r>
            <a:r>
              <a:rPr lang="en-US" altLang="zh-CN" b="1" dirty="0" smtClean="0"/>
              <a:t>3</a:t>
            </a:r>
            <a:r>
              <a:rPr lang="zh-CN" altLang="en-US" b="1" dirty="0" smtClean="0"/>
              <a:t>）小说以“电话”为枢纽连接人物、安排情节，这样处理有什么作用？请简要分析。（</a:t>
            </a:r>
            <a:r>
              <a:rPr lang="en-US" altLang="zh-CN" b="1" dirty="0" smtClean="0"/>
              <a:t>6</a:t>
            </a:r>
            <a:r>
              <a:rPr lang="zh-CN" altLang="en-US" b="1" dirty="0" smtClean="0"/>
              <a:t>分）</a:t>
            </a:r>
            <a:br>
              <a:rPr lang="zh-CN" altLang="en-US" b="1" dirty="0" smtClean="0"/>
            </a:br>
            <a:endParaRPr lang="zh-CN" altLang="en-US" b="1" dirty="0"/>
          </a:p>
        </p:txBody>
      </p:sp>
      <p:sp>
        <p:nvSpPr>
          <p:cNvPr id="3" name="内容占位符 2"/>
          <p:cNvSpPr>
            <a:spLocks noGrp="1"/>
          </p:cNvSpPr>
          <p:nvPr>
            <p:ph idx="1"/>
          </p:nvPr>
        </p:nvSpPr>
        <p:spPr>
          <a:xfrm>
            <a:off x="323528" y="2132857"/>
            <a:ext cx="8229600" cy="3888432"/>
          </a:xfrm>
        </p:spPr>
        <p:txBody>
          <a:bodyPr>
            <a:noAutofit/>
          </a:bodyPr>
          <a:lstStyle/>
          <a:p>
            <a:r>
              <a:rPr lang="zh-CN" altLang="en-US" sz="3600" b="1" dirty="0" smtClean="0">
                <a:solidFill>
                  <a:srgbClr val="0033CC"/>
                </a:solidFill>
              </a:rPr>
              <a:t>①</a:t>
            </a:r>
            <a:r>
              <a:rPr lang="zh-CN" altLang="en-US" sz="3600" b="1" dirty="0">
                <a:solidFill>
                  <a:srgbClr val="0033CC"/>
                </a:solidFill>
              </a:rPr>
              <a:t>一个电话将两人命运连在一起，偶然与必然交错，凸显了战争</a:t>
            </a:r>
            <a:r>
              <a:rPr lang="zh-CN" altLang="en-US" sz="3600" b="1" dirty="0">
                <a:solidFill>
                  <a:srgbClr val="C00000"/>
                </a:solidFill>
              </a:rPr>
              <a:t>背景</a:t>
            </a:r>
            <a:r>
              <a:rPr lang="zh-CN" altLang="en-US" sz="3600" b="1" dirty="0">
                <a:solidFill>
                  <a:srgbClr val="0033CC"/>
                </a:solidFill>
              </a:rPr>
              <a:t>，强化了戏剧性</a:t>
            </a:r>
            <a:r>
              <a:rPr lang="zh-CN" altLang="en-US" sz="3600" b="1" dirty="0">
                <a:solidFill>
                  <a:srgbClr val="C00000"/>
                </a:solidFill>
              </a:rPr>
              <a:t>情节</a:t>
            </a:r>
            <a:r>
              <a:rPr lang="zh-CN" altLang="en-US" sz="3600" b="1" dirty="0">
                <a:solidFill>
                  <a:srgbClr val="0033CC"/>
                </a:solidFill>
              </a:rPr>
              <a:t>；②主人公言行主要通过电话聊天呈现出来，便于透露人物心声，使</a:t>
            </a:r>
            <a:r>
              <a:rPr lang="zh-CN" altLang="en-US" sz="3600" b="1" dirty="0">
                <a:solidFill>
                  <a:srgbClr val="C00000"/>
                </a:solidFill>
              </a:rPr>
              <a:t>人物</a:t>
            </a:r>
            <a:r>
              <a:rPr lang="zh-CN" altLang="en-US" sz="3600" b="1" dirty="0">
                <a:solidFill>
                  <a:srgbClr val="0033CC"/>
                </a:solidFill>
              </a:rPr>
              <a:t>形象更加真实；③电话交流的</a:t>
            </a:r>
            <a:r>
              <a:rPr lang="zh-CN" altLang="en-US" sz="3600" b="1" dirty="0">
                <a:solidFill>
                  <a:srgbClr val="C00000"/>
                </a:solidFill>
              </a:rPr>
              <a:t>限制性</a:t>
            </a:r>
            <a:r>
              <a:rPr lang="zh-CN" altLang="en-US" sz="3600" b="1" dirty="0">
                <a:solidFill>
                  <a:srgbClr val="0033CC"/>
                </a:solidFill>
              </a:rPr>
              <a:t>给小说留下较多</a:t>
            </a:r>
            <a:r>
              <a:rPr lang="zh-CN" altLang="en-US" sz="3600" b="1" dirty="0">
                <a:solidFill>
                  <a:srgbClr val="C00000"/>
                </a:solidFill>
              </a:rPr>
              <a:t>空白</a:t>
            </a:r>
            <a:r>
              <a:rPr lang="zh-CN" altLang="en-US" sz="3600" b="1" dirty="0">
                <a:solidFill>
                  <a:srgbClr val="0033CC"/>
                </a:solidFill>
              </a:rPr>
              <a:t>，丰富了人物与主题的想象空间。 </a:t>
            </a:r>
          </a:p>
        </p:txBody>
      </p:sp>
    </p:spTree>
    <p:extLst>
      <p:ext uri="{BB962C8B-B14F-4D97-AF65-F5344CB8AC3E}">
        <p14:creationId xmlns:p14="http://schemas.microsoft.com/office/powerpoint/2010/main" xmlns="" val="10670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600" b="1" dirty="0" smtClean="0">
                <a:solidFill>
                  <a:srgbClr val="C00000"/>
                </a:solidFill>
              </a:rPr>
              <a:t>小说</a:t>
            </a:r>
            <a:r>
              <a:rPr lang="zh-CN" altLang="en-US" sz="3600" b="1" dirty="0">
                <a:solidFill>
                  <a:srgbClr val="C00000"/>
                </a:solidFill>
              </a:rPr>
              <a:t>以“鞋”为中心叙亊写人</a:t>
            </a:r>
            <a:r>
              <a:rPr lang="en-US" altLang="zh-CN" sz="3600" b="1" dirty="0">
                <a:solidFill>
                  <a:srgbClr val="C00000"/>
                </a:solidFill>
              </a:rPr>
              <a:t>,</a:t>
            </a:r>
            <a:r>
              <a:rPr lang="zh-CN" altLang="en-US" sz="3600" b="1" dirty="0">
                <a:solidFill>
                  <a:srgbClr val="C00000"/>
                </a:solidFill>
              </a:rPr>
              <a:t>这样处理有什么好处？请筒要分析</a:t>
            </a:r>
            <a:r>
              <a:rPr lang="en-US" altLang="zh-CN" sz="3600" b="1" dirty="0">
                <a:solidFill>
                  <a:srgbClr val="C00000"/>
                </a:solidFill>
              </a:rPr>
              <a:t>〃</a:t>
            </a:r>
            <a:r>
              <a:rPr lang="zh-CN" altLang="en-US" sz="3600" b="1" dirty="0">
                <a:solidFill>
                  <a:srgbClr val="C00000"/>
                </a:solidFill>
              </a:rPr>
              <a:t>（</a:t>
            </a:r>
            <a:r>
              <a:rPr lang="en-US" altLang="zh-CN" sz="3600" b="1" dirty="0">
                <a:solidFill>
                  <a:srgbClr val="C00000"/>
                </a:solidFill>
              </a:rPr>
              <a:t>6</a:t>
            </a:r>
            <a:r>
              <a:rPr lang="zh-CN" altLang="en-US" sz="3600" b="1" dirty="0">
                <a:solidFill>
                  <a:srgbClr val="C00000"/>
                </a:solidFill>
              </a:rPr>
              <a:t>分）</a:t>
            </a:r>
          </a:p>
        </p:txBody>
      </p:sp>
      <p:sp>
        <p:nvSpPr>
          <p:cNvPr id="3" name="内容占位符 2"/>
          <p:cNvSpPr>
            <a:spLocks noGrp="1"/>
          </p:cNvSpPr>
          <p:nvPr>
            <p:ph idx="1"/>
          </p:nvPr>
        </p:nvSpPr>
        <p:spPr>
          <a:xfrm>
            <a:off x="467544" y="1772816"/>
            <a:ext cx="8229600" cy="4536504"/>
          </a:xfrm>
        </p:spPr>
        <p:txBody>
          <a:bodyPr>
            <a:normAutofit/>
          </a:bodyPr>
          <a:lstStyle/>
          <a:p>
            <a:r>
              <a:rPr lang="zh-CN" altLang="en-US" sz="3600" b="1" dirty="0">
                <a:solidFill>
                  <a:srgbClr val="0033CC"/>
                </a:solidFill>
              </a:rPr>
              <a:t>①以鞋为纽带可以传递主人公守明的深情与期盼，有利于开展故事情节。②鞋就是主人公玉明感情的载体，聚集着她对那个人几近全部的爱。以“鞋”为中心有利于突出人物性格。③鞋是主人公守明心中爱情的替代品，是她爱的见证物。以“鞋”为中心有利于表达人物情感。</a:t>
            </a:r>
          </a:p>
        </p:txBody>
      </p:sp>
    </p:spTree>
    <p:extLst>
      <p:ext uri="{BB962C8B-B14F-4D97-AF65-F5344CB8AC3E}">
        <p14:creationId xmlns:p14="http://schemas.microsoft.com/office/powerpoint/2010/main" xmlns="" val="4167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143000"/>
          </a:xfrm>
        </p:spPr>
        <p:txBody>
          <a:bodyPr>
            <a:noAutofit/>
          </a:bodyPr>
          <a:lstStyle/>
          <a:p>
            <a:pPr algn="l"/>
            <a:r>
              <a:rPr lang="zh-CN" altLang="en-US" sz="3600" b="1" dirty="0"/>
              <a:t>⑵小说有明暗两条线索，分别是什么？这样处理有什么好处，请简要分析。</a:t>
            </a:r>
            <a:r>
              <a:rPr lang="en-US" altLang="zh-CN" sz="3600" b="1" dirty="0"/>
              <a:t>(6</a:t>
            </a:r>
            <a:r>
              <a:rPr lang="zh-CN" altLang="en-US" sz="3600" b="1" dirty="0"/>
              <a:t>分</a:t>
            </a:r>
            <a:r>
              <a:rPr lang="en-US" altLang="zh-CN" sz="3600" b="1" dirty="0"/>
              <a:t>)</a:t>
            </a:r>
            <a:endParaRPr lang="zh-CN" altLang="en-US" sz="3600" b="1" dirty="0"/>
          </a:p>
        </p:txBody>
      </p:sp>
      <p:sp>
        <p:nvSpPr>
          <p:cNvPr id="3" name="内容占位符 2"/>
          <p:cNvSpPr>
            <a:spLocks noGrp="1"/>
          </p:cNvSpPr>
          <p:nvPr>
            <p:ph idx="1"/>
          </p:nvPr>
        </p:nvSpPr>
        <p:spPr/>
        <p:txBody>
          <a:bodyPr>
            <a:normAutofit fontScale="92500"/>
          </a:bodyPr>
          <a:lstStyle/>
          <a:p>
            <a:r>
              <a:rPr lang="zh-CN" altLang="en-US" b="1" dirty="0">
                <a:solidFill>
                  <a:srgbClr val="0033CC"/>
                </a:solidFill>
              </a:rPr>
              <a:t>小说的明线是：马兰花得知麻婶得病后发呆</a:t>
            </a:r>
            <a:r>
              <a:rPr lang="en-US" altLang="zh-CN" b="1" dirty="0">
                <a:solidFill>
                  <a:srgbClr val="0033CC"/>
                </a:solidFill>
              </a:rPr>
              <a:t>——</a:t>
            </a:r>
            <a:r>
              <a:rPr lang="zh-CN" altLang="en-US" b="1" dirty="0">
                <a:solidFill>
                  <a:srgbClr val="0033CC"/>
                </a:solidFill>
              </a:rPr>
              <a:t>到医院看望未提六百元钱事</a:t>
            </a:r>
            <a:r>
              <a:rPr lang="en-US" altLang="zh-CN" b="1" dirty="0">
                <a:solidFill>
                  <a:srgbClr val="0033CC"/>
                </a:solidFill>
              </a:rPr>
              <a:t>——</a:t>
            </a:r>
            <a:r>
              <a:rPr lang="zh-CN" altLang="en-US" b="1" dirty="0">
                <a:solidFill>
                  <a:srgbClr val="0033CC"/>
                </a:solidFill>
              </a:rPr>
              <a:t>对丈夫常拿六百元钱说事很伤心</a:t>
            </a:r>
            <a:r>
              <a:rPr lang="en-US" altLang="zh-CN" b="1" dirty="0">
                <a:solidFill>
                  <a:srgbClr val="0033CC"/>
                </a:solidFill>
              </a:rPr>
              <a:t>——</a:t>
            </a:r>
            <a:r>
              <a:rPr lang="zh-CN" altLang="en-US" b="1" dirty="0">
                <a:solidFill>
                  <a:srgbClr val="0033CC"/>
                </a:solidFill>
              </a:rPr>
              <a:t>读麻婶女儿的信满眼泪水。 </a:t>
            </a:r>
          </a:p>
          <a:p>
            <a:r>
              <a:rPr lang="zh-CN" altLang="en-US" b="1" dirty="0" smtClean="0">
                <a:solidFill>
                  <a:srgbClr val="0033CC"/>
                </a:solidFill>
              </a:rPr>
              <a:t>小说</a:t>
            </a:r>
            <a:r>
              <a:rPr lang="zh-CN" altLang="en-US" b="1" dirty="0">
                <a:solidFill>
                  <a:srgbClr val="0033CC"/>
                </a:solidFill>
              </a:rPr>
              <a:t>的暗线是：麻婶向马兰花借六百元钱</a:t>
            </a:r>
            <a:r>
              <a:rPr lang="en-US" altLang="zh-CN" b="1" dirty="0">
                <a:solidFill>
                  <a:srgbClr val="0033CC"/>
                </a:solidFill>
              </a:rPr>
              <a:t>——</a:t>
            </a:r>
            <a:r>
              <a:rPr lang="zh-CN" altLang="en-US" b="1" dirty="0">
                <a:solidFill>
                  <a:srgbClr val="0033CC"/>
                </a:solidFill>
              </a:rPr>
              <a:t>得脑溢血在医院抢救，未果</a:t>
            </a:r>
            <a:r>
              <a:rPr lang="en-US" altLang="zh-CN" b="1" dirty="0">
                <a:solidFill>
                  <a:srgbClr val="0033CC"/>
                </a:solidFill>
              </a:rPr>
              <a:t>——</a:t>
            </a:r>
            <a:r>
              <a:rPr lang="zh-CN" altLang="en-US" b="1" dirty="0">
                <a:solidFill>
                  <a:srgbClr val="0033CC"/>
                </a:solidFill>
              </a:rPr>
              <a:t>其女儿火化麻婶带骨灰回上海</a:t>
            </a:r>
            <a:r>
              <a:rPr lang="en-US" altLang="zh-CN" b="1" dirty="0">
                <a:solidFill>
                  <a:srgbClr val="0033CC"/>
                </a:solidFill>
              </a:rPr>
              <a:t>——</a:t>
            </a:r>
            <a:r>
              <a:rPr lang="zh-CN" altLang="en-US" b="1" dirty="0">
                <a:solidFill>
                  <a:srgbClr val="0033CC"/>
                </a:solidFill>
              </a:rPr>
              <a:t>写信替母还马兰花钱</a:t>
            </a:r>
            <a:r>
              <a:rPr lang="zh-CN" altLang="en-US" b="1" dirty="0" smtClean="0">
                <a:solidFill>
                  <a:srgbClr val="0033CC"/>
                </a:solidFill>
              </a:rPr>
              <a:t>。</a:t>
            </a:r>
            <a:endParaRPr lang="zh-CN" altLang="en-US" b="1" dirty="0">
              <a:solidFill>
                <a:srgbClr val="0033CC"/>
              </a:solidFill>
            </a:endParaRPr>
          </a:p>
          <a:p>
            <a:r>
              <a:rPr lang="zh-CN" altLang="en-US" b="1" dirty="0" smtClean="0">
                <a:solidFill>
                  <a:srgbClr val="0033CC"/>
                </a:solidFill>
              </a:rPr>
              <a:t>小</a:t>
            </a:r>
            <a:r>
              <a:rPr lang="zh-CN" altLang="en-US" b="1" dirty="0">
                <a:solidFill>
                  <a:srgbClr val="0033CC"/>
                </a:solidFill>
              </a:rPr>
              <a:t>说明暗线交织，使得情节的发展脉络清晰，也使小说的主题得到更深的挖掘。 </a:t>
            </a:r>
          </a:p>
          <a:p>
            <a:endParaRPr lang="zh-CN" altLang="en-US" b="1" dirty="0">
              <a:solidFill>
                <a:srgbClr val="0033CC"/>
              </a:solidFill>
            </a:endParaRPr>
          </a:p>
        </p:txBody>
      </p:sp>
    </p:spTree>
    <p:extLst>
      <p:ext uri="{BB962C8B-B14F-4D97-AF65-F5344CB8AC3E}">
        <p14:creationId xmlns:p14="http://schemas.microsoft.com/office/powerpoint/2010/main" xmlns="" val="373049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7500" lnSpcReduction="20000"/>
          </a:bodyPr>
          <a:lstStyle/>
          <a:p>
            <a:pPr algn="ctr">
              <a:spcAft>
                <a:spcPts val="0"/>
              </a:spcAft>
              <a:buNone/>
            </a:pPr>
            <a:r>
              <a:rPr lang="zh-CN" altLang="en-US" b="1" kern="100" dirty="0" smtClean="0">
                <a:solidFill>
                  <a:srgbClr val="C00000"/>
                </a:solidFill>
                <a:latin typeface="Calibri"/>
                <a:ea typeface="宋体"/>
                <a:cs typeface="Times New Roman"/>
              </a:rPr>
              <a:t>考点五：情节结构的艺术特色</a:t>
            </a:r>
          </a:p>
          <a:p>
            <a:pPr>
              <a:spcAft>
                <a:spcPts val="0"/>
              </a:spcAft>
              <a:buNone/>
            </a:pPr>
            <a:r>
              <a:rPr lang="zh-CN" altLang="en-US" b="1" kern="100" dirty="0" smtClean="0">
                <a:latin typeface="Calibri"/>
                <a:ea typeface="宋体"/>
                <a:cs typeface="Times New Roman"/>
              </a:rPr>
              <a:t>答题点：</a:t>
            </a:r>
          </a:p>
          <a:p>
            <a:pPr lvl="0">
              <a:buNone/>
            </a:pPr>
            <a:r>
              <a:rPr lang="zh-CN" altLang="en-US" b="1" kern="100" dirty="0" smtClean="0">
                <a:latin typeface="Calibri"/>
                <a:ea typeface="宋体"/>
                <a:cs typeface="Times New Roman"/>
              </a:rPr>
              <a:t>线索：</a:t>
            </a:r>
          </a:p>
          <a:p>
            <a:pPr lvl="0">
              <a:buNone/>
            </a:pPr>
            <a:r>
              <a:rPr lang="zh-CN" altLang="en-US" b="1" kern="100" dirty="0" smtClean="0">
                <a:latin typeface="Calibri"/>
                <a:ea typeface="宋体"/>
                <a:cs typeface="Times New Roman"/>
              </a:rPr>
              <a:t>结构模式：</a:t>
            </a:r>
            <a:endParaRPr lang="en-US" altLang="zh-CN" b="1" kern="100" dirty="0" smtClean="0">
              <a:latin typeface="Calibri"/>
              <a:ea typeface="宋体"/>
              <a:cs typeface="Times New Roman"/>
            </a:endParaRPr>
          </a:p>
          <a:p>
            <a:pPr lvl="0">
              <a:buNone/>
            </a:pPr>
            <a:r>
              <a:rPr lang="en-US" altLang="zh-CN" b="1" kern="100" dirty="0" smtClean="0">
                <a:latin typeface="Calibri"/>
                <a:ea typeface="宋体"/>
                <a:cs typeface="Times New Roman"/>
              </a:rPr>
              <a:t>1</a:t>
            </a:r>
            <a:r>
              <a:rPr lang="zh-CN" altLang="en-US" b="1" kern="100" dirty="0" smtClean="0">
                <a:latin typeface="Calibri"/>
                <a:ea typeface="宋体"/>
                <a:cs typeface="Times New Roman"/>
              </a:rPr>
              <a:t>、“一波三折”式</a:t>
            </a:r>
            <a:r>
              <a:rPr lang="en-US" altLang="zh-CN" b="1" kern="100" dirty="0" smtClean="0">
                <a:latin typeface="Calibri"/>
                <a:ea typeface="宋体"/>
                <a:cs typeface="Times New Roman"/>
              </a:rPr>
              <a:t>:</a:t>
            </a:r>
            <a:r>
              <a:rPr lang="zh-CN" altLang="en-US" b="1" kern="100" dirty="0">
                <a:cs typeface="Times New Roman"/>
              </a:rPr>
              <a:t>叙事进行中意外的</a:t>
            </a:r>
            <a:r>
              <a:rPr lang="zh-CN" altLang="en-US" b="1" kern="100" dirty="0" smtClean="0">
                <a:cs typeface="Times New Roman"/>
              </a:rPr>
              <a:t>变化，使</a:t>
            </a:r>
            <a:r>
              <a:rPr lang="zh-CN" altLang="en-US" b="1" kern="100" dirty="0" smtClean="0">
                <a:latin typeface="Calibri"/>
                <a:ea typeface="宋体"/>
                <a:cs typeface="Times New Roman"/>
              </a:rPr>
              <a:t>小说的</a:t>
            </a:r>
            <a:r>
              <a:rPr lang="zh-CN" altLang="en-US" b="1" kern="100" dirty="0" smtClean="0">
                <a:cs typeface="Times New Roman"/>
              </a:rPr>
              <a:t>结构</a:t>
            </a:r>
            <a:r>
              <a:rPr lang="zh-CN" altLang="en-US" b="1" kern="100" dirty="0">
                <a:cs typeface="Times New Roman"/>
              </a:rPr>
              <a:t>起伏</a:t>
            </a:r>
            <a:r>
              <a:rPr lang="zh-CN" altLang="en-US" b="1" kern="100" dirty="0" smtClean="0">
                <a:cs typeface="Times New Roman"/>
              </a:rPr>
              <a:t>曲折，情节</a:t>
            </a:r>
            <a:r>
              <a:rPr lang="zh-CN" altLang="en-US" b="1" kern="100" dirty="0">
                <a:cs typeface="Times New Roman"/>
              </a:rPr>
              <a:t>波澜</a:t>
            </a:r>
            <a:r>
              <a:rPr lang="zh-CN" altLang="en-US" b="1" kern="100" dirty="0" smtClean="0">
                <a:cs typeface="Times New Roman"/>
              </a:rPr>
              <a:t>迭起；与</a:t>
            </a:r>
            <a:r>
              <a:rPr lang="zh-CN" altLang="en-US" b="1" kern="100" dirty="0">
                <a:cs typeface="Times New Roman"/>
              </a:rPr>
              <a:t>人物描写相辅相成</a:t>
            </a:r>
            <a:r>
              <a:rPr lang="zh-CN" altLang="en-US" b="1" kern="100" dirty="0" smtClean="0">
                <a:cs typeface="Times New Roman"/>
              </a:rPr>
              <a:t>，丰富了 人物形象</a:t>
            </a:r>
            <a:r>
              <a:rPr lang="zh-CN" altLang="en-US" b="1" kern="100" dirty="0">
                <a:cs typeface="Times New Roman"/>
              </a:rPr>
              <a:t>；</a:t>
            </a:r>
            <a:r>
              <a:rPr lang="zh-CN" altLang="en-US" b="1" kern="100" dirty="0" smtClean="0">
                <a:cs typeface="Times New Roman"/>
              </a:rPr>
              <a:t>层层</a:t>
            </a:r>
            <a:r>
              <a:rPr lang="zh-CN" altLang="en-US" b="1" kern="100" dirty="0">
                <a:cs typeface="Times New Roman"/>
              </a:rPr>
              <a:t>蓄势，扣人心弦，增强故事的戏剧性、</a:t>
            </a:r>
            <a:r>
              <a:rPr lang="zh-CN" altLang="en-US" b="1" kern="100" dirty="0" smtClean="0">
                <a:cs typeface="Times New Roman"/>
              </a:rPr>
              <a:t>可读性。</a:t>
            </a:r>
            <a:endParaRPr lang="en-US" altLang="zh-CN" b="1" kern="100" dirty="0">
              <a:latin typeface="Calibri"/>
              <a:ea typeface="宋体"/>
              <a:cs typeface="Times New Roman"/>
            </a:endParaRPr>
          </a:p>
          <a:p>
            <a:pPr lvl="0">
              <a:buNone/>
            </a:pPr>
            <a:r>
              <a:rPr lang="en-US" altLang="zh-CN" b="1" kern="100" dirty="0" smtClean="0">
                <a:latin typeface="Calibri"/>
                <a:ea typeface="宋体"/>
                <a:cs typeface="Times New Roman"/>
              </a:rPr>
              <a:t>2</a:t>
            </a:r>
            <a:r>
              <a:rPr lang="zh-CN" altLang="en-US" b="1" kern="100" dirty="0" smtClean="0">
                <a:latin typeface="Calibri"/>
                <a:ea typeface="宋体"/>
                <a:cs typeface="Times New Roman"/>
              </a:rPr>
              <a:t>、</a:t>
            </a:r>
            <a:r>
              <a:rPr lang="en-US" altLang="zh-CN" b="1" kern="100" dirty="0" smtClean="0">
                <a:latin typeface="Calibri"/>
                <a:ea typeface="宋体"/>
                <a:cs typeface="Times New Roman"/>
              </a:rPr>
              <a:t>  </a:t>
            </a:r>
            <a:r>
              <a:rPr lang="zh-CN" altLang="en-US" b="1" kern="100" dirty="0" smtClean="0">
                <a:latin typeface="Calibri"/>
                <a:ea typeface="宋体"/>
                <a:cs typeface="Times New Roman"/>
              </a:rPr>
              <a:t>欧</a:t>
            </a:r>
            <a:r>
              <a:rPr lang="en-US" altLang="zh-CN" b="1" kern="100" dirty="0" smtClean="0">
                <a:latin typeface="Calibri"/>
                <a:ea typeface="宋体"/>
                <a:cs typeface="Times New Roman"/>
              </a:rPr>
              <a:t>·</a:t>
            </a:r>
            <a:r>
              <a:rPr lang="zh-CN" altLang="en-US" b="1" kern="100" dirty="0" smtClean="0">
                <a:latin typeface="Calibri"/>
                <a:ea typeface="宋体"/>
                <a:cs typeface="Times New Roman"/>
              </a:rPr>
              <a:t>亨利式：指小说的结尾既出乎意料，又在情理之中。结尾的突转增加了小说情节的生动性。</a:t>
            </a:r>
          </a:p>
          <a:p>
            <a:pPr lvl="0">
              <a:buNone/>
            </a:pPr>
            <a:r>
              <a:rPr lang="en-US" altLang="zh-CN" b="1" kern="100" dirty="0">
                <a:cs typeface="Times New Roman"/>
              </a:rPr>
              <a:t>3. </a:t>
            </a:r>
            <a:r>
              <a:rPr lang="zh-CN" altLang="en-US" b="1" kern="100" dirty="0">
                <a:cs typeface="Times New Roman"/>
              </a:rPr>
              <a:t>情节安排（构思）技巧</a:t>
            </a:r>
            <a:r>
              <a:rPr lang="zh-CN" altLang="en-US" b="1" kern="100" dirty="0" smtClean="0">
                <a:cs typeface="Times New Roman"/>
              </a:rPr>
              <a:t>：</a:t>
            </a:r>
            <a:endParaRPr lang="zh-CN" altLang="en-US" b="1" kern="100" dirty="0" smtClean="0">
              <a:latin typeface="Calibri"/>
              <a:ea typeface="宋体"/>
              <a:cs typeface="Times New Roman"/>
            </a:endParaRPr>
          </a:p>
          <a:p>
            <a:pPr marL="552450" indent="266700">
              <a:spcAft>
                <a:spcPts val="0"/>
              </a:spcAft>
              <a:buNone/>
            </a:pPr>
            <a:r>
              <a:rPr lang="zh-CN" altLang="en-US" b="1" kern="100" dirty="0" smtClean="0">
                <a:latin typeface="Calibri"/>
                <a:ea typeface="宋体"/>
                <a:cs typeface="Times New Roman"/>
              </a:rPr>
              <a:t>悬念：吸引读者，引人入胜。如</a:t>
            </a:r>
            <a:r>
              <a:rPr lang="en-US" altLang="zh-CN" b="1" kern="100" dirty="0" smtClean="0">
                <a:latin typeface="Calibri"/>
                <a:ea typeface="宋体"/>
                <a:cs typeface="Times New Roman"/>
              </a:rPr>
              <a:t>〈</a:t>
            </a:r>
            <a:r>
              <a:rPr lang="zh-CN" altLang="en-US" b="1" kern="100" dirty="0" smtClean="0">
                <a:latin typeface="Calibri"/>
                <a:ea typeface="宋体"/>
                <a:cs typeface="Times New Roman"/>
              </a:rPr>
              <a:t>祝福</a:t>
            </a:r>
            <a:r>
              <a:rPr lang="en-US" altLang="zh-CN" b="1" kern="100" dirty="0" smtClean="0">
                <a:latin typeface="Calibri"/>
                <a:ea typeface="宋体"/>
                <a:cs typeface="Times New Roman"/>
              </a:rPr>
              <a:t>〉</a:t>
            </a:r>
          </a:p>
          <a:p>
            <a:pPr marL="552450" indent="266700">
              <a:spcAft>
                <a:spcPts val="0"/>
              </a:spcAft>
              <a:buNone/>
            </a:pPr>
            <a:r>
              <a:rPr lang="zh-CN" altLang="en-US" b="1" kern="100" dirty="0" smtClean="0">
                <a:latin typeface="Calibri"/>
                <a:ea typeface="宋体"/>
                <a:cs typeface="Times New Roman"/>
              </a:rPr>
              <a:t>照应（伏笔）情节连贯、脉络清晰、结构紧凑。（首尾照应、文题照应、前后照应）</a:t>
            </a:r>
          </a:p>
          <a:p>
            <a:pPr marL="552450" indent="266700">
              <a:spcAft>
                <a:spcPts val="0"/>
              </a:spcAft>
              <a:buNone/>
            </a:pPr>
            <a:r>
              <a:rPr lang="zh-CN" altLang="en-US" b="1" kern="100" dirty="0" smtClean="0">
                <a:latin typeface="Calibri"/>
                <a:ea typeface="宋体"/>
                <a:cs typeface="Times New Roman"/>
              </a:rPr>
              <a:t>抑扬：使文势起伏曲折多变，峰回路转，跌宕起伏。如</a:t>
            </a:r>
            <a:r>
              <a:rPr lang="en-US" altLang="zh-CN" b="1" kern="100" dirty="0" smtClean="0">
                <a:latin typeface="Calibri"/>
                <a:ea typeface="宋体"/>
                <a:cs typeface="Times New Roman"/>
              </a:rPr>
              <a:t>〈</a:t>
            </a:r>
            <a:r>
              <a:rPr lang="zh-CN" altLang="en-US" b="1" kern="100" dirty="0" smtClean="0">
                <a:latin typeface="Calibri"/>
                <a:ea typeface="宋体"/>
                <a:cs typeface="Times New Roman"/>
              </a:rPr>
              <a:t>武松醉打蒋门神</a:t>
            </a:r>
            <a:r>
              <a:rPr lang="en-US" altLang="zh-CN" b="1" kern="100" dirty="0" smtClean="0">
                <a:latin typeface="Calibri"/>
                <a:ea typeface="宋体"/>
                <a:cs typeface="Times New Roman"/>
              </a:rPr>
              <a:t>〉</a:t>
            </a:r>
          </a:p>
          <a:p>
            <a:pPr marL="552450" indent="266700">
              <a:spcAft>
                <a:spcPts val="0"/>
              </a:spcAft>
              <a:buNone/>
            </a:pPr>
            <a:r>
              <a:rPr lang="zh-CN" altLang="en-US" b="1" kern="100" dirty="0" smtClean="0">
                <a:latin typeface="Calibri"/>
                <a:ea typeface="宋体"/>
                <a:cs typeface="Times New Roman"/>
              </a:rPr>
              <a:t>铺垫：蓄积气势，突出主题。如</a:t>
            </a:r>
            <a:r>
              <a:rPr lang="en-US" altLang="zh-CN" b="1" kern="100" dirty="0" smtClean="0">
                <a:latin typeface="Calibri"/>
                <a:ea typeface="宋体"/>
                <a:cs typeface="Times New Roman"/>
              </a:rPr>
              <a:t>〈</a:t>
            </a:r>
            <a:r>
              <a:rPr lang="zh-CN" altLang="en-US" b="1" kern="100" dirty="0" smtClean="0">
                <a:latin typeface="Calibri"/>
                <a:ea typeface="宋体"/>
                <a:cs typeface="Times New Roman"/>
              </a:rPr>
              <a:t>项链</a:t>
            </a:r>
            <a:r>
              <a:rPr lang="en-US" altLang="zh-CN" b="1" kern="100" dirty="0" smtClean="0">
                <a:latin typeface="Calibri"/>
                <a:ea typeface="宋体"/>
                <a:cs typeface="Times New Roman"/>
              </a:rPr>
              <a:t>〉</a:t>
            </a:r>
          </a:p>
          <a:p>
            <a:pPr marL="552450" indent="266700">
              <a:spcAft>
                <a:spcPts val="0"/>
              </a:spcAft>
              <a:buNone/>
            </a:pPr>
            <a:r>
              <a:rPr lang="zh-CN" altLang="en-US" b="1" kern="100" dirty="0" smtClean="0">
                <a:latin typeface="Calibri"/>
                <a:ea typeface="宋体"/>
                <a:cs typeface="Times New Roman"/>
              </a:rPr>
              <a:t>对比：渲染气息，表现人物、突出主题。鲁迅</a:t>
            </a:r>
            <a:r>
              <a:rPr lang="en-US" altLang="zh-CN" b="1" kern="100" dirty="0" smtClean="0">
                <a:latin typeface="Calibri"/>
                <a:ea typeface="宋体"/>
                <a:cs typeface="Times New Roman"/>
              </a:rPr>
              <a:t>《</a:t>
            </a:r>
            <a:r>
              <a:rPr lang="zh-CN" altLang="en-US" b="1" kern="100" dirty="0" smtClean="0">
                <a:latin typeface="Calibri"/>
                <a:ea typeface="宋体"/>
                <a:cs typeface="Times New Roman"/>
              </a:rPr>
              <a:t>故乡</a:t>
            </a:r>
            <a:r>
              <a:rPr lang="en-US" altLang="zh-CN" b="1" kern="100" dirty="0" smtClean="0">
                <a:latin typeface="Calibri"/>
                <a:ea typeface="宋体"/>
                <a:cs typeface="Times New Roman"/>
              </a:rPr>
              <a:t>》</a:t>
            </a:r>
            <a:endParaRPr lang="zh-CN" b="1" kern="100" dirty="0">
              <a:latin typeface="Calibri"/>
              <a:ea typeface="宋体"/>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258204" cy="5840435"/>
          </a:xfrm>
        </p:spPr>
        <p:txBody>
          <a:bodyPr>
            <a:normAutofit/>
          </a:bodyPr>
          <a:lstStyle/>
          <a:p>
            <a:pPr>
              <a:buNone/>
            </a:pPr>
            <a:endParaRPr lang="en-US" altLang="zh-CN" sz="3600" b="1" dirty="0" smtClean="0"/>
          </a:p>
          <a:p>
            <a:pPr>
              <a:buNone/>
            </a:pPr>
            <a:r>
              <a:rPr lang="zh-CN" altLang="en-US" sz="3600" b="1" dirty="0" smtClean="0"/>
              <a:t> </a:t>
            </a:r>
            <a:r>
              <a:rPr lang="en-US" altLang="zh-CN" sz="3600" b="1" dirty="0" smtClean="0"/>
              <a:t>4. </a:t>
            </a:r>
            <a:r>
              <a:rPr lang="zh-CN" altLang="en-US" sz="3600" b="1" dirty="0" smtClean="0"/>
              <a:t>叙述安排上的技巧：对话、心理、回忆、叙述与写景结合、回忆与现实交织、时空集中。</a:t>
            </a:r>
            <a:endParaRPr lang="en-US" altLang="zh-CN" sz="3600" b="1" dirty="0" smtClean="0"/>
          </a:p>
          <a:p>
            <a:pPr>
              <a:buNone/>
            </a:pPr>
            <a:r>
              <a:rPr lang="zh-CN" altLang="en-US" sz="3600" b="1" dirty="0" smtClean="0"/>
              <a:t>    诗化小说：</a:t>
            </a:r>
            <a:r>
              <a:rPr lang="zh-CN" altLang="en-US" sz="3600" b="1" dirty="0" smtClean="0">
                <a:solidFill>
                  <a:srgbClr val="FF0000"/>
                </a:solidFill>
              </a:rPr>
              <a:t>没有完整的情节以及矛盾冲突，淡化人物形象，注重意境的营造以及特定情境下的心理状态和特有情绪的展示。</a:t>
            </a:r>
            <a:endParaRPr lang="en-US" altLang="zh-CN" sz="3600" b="1" dirty="0" smtClean="0">
              <a:solidFill>
                <a:srgbClr val="FF0000"/>
              </a:solidFill>
            </a:endParaRPr>
          </a:p>
          <a:p>
            <a:pPr>
              <a:buNone/>
            </a:pPr>
            <a:endParaRPr lang="zh-CN" altLang="en-US" sz="36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b="1" dirty="0" smtClean="0"/>
              <a:t>《</a:t>
            </a:r>
            <a:r>
              <a:rPr lang="zh-CN" altLang="en-US" b="1" dirty="0" smtClean="0"/>
              <a:t>林掌柜</a:t>
            </a:r>
            <a:r>
              <a:rPr lang="en-US" altLang="zh-CN" b="1" dirty="0" smtClean="0"/>
              <a:t>》</a:t>
            </a:r>
            <a:endParaRPr lang="zh-CN" altLang="en-US" b="1" dirty="0"/>
          </a:p>
        </p:txBody>
      </p:sp>
      <p:sp>
        <p:nvSpPr>
          <p:cNvPr id="3" name="内容占位符 2"/>
          <p:cNvSpPr>
            <a:spLocks noGrp="1"/>
          </p:cNvSpPr>
          <p:nvPr>
            <p:ph idx="1"/>
          </p:nvPr>
        </p:nvSpPr>
        <p:spPr>
          <a:xfrm>
            <a:off x="0" y="1268760"/>
            <a:ext cx="8820472" cy="5184576"/>
          </a:xfrm>
        </p:spPr>
        <p:txBody>
          <a:bodyPr>
            <a:normAutofit/>
          </a:bodyPr>
          <a:lstStyle/>
          <a:p>
            <a:pPr>
              <a:buNone/>
            </a:pPr>
            <a:r>
              <a:rPr lang="en-US" altLang="zh-CN" b="1" dirty="0" smtClean="0"/>
              <a:t>5.</a:t>
            </a:r>
            <a:r>
              <a:rPr lang="zh-CN" altLang="zh-CN" b="1" dirty="0" smtClean="0"/>
              <a:t>“小铡刀”在文中多次出现，这样安排有什么用意？请结合作品简要分析。（</a:t>
            </a:r>
            <a:r>
              <a:rPr lang="en-US" altLang="zh-CN" b="1" dirty="0" smtClean="0"/>
              <a:t>6</a:t>
            </a:r>
            <a:r>
              <a:rPr lang="zh-CN" altLang="zh-CN" b="1" dirty="0" smtClean="0"/>
              <a:t>分）</a:t>
            </a:r>
          </a:p>
          <a:p>
            <a:pPr>
              <a:buNone/>
            </a:pPr>
            <a:r>
              <a:rPr lang="zh-CN" altLang="zh-CN" b="1" dirty="0" smtClean="0"/>
              <a:t>①</a:t>
            </a:r>
            <a:r>
              <a:rPr lang="zh-CN" altLang="zh-CN" b="1" dirty="0" smtClean="0">
                <a:solidFill>
                  <a:srgbClr val="0033CC"/>
                </a:solidFill>
              </a:rPr>
              <a:t>小铡刀多次出现，使情节更加曲折</a:t>
            </a:r>
            <a:r>
              <a:rPr lang="zh-CN" altLang="zh-CN" b="1" dirty="0" smtClean="0"/>
              <a:t>，</a:t>
            </a:r>
            <a:r>
              <a:rPr lang="zh-CN" altLang="zh-CN" b="1" dirty="0" smtClean="0">
                <a:solidFill>
                  <a:srgbClr val="FF0000"/>
                </a:solidFill>
              </a:rPr>
              <a:t>有助于推动情节发展。</a:t>
            </a:r>
            <a:r>
              <a:rPr lang="zh-CN" altLang="zh-CN" b="1" dirty="0" smtClean="0"/>
              <a:t>②</a:t>
            </a:r>
            <a:r>
              <a:rPr lang="zh-CN" altLang="zh-CN" b="1" dirty="0" smtClean="0">
                <a:solidFill>
                  <a:srgbClr val="0033CC"/>
                </a:solidFill>
              </a:rPr>
              <a:t>小铡刀体现了林掌柜对鞋子质量的严格要求，代表着他的坚守与追求</a:t>
            </a:r>
            <a:r>
              <a:rPr lang="zh-CN" altLang="zh-CN" b="1" dirty="0" smtClean="0"/>
              <a:t>，</a:t>
            </a:r>
            <a:r>
              <a:rPr lang="zh-CN" altLang="zh-CN" b="1" dirty="0" smtClean="0">
                <a:solidFill>
                  <a:srgbClr val="FF0000"/>
                </a:solidFill>
              </a:rPr>
              <a:t>有助于更好地塑造人物形象。</a:t>
            </a:r>
            <a:r>
              <a:rPr lang="zh-CN" altLang="zh-CN" b="1" dirty="0" smtClean="0"/>
              <a:t>③</a:t>
            </a:r>
            <a:r>
              <a:rPr lang="zh-CN" altLang="zh-CN" b="1" dirty="0" smtClean="0">
                <a:solidFill>
                  <a:srgbClr val="0033CC"/>
                </a:solidFill>
              </a:rPr>
              <a:t>小铡刀象征着保证质量、诚信经营的营商理念，</a:t>
            </a:r>
            <a:r>
              <a:rPr lang="zh-CN" altLang="zh-CN" b="1" dirty="0" smtClean="0">
                <a:solidFill>
                  <a:srgbClr val="FF0000"/>
                </a:solidFill>
              </a:rPr>
              <a:t>有助于突显小说主题。</a:t>
            </a:r>
          </a:p>
          <a:p>
            <a:pPr>
              <a:buNone/>
            </a:pPr>
            <a:r>
              <a:rPr lang="en-US" altLang="zh-CN" b="1" dirty="0" smtClean="0"/>
              <a:t>[6</a:t>
            </a:r>
            <a:r>
              <a:rPr lang="zh-CN" altLang="zh-CN" b="1" dirty="0" smtClean="0"/>
              <a:t>分。每点</a:t>
            </a:r>
            <a:r>
              <a:rPr lang="en-US" altLang="zh-CN" b="1" dirty="0" smtClean="0"/>
              <a:t>2</a:t>
            </a:r>
            <a:r>
              <a:rPr lang="zh-CN" altLang="zh-CN" b="1" dirty="0" smtClean="0"/>
              <a:t>分。意思对即可。</a:t>
            </a:r>
            <a:r>
              <a:rPr lang="en-US" altLang="zh-CN" b="1" dirty="0" smtClean="0"/>
              <a:t>]</a:t>
            </a:r>
            <a:endParaRPr lang="zh-CN" altLang="zh-CN" b="1" dirty="0" smtClean="0"/>
          </a:p>
          <a:p>
            <a:pPr>
              <a:buNone/>
            </a:pP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a:buNone/>
            </a:pPr>
            <a:r>
              <a:rPr lang="zh-CN" altLang="zh-CN" b="1" dirty="0" smtClean="0"/>
              <a:t>【补充细则】</a:t>
            </a:r>
          </a:p>
          <a:p>
            <a:pPr>
              <a:buNone/>
            </a:pPr>
            <a:r>
              <a:rPr lang="en-US" altLang="zh-CN" b="1" dirty="0" smtClean="0"/>
              <a:t>1.</a:t>
            </a:r>
            <a:r>
              <a:rPr lang="zh-CN" altLang="zh-CN" b="1" dirty="0" smtClean="0"/>
              <a:t>每点</a:t>
            </a:r>
            <a:r>
              <a:rPr lang="en-US" altLang="zh-CN" b="1" dirty="0" smtClean="0"/>
              <a:t>2</a:t>
            </a:r>
            <a:r>
              <a:rPr lang="zh-CN" altLang="zh-CN" b="1" dirty="0" smtClean="0"/>
              <a:t>分；其中“内容”</a:t>
            </a:r>
            <a:r>
              <a:rPr lang="en-US" altLang="zh-CN" b="1" dirty="0" smtClean="0"/>
              <a:t>1</a:t>
            </a:r>
            <a:r>
              <a:rPr lang="zh-CN" altLang="zh-CN" b="1" dirty="0" smtClean="0"/>
              <a:t>分，“用意”</a:t>
            </a:r>
            <a:r>
              <a:rPr lang="en-US" altLang="zh-CN" b="1" dirty="0" smtClean="0"/>
              <a:t>1</a:t>
            </a:r>
            <a:r>
              <a:rPr lang="zh-CN" altLang="zh-CN" b="1" dirty="0" smtClean="0"/>
              <a:t>分。</a:t>
            </a:r>
          </a:p>
          <a:p>
            <a:pPr>
              <a:buNone/>
            </a:pPr>
            <a:r>
              <a:rPr lang="zh-CN" altLang="zh-CN" b="1" dirty="0" smtClean="0"/>
              <a:t>第①点“小铡刀多次出现，使情节更加曲折，有助于推动情节发展”。</a:t>
            </a:r>
          </a:p>
          <a:p>
            <a:pPr>
              <a:buNone/>
            </a:pPr>
            <a:r>
              <a:rPr lang="zh-CN" altLang="zh-CN" b="1" dirty="0" smtClean="0"/>
              <a:t>“小铡刀多次出现”（内容）</a:t>
            </a:r>
            <a:r>
              <a:rPr lang="en-US" altLang="zh-CN" b="1" dirty="0" smtClean="0"/>
              <a:t>1</a:t>
            </a:r>
            <a:r>
              <a:rPr lang="zh-CN" altLang="zh-CN" b="1" dirty="0" smtClean="0"/>
              <a:t>分；“使情节更加曲折”或“有助于推动情节发展”（用意）都得</a:t>
            </a:r>
            <a:r>
              <a:rPr lang="en-US" altLang="zh-CN" b="1" dirty="0" smtClean="0"/>
              <a:t>1</a:t>
            </a:r>
            <a:r>
              <a:rPr lang="zh-CN" altLang="zh-CN" b="1" dirty="0" smtClean="0"/>
              <a:t>分。“内容”需例举具体的情节。“用意”答为“线索”不给分；“曲折”亦可表述为“波澜起伏”“跌宕”，但不能表述为“灵活多变”“结构严谨”。</a:t>
            </a:r>
          </a:p>
          <a:p>
            <a:pPr>
              <a:buNone/>
            </a:pP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lnSpcReduction="10000"/>
          </a:bodyPr>
          <a:lstStyle/>
          <a:p>
            <a:r>
              <a:rPr lang="zh-CN" altLang="zh-CN" b="1" dirty="0" smtClean="0"/>
              <a:t>第②点“小铡刀体现了林掌柜对鞋子质量的严格要求，代表着他的坚守与追求，有助于更好地塑造人物形象”。</a:t>
            </a:r>
          </a:p>
          <a:p>
            <a:r>
              <a:rPr lang="zh-CN" altLang="zh-CN" b="1" dirty="0" smtClean="0"/>
              <a:t>“小铡刀体现了林掌柜对鞋子质量的严格要求，代表着他的坚守与追求”（内容）</a:t>
            </a:r>
            <a:r>
              <a:rPr lang="en-US" altLang="zh-CN" b="1" dirty="0" smtClean="0"/>
              <a:t>1</a:t>
            </a:r>
            <a:r>
              <a:rPr lang="zh-CN" altLang="zh-CN" b="1" dirty="0" smtClean="0"/>
              <a:t>分；“有助于更好地塑造人物形象”（用意）</a:t>
            </a:r>
            <a:r>
              <a:rPr lang="en-US" altLang="zh-CN" b="1" dirty="0" smtClean="0"/>
              <a:t>1</a:t>
            </a:r>
            <a:r>
              <a:rPr lang="zh-CN" altLang="zh-CN" b="1" dirty="0" smtClean="0"/>
              <a:t>分。“内容”需要扣住林掌柜具体的做法和理念来表述；“用意”亦可表述为“使人物丰满”“凸显人物形象”“更好地表现林掌柜……的性格特征”</a:t>
            </a:r>
            <a:r>
              <a:rPr lang="en-US" altLang="zh-CN" b="1" dirty="0" smtClean="0"/>
              <a:t>,</a:t>
            </a:r>
            <a:r>
              <a:rPr lang="zh-CN" altLang="zh-CN" b="1" dirty="0" smtClean="0"/>
              <a:t>但不能表述为“塑造人物”“表现人物”等（参看补充细则第</a:t>
            </a:r>
            <a:r>
              <a:rPr lang="en-US" altLang="zh-CN" b="1" dirty="0" smtClean="0"/>
              <a:t>2</a:t>
            </a:r>
            <a:r>
              <a:rPr lang="zh-CN" altLang="zh-CN" b="1" dirty="0" smtClean="0"/>
              <a:t>点）。</a:t>
            </a:r>
          </a:p>
          <a:p>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669360"/>
          </a:xfrm>
        </p:spPr>
        <p:txBody>
          <a:bodyPr>
            <a:normAutofit fontScale="92500" lnSpcReduction="20000"/>
          </a:bodyPr>
          <a:lstStyle/>
          <a:p>
            <a:pPr>
              <a:buNone/>
            </a:pPr>
            <a:r>
              <a:rPr lang="zh-CN" altLang="en-US" sz="3600" b="1" dirty="0" smtClean="0">
                <a:solidFill>
                  <a:srgbClr val="C00000"/>
                </a:solidFill>
              </a:rPr>
              <a:t>二．设问方式</a:t>
            </a:r>
            <a:r>
              <a:rPr lang="zh-CN" altLang="en-US" sz="3600" b="1" dirty="0" smtClean="0"/>
              <a:t> </a:t>
            </a:r>
            <a:r>
              <a:rPr lang="en-US" altLang="zh-CN" sz="3600" b="1" dirty="0" smtClean="0"/>
              <a:t>1. </a:t>
            </a:r>
            <a:r>
              <a:rPr lang="zh-CN" altLang="en-US" sz="3600" b="1" dirty="0" smtClean="0"/>
              <a:t>小说在叙事谋篇方面很有特点，请简要说明。 </a:t>
            </a:r>
            <a:r>
              <a:rPr lang="en-US" altLang="zh-CN" sz="3600" b="1" dirty="0" smtClean="0"/>
              <a:t>2. </a:t>
            </a:r>
            <a:r>
              <a:rPr lang="zh-CN" altLang="en-US" sz="3600" b="1" dirty="0" smtClean="0"/>
              <a:t>作品是怎样叙述</a:t>
            </a:r>
            <a:r>
              <a:rPr lang="en-US" altLang="zh-CN" sz="3600" b="1" dirty="0" smtClean="0"/>
              <a:t>„„</a:t>
            </a:r>
            <a:r>
              <a:rPr lang="zh-CN" altLang="en-US" sz="3600" b="1" dirty="0" smtClean="0"/>
              <a:t>故事的？</a:t>
            </a:r>
            <a:endParaRPr lang="en-US" altLang="zh-CN" sz="3600" b="1" dirty="0" smtClean="0"/>
          </a:p>
          <a:p>
            <a:pPr>
              <a:buNone/>
            </a:pPr>
            <a:r>
              <a:rPr lang="zh-CN" altLang="en-US" sz="3600" b="1" dirty="0" smtClean="0"/>
              <a:t>三．答题角度总结：</a:t>
            </a:r>
            <a:endParaRPr lang="en-US" altLang="zh-CN" sz="3600" b="1" dirty="0" smtClean="0"/>
          </a:p>
          <a:p>
            <a:pPr>
              <a:buNone/>
            </a:pPr>
            <a:r>
              <a:rPr lang="en-US" altLang="zh-CN" sz="3600" b="1" dirty="0" smtClean="0">
                <a:solidFill>
                  <a:srgbClr val="C00000"/>
                </a:solidFill>
              </a:rPr>
              <a:t>1. </a:t>
            </a:r>
            <a:r>
              <a:rPr lang="zh-CN" altLang="en-US" sz="3600" b="1" dirty="0" smtClean="0">
                <a:solidFill>
                  <a:srgbClr val="C00000"/>
                </a:solidFill>
              </a:rPr>
              <a:t>叙述人称及视角：</a:t>
            </a:r>
            <a:endParaRPr lang="en-US" altLang="zh-CN" sz="3600" b="1" dirty="0" smtClean="0">
              <a:solidFill>
                <a:srgbClr val="C00000"/>
              </a:solidFill>
            </a:endParaRPr>
          </a:p>
          <a:p>
            <a:pPr>
              <a:buNone/>
            </a:pPr>
            <a:r>
              <a:rPr lang="zh-CN" altLang="en-US" sz="3600" b="1" dirty="0" smtClean="0"/>
              <a:t>第一人称（给人真实感，令人信服，便于直抒胸臆）             </a:t>
            </a:r>
            <a:endParaRPr lang="en-US" altLang="zh-CN" sz="3600" b="1" dirty="0" smtClean="0"/>
          </a:p>
          <a:p>
            <a:pPr>
              <a:buNone/>
            </a:pPr>
            <a:r>
              <a:rPr lang="zh-CN" altLang="en-US" sz="3600" b="1" dirty="0" smtClean="0"/>
              <a:t>第二人称（便于交流感情，给人以亲切感，便于强烈呼告。） </a:t>
            </a:r>
            <a:endParaRPr lang="en-US" altLang="zh-CN" sz="3600" b="1" dirty="0" smtClean="0"/>
          </a:p>
          <a:p>
            <a:pPr>
              <a:buNone/>
            </a:pPr>
            <a:r>
              <a:rPr lang="zh-CN" altLang="en-US" sz="3600" b="1" dirty="0" smtClean="0"/>
              <a:t>第三人称：（视野开阔，不受时空限制，灵活自由，便于客观描述。全知全能的视角叙述故事，这样写更能全面细致的描述人物的形象，展开故事情节。 ） </a:t>
            </a:r>
            <a:endParaRPr lang="en-US" altLang="zh-CN" sz="3600" b="1" dirty="0" smtClean="0"/>
          </a:p>
          <a:p>
            <a:pPr>
              <a:buNone/>
            </a:pPr>
            <a:r>
              <a:rPr lang="zh-CN" altLang="en-US" sz="3600" b="1" dirty="0" smtClean="0">
                <a:solidFill>
                  <a:srgbClr val="C00000"/>
                </a:solidFill>
              </a:rPr>
              <a:t>视角：</a:t>
            </a:r>
            <a:r>
              <a:rPr lang="zh-CN" altLang="en-US" sz="3600" b="1" dirty="0" smtClean="0"/>
              <a:t>全知全能视角、有限视角</a:t>
            </a:r>
            <a:endParaRPr lang="en-US" altLang="zh-CN" sz="3600" b="1" dirty="0" smtClean="0"/>
          </a:p>
          <a:p>
            <a:pPr>
              <a:buNone/>
            </a:pPr>
            <a:endParaRPr lang="zh-CN" altLang="en-US" sz="3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568952" cy="6120680"/>
          </a:xfrm>
        </p:spPr>
        <p:txBody>
          <a:bodyPr>
            <a:normAutofit fontScale="85000" lnSpcReduction="10000"/>
          </a:bodyPr>
          <a:lstStyle/>
          <a:p>
            <a:pPr>
              <a:buNone/>
            </a:pPr>
            <a:r>
              <a:rPr lang="zh-CN" altLang="zh-CN" b="1" dirty="0" smtClean="0"/>
              <a:t>第③点“小铡刀象征着保证质量、诚信经营的营商理念，有助于突显小说主题”。</a:t>
            </a:r>
          </a:p>
          <a:p>
            <a:pPr>
              <a:buNone/>
            </a:pPr>
            <a:r>
              <a:rPr lang="zh-CN" altLang="zh-CN" b="1" dirty="0" smtClean="0"/>
              <a:t>“小铡刀象征着保证质量、诚信经营的营商理念”（内容）</a:t>
            </a:r>
            <a:r>
              <a:rPr lang="en-US" altLang="zh-CN" b="1" dirty="0" smtClean="0"/>
              <a:t>1</a:t>
            </a:r>
            <a:r>
              <a:rPr lang="zh-CN" altLang="zh-CN" b="1" dirty="0" smtClean="0"/>
              <a:t>分；“有助于突显小说主题”（用意）</a:t>
            </a:r>
            <a:r>
              <a:rPr lang="en-US" altLang="zh-CN" b="1" dirty="0" smtClean="0"/>
              <a:t>1</a:t>
            </a:r>
            <a:r>
              <a:rPr lang="zh-CN" altLang="zh-CN" b="1" dirty="0" smtClean="0"/>
              <a:t>分。“内容”上“小铡刀”的象征意义亦可理解为“做人正直”“做事诚信”。“用意”亦可表述为“突出主旨”“深化主旨”“揭示主旨”，但不能表述为“升华主旨”，“表现主旨”；另要注意：如直接写“突出主旨”等套话，主旨不具体则不给分（参看补充细则第</a:t>
            </a:r>
            <a:r>
              <a:rPr lang="en-US" altLang="zh-CN" b="1" dirty="0" smtClean="0"/>
              <a:t>3</a:t>
            </a:r>
            <a:r>
              <a:rPr lang="zh-CN" altLang="zh-CN" b="1" dirty="0" smtClean="0"/>
              <a:t>点），但如果“内容”分析中出现了主旨的具体内容，则给分。</a:t>
            </a:r>
          </a:p>
          <a:p>
            <a:pPr>
              <a:buNone/>
            </a:pPr>
            <a:r>
              <a:rPr lang="en-US" altLang="zh-CN" b="1" dirty="0" smtClean="0"/>
              <a:t>2</a:t>
            </a:r>
            <a:r>
              <a:rPr lang="zh-CN" altLang="zh-CN" b="1" dirty="0" smtClean="0"/>
              <a:t>．此题实为探究题，需要探究的是“这样安排”的意图，故严格来说，答题应该突出“有助于”“有利于”“起到……作用”“对……有帮助”“更好地……”。</a:t>
            </a:r>
          </a:p>
          <a:p>
            <a:pPr>
              <a:buNone/>
            </a:pPr>
            <a:r>
              <a:rPr lang="en-US" altLang="zh-CN" b="1" dirty="0" smtClean="0"/>
              <a:t>3</a:t>
            </a:r>
            <a:r>
              <a:rPr lang="zh-CN" altLang="zh-CN" b="1" dirty="0" smtClean="0"/>
              <a:t>．空答术语，无具体内容分析，不给分。</a:t>
            </a:r>
            <a:r>
              <a:rPr lang="en-US" altLang="zh-CN" b="1" dirty="0" smtClean="0"/>
              <a:t>	</a:t>
            </a:r>
            <a:endParaRPr lang="zh-CN" alt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424936" cy="5832648"/>
          </a:xfrm>
        </p:spPr>
        <p:txBody>
          <a:bodyPr>
            <a:normAutofit/>
          </a:bodyPr>
          <a:lstStyle/>
          <a:p>
            <a:r>
              <a:rPr lang="zh-CN" altLang="zh-CN" b="1" dirty="0" smtClean="0"/>
              <a:t>示例</a:t>
            </a:r>
            <a:r>
              <a:rPr lang="en-US" altLang="zh-CN" b="1" dirty="0" smtClean="0"/>
              <a:t>1</a:t>
            </a:r>
            <a:r>
              <a:rPr lang="zh-CN" altLang="zh-CN" b="1" dirty="0" smtClean="0"/>
              <a:t>：①小铡刀是文章情节发展的线索，推动了情节的发展（</a:t>
            </a:r>
            <a:r>
              <a:rPr lang="en-US" altLang="zh-CN" b="1" dirty="0" smtClean="0"/>
              <a:t>1</a:t>
            </a:r>
            <a:r>
              <a:rPr lang="zh-CN" altLang="zh-CN" b="1" dirty="0" smtClean="0"/>
              <a:t>分），小铡刀多次出现，如借小铡刀引出杨跛子买鞋，引出父亲与林掌柜的事（</a:t>
            </a:r>
            <a:r>
              <a:rPr lang="en-US" altLang="zh-CN" b="1" dirty="0" smtClean="0"/>
              <a:t>1</a:t>
            </a:r>
            <a:r>
              <a:rPr lang="zh-CN" altLang="zh-CN" b="1" dirty="0" smtClean="0"/>
              <a:t>分），使情节发展自然；②小铡刀在文章中具有象征作用，象征着诚信（</a:t>
            </a:r>
            <a:r>
              <a:rPr lang="en-US" altLang="zh-CN" b="1" dirty="0" smtClean="0"/>
              <a:t>1</a:t>
            </a:r>
            <a:r>
              <a:rPr lang="zh-CN" altLang="zh-CN" b="1" dirty="0" smtClean="0"/>
              <a:t>分），深化了坚守诚信的主题（</a:t>
            </a:r>
            <a:r>
              <a:rPr lang="en-US" altLang="zh-CN" b="1" dirty="0" smtClean="0"/>
              <a:t>1</a:t>
            </a:r>
            <a:r>
              <a:rPr lang="zh-CN" altLang="zh-CN" b="1" dirty="0" smtClean="0"/>
              <a:t>分），使文章更有吸引力；③烘托人物形象，小铡刀与我的父亲的豆瓣酱和酒都体现了他们诚信经商（</a:t>
            </a:r>
            <a:r>
              <a:rPr lang="en-US" altLang="zh-CN" b="1" dirty="0" smtClean="0"/>
              <a:t>1</a:t>
            </a:r>
            <a:r>
              <a:rPr lang="zh-CN" altLang="zh-CN" b="1" dirty="0" smtClean="0"/>
              <a:t>分），使人物形象更丰满（</a:t>
            </a:r>
            <a:r>
              <a:rPr lang="en-US" altLang="zh-CN" b="1" dirty="0" smtClean="0"/>
              <a:t>1</a:t>
            </a:r>
            <a:r>
              <a:rPr lang="zh-CN" altLang="zh-CN" b="1" dirty="0" smtClean="0"/>
              <a:t>分，前有人物具体形象，故给分）。</a:t>
            </a:r>
          </a:p>
          <a:p>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229600" cy="6192688"/>
          </a:xfrm>
        </p:spPr>
        <p:txBody>
          <a:bodyPr>
            <a:normAutofit/>
          </a:bodyPr>
          <a:lstStyle/>
          <a:p>
            <a:r>
              <a:rPr lang="zh-CN" altLang="zh-CN" b="1" dirty="0" smtClean="0"/>
              <a:t>示例</a:t>
            </a:r>
            <a:r>
              <a:rPr lang="en-US" altLang="zh-CN" b="1" dirty="0" smtClean="0"/>
              <a:t>2</a:t>
            </a:r>
            <a:r>
              <a:rPr lang="zh-CN" altLang="zh-CN" b="1" dirty="0" smtClean="0"/>
              <a:t>：①小铡刀多次出现，更好地塑造了林掌柜诚实、守信的人物形象，小铡刀是林掌柜卖鞋时证明他诚信经营的物品（</a:t>
            </a:r>
            <a:r>
              <a:rPr lang="en-US" altLang="zh-CN" b="1" dirty="0" smtClean="0"/>
              <a:t>1</a:t>
            </a:r>
            <a:r>
              <a:rPr lang="zh-CN" altLang="zh-CN" b="1" dirty="0" smtClean="0"/>
              <a:t>分），体现了他诚信经营的形象特点（</a:t>
            </a:r>
            <a:r>
              <a:rPr lang="en-US" altLang="zh-CN" b="1" dirty="0" smtClean="0"/>
              <a:t>1</a:t>
            </a:r>
            <a:r>
              <a:rPr lang="zh-CN" altLang="zh-CN" b="1" dirty="0" smtClean="0"/>
              <a:t>分）；②小铡刀多次出现（</a:t>
            </a:r>
            <a:r>
              <a:rPr lang="en-US" altLang="zh-CN" b="1" dirty="0" smtClean="0"/>
              <a:t>1</a:t>
            </a:r>
            <a:r>
              <a:rPr lang="zh-CN" altLang="zh-CN" b="1" dirty="0" smtClean="0"/>
              <a:t>分），推动情节发展（</a:t>
            </a:r>
            <a:r>
              <a:rPr lang="en-US" altLang="zh-CN" b="1" dirty="0" smtClean="0"/>
              <a:t>1</a:t>
            </a:r>
            <a:r>
              <a:rPr lang="zh-CN" altLang="zh-CN" b="1" dirty="0" smtClean="0"/>
              <a:t>分）。杨跛子要林掌柜铡鞋，引出下文林掌柜送鞋的情节，使情节合理、合情；③揭示了文章主旨，小铡刀是林掌柜诚信经营、不哄不欺、不做黑心买卖的象征（</a:t>
            </a:r>
            <a:r>
              <a:rPr lang="en-US" altLang="zh-CN" b="1" dirty="0" smtClean="0"/>
              <a:t>1</a:t>
            </a:r>
            <a:r>
              <a:rPr lang="zh-CN" altLang="zh-CN" b="1" dirty="0" smtClean="0"/>
              <a:t>分），揭示文章做人做事都要诚实、诚信的主旨（</a:t>
            </a:r>
            <a:r>
              <a:rPr lang="en-US" altLang="zh-CN" b="1" dirty="0" smtClean="0"/>
              <a:t>1</a:t>
            </a:r>
            <a:r>
              <a:rPr lang="zh-CN" altLang="zh-CN" b="1" dirty="0" smtClean="0"/>
              <a:t>分）。</a:t>
            </a:r>
          </a:p>
          <a:p>
            <a:endParaRPr lang="zh-CN"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zh-CN" b="1" dirty="0" smtClean="0"/>
              <a:t>示例</a:t>
            </a:r>
            <a:r>
              <a:rPr lang="en-US" altLang="zh-CN" b="1" dirty="0" smtClean="0"/>
              <a:t>3</a:t>
            </a:r>
            <a:r>
              <a:rPr lang="zh-CN" altLang="zh-CN" b="1" dirty="0" smtClean="0"/>
              <a:t>：①小铡刀是文章的线索，在文中多次出现，虽然并未用来铡鞋，但引出林掌柜送鞋的故事和“我”的疑问（</a:t>
            </a:r>
            <a:r>
              <a:rPr lang="en-US" altLang="zh-CN" b="1" dirty="0" smtClean="0"/>
              <a:t>1</a:t>
            </a:r>
            <a:r>
              <a:rPr lang="zh-CN" altLang="zh-CN" b="1" dirty="0" smtClean="0"/>
              <a:t>分），推动了故事情节的发展（</a:t>
            </a:r>
            <a:r>
              <a:rPr lang="en-US" altLang="zh-CN" b="1" dirty="0" smtClean="0"/>
              <a:t>1</a:t>
            </a:r>
            <a:r>
              <a:rPr lang="zh-CN" altLang="zh-CN" b="1" dirty="0" smtClean="0"/>
              <a:t>分）；②小铡刀代表了林掌柜诚信的品德（</a:t>
            </a:r>
            <a:r>
              <a:rPr lang="en-US" altLang="zh-CN" b="1" dirty="0" smtClean="0"/>
              <a:t>1</a:t>
            </a:r>
            <a:r>
              <a:rPr lang="zh-CN" altLang="zh-CN" b="1" dirty="0" smtClean="0"/>
              <a:t>分），多次出现，突出了林掌柜诚实守信的品德，凸显了林掌柜诚信经营的形象（</a:t>
            </a:r>
            <a:r>
              <a:rPr lang="en-US" altLang="zh-CN" b="1" dirty="0" smtClean="0"/>
              <a:t>1</a:t>
            </a:r>
            <a:r>
              <a:rPr lang="zh-CN" altLang="zh-CN" b="1" dirty="0" smtClean="0"/>
              <a:t>分）；③小铡刀作为林掌柜铡鞋来向客人展示鞋的质量的工具，具有象征意义，代表了做生意、做人都要诚信（</a:t>
            </a:r>
            <a:r>
              <a:rPr lang="en-US" altLang="zh-CN" b="1" dirty="0" smtClean="0"/>
              <a:t>1</a:t>
            </a:r>
            <a:r>
              <a:rPr lang="zh-CN" altLang="zh-CN" b="1" dirty="0" smtClean="0"/>
              <a:t>分），起到了深化文章主旨的作用（</a:t>
            </a:r>
            <a:r>
              <a:rPr lang="en-US" altLang="zh-CN" b="1" dirty="0" smtClean="0"/>
              <a:t>1</a:t>
            </a:r>
            <a:r>
              <a:rPr lang="zh-CN" altLang="zh-CN" b="1" dirty="0" smtClean="0"/>
              <a:t>分，前有具体主旨内容，故给分）。</a:t>
            </a:r>
          </a:p>
          <a:p>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229600" cy="6192688"/>
          </a:xfrm>
        </p:spPr>
        <p:txBody>
          <a:bodyPr>
            <a:normAutofit lnSpcReduction="10000"/>
          </a:bodyPr>
          <a:lstStyle/>
          <a:p>
            <a:pPr>
              <a:buNone/>
            </a:pPr>
            <a:r>
              <a:rPr lang="en-US" altLang="zh-CN" b="1" dirty="0" smtClean="0">
                <a:solidFill>
                  <a:srgbClr val="0033CC"/>
                </a:solidFill>
              </a:rPr>
              <a:t>6.</a:t>
            </a:r>
            <a:r>
              <a:rPr lang="zh-CN" altLang="zh-CN" b="1" dirty="0" smtClean="0">
                <a:solidFill>
                  <a:srgbClr val="0033CC"/>
                </a:solidFill>
              </a:rPr>
              <a:t>“我”和杨跛子在文中所起的作用有同有异，请结合作品对此进行简要分析。（</a:t>
            </a:r>
            <a:r>
              <a:rPr lang="en-US" altLang="zh-CN" b="1" dirty="0" smtClean="0">
                <a:solidFill>
                  <a:srgbClr val="0033CC"/>
                </a:solidFill>
              </a:rPr>
              <a:t>6</a:t>
            </a:r>
            <a:r>
              <a:rPr lang="zh-CN" altLang="zh-CN" b="1" dirty="0" smtClean="0">
                <a:solidFill>
                  <a:srgbClr val="0033CC"/>
                </a:solidFill>
              </a:rPr>
              <a:t>分）</a:t>
            </a:r>
          </a:p>
          <a:p>
            <a:pPr>
              <a:buNone/>
            </a:pPr>
            <a:r>
              <a:rPr lang="zh-CN" altLang="zh-CN" b="1" dirty="0" smtClean="0"/>
              <a:t>【参考答案及评分标准】</a:t>
            </a:r>
          </a:p>
          <a:p>
            <a:pPr>
              <a:buNone/>
            </a:pPr>
            <a:r>
              <a:rPr lang="zh-CN" altLang="zh-CN" b="1" dirty="0" smtClean="0"/>
              <a:t>同：都是次要人物，都推动了情节发展，有利于展现小说主题。</a:t>
            </a:r>
          </a:p>
          <a:p>
            <a:pPr>
              <a:buNone/>
            </a:pPr>
            <a:r>
              <a:rPr lang="zh-CN" altLang="zh-CN" b="1" dirty="0" smtClean="0"/>
              <a:t>异：“我”是故事的叙述者，又是事件的参与者，诚信经商的理念在“我”身上延续，拓展了小说主题。杨跛子是反面角色，其讹鞋和骗酒的行为有助于塑造林掌柜和父亲形象，从而为揭示小说主题服务。</a:t>
            </a:r>
          </a:p>
          <a:p>
            <a:pPr>
              <a:buNone/>
            </a:pPr>
            <a:r>
              <a:rPr lang="en-US" altLang="zh-CN" b="1" dirty="0" smtClean="0"/>
              <a:t>[</a:t>
            </a:r>
            <a:r>
              <a:rPr lang="zh-CN" altLang="zh-CN" b="1" dirty="0" smtClean="0"/>
              <a:t>同</a:t>
            </a:r>
            <a:r>
              <a:rPr lang="en-US" altLang="zh-CN" b="1" dirty="0" smtClean="0"/>
              <a:t>2</a:t>
            </a:r>
            <a:r>
              <a:rPr lang="zh-CN" altLang="zh-CN" b="1" dirty="0" smtClean="0"/>
              <a:t>分；异</a:t>
            </a:r>
            <a:r>
              <a:rPr lang="en-US" altLang="zh-CN" b="1" dirty="0" smtClean="0"/>
              <a:t>4</a:t>
            </a:r>
            <a:r>
              <a:rPr lang="zh-CN" altLang="zh-CN" b="1" dirty="0" smtClean="0"/>
              <a:t>分，“我”和杨跛子各</a:t>
            </a:r>
            <a:r>
              <a:rPr lang="en-US" altLang="zh-CN" b="1" dirty="0" smtClean="0"/>
              <a:t>2</a:t>
            </a:r>
            <a:r>
              <a:rPr lang="zh-CN" altLang="zh-CN" b="1" dirty="0" smtClean="0"/>
              <a:t>分。只要言之成理，均可酌情给分。</a:t>
            </a:r>
            <a:r>
              <a:rPr lang="en-US" altLang="zh-CN" b="1" dirty="0" smtClean="0"/>
              <a:t>]</a:t>
            </a:r>
            <a:endParaRPr lang="zh-CN" altLang="zh-CN" b="1" dirty="0" smtClean="0"/>
          </a:p>
          <a:p>
            <a:pPr>
              <a:buNone/>
            </a:pP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a:buNone/>
            </a:pPr>
            <a:r>
              <a:rPr lang="zh-CN" altLang="zh-CN" b="1" dirty="0" smtClean="0"/>
              <a:t>【补充细则】</a:t>
            </a:r>
          </a:p>
          <a:p>
            <a:pPr>
              <a:buNone/>
            </a:pPr>
            <a:r>
              <a:rPr lang="zh-CN" altLang="zh-CN" b="1" dirty="0" smtClean="0"/>
              <a:t>“同”：内容“都是次要人物”</a:t>
            </a:r>
            <a:r>
              <a:rPr lang="en-US" altLang="zh-CN" b="1" dirty="0" smtClean="0"/>
              <a:t>1</a:t>
            </a:r>
            <a:r>
              <a:rPr lang="zh-CN" altLang="zh-CN" b="1" dirty="0" smtClean="0"/>
              <a:t>分，如果答案表述为“都是为了衬托主要人物”，“都是为了衬托林掌柜（诚信经营）的形象”，但能理解出两人都是“次要人物”，即可得分。作用</a:t>
            </a:r>
            <a:r>
              <a:rPr lang="en-US" altLang="zh-CN" b="1" dirty="0" smtClean="0"/>
              <a:t>1</a:t>
            </a:r>
            <a:r>
              <a:rPr lang="zh-CN" altLang="zh-CN" b="1" dirty="0" smtClean="0"/>
              <a:t>分：“都推动了情节发展”或“有利于展现小说主题”均可得</a:t>
            </a:r>
            <a:r>
              <a:rPr lang="en-US" altLang="zh-CN" b="1" dirty="0" smtClean="0"/>
              <a:t>1</a:t>
            </a:r>
            <a:r>
              <a:rPr lang="zh-CN" altLang="zh-CN" b="1" dirty="0" smtClean="0"/>
              <a:t>分。</a:t>
            </a:r>
          </a:p>
          <a:p>
            <a:pPr>
              <a:buNone/>
            </a:pPr>
            <a:r>
              <a:rPr lang="zh-CN" altLang="zh-CN" b="1" dirty="0" smtClean="0"/>
              <a:t>“异”：能从情节、人物、主旨、艺术效果中任选两个角度分析两人差异，即可得</a:t>
            </a:r>
            <a:r>
              <a:rPr lang="en-US" altLang="zh-CN" b="1" dirty="0" smtClean="0"/>
              <a:t>4</a:t>
            </a:r>
            <a:r>
              <a:rPr lang="zh-CN" altLang="zh-CN" b="1" dirty="0" smtClean="0"/>
              <a:t>分。</a:t>
            </a:r>
          </a:p>
          <a:p>
            <a:pPr>
              <a:buNone/>
            </a:pPr>
            <a:endParaRPr lang="zh-CN" alt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79512" y="188640"/>
          <a:ext cx="8640960" cy="6214844"/>
        </p:xfrm>
        <a:graphic>
          <a:graphicData uri="http://schemas.openxmlformats.org/drawingml/2006/table">
            <a:tbl>
              <a:tblPr/>
              <a:tblGrid>
                <a:gridCol w="1116369"/>
                <a:gridCol w="3761789"/>
                <a:gridCol w="3762802"/>
              </a:tblGrid>
              <a:tr h="294866">
                <a:tc>
                  <a:txBody>
                    <a:bodyPr/>
                    <a:lstStyle/>
                    <a:p>
                      <a:pPr algn="just">
                        <a:lnSpc>
                          <a:spcPts val="1700"/>
                        </a:lnSpc>
                        <a:spcAft>
                          <a:spcPts val="0"/>
                        </a:spcAft>
                      </a:pPr>
                      <a:endParaRPr lang="en-US" sz="2400" b="1" kern="100" dirty="0">
                        <a:latin typeface="宋体"/>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700"/>
                        </a:lnSpc>
                        <a:spcAft>
                          <a:spcPts val="0"/>
                        </a:spcAft>
                      </a:pPr>
                      <a:r>
                        <a:rPr lang="zh-CN" sz="2400" b="1" kern="100" dirty="0">
                          <a:latin typeface="Times New Roman"/>
                          <a:ea typeface="宋体"/>
                          <a:cs typeface="宋体"/>
                        </a:rPr>
                        <a:t>我</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700"/>
                        </a:lnSpc>
                        <a:spcAft>
                          <a:spcPts val="0"/>
                        </a:spcAft>
                      </a:pPr>
                      <a:r>
                        <a:rPr lang="zh-CN" sz="2400" b="1" kern="100">
                          <a:latin typeface="Times New Roman"/>
                          <a:ea typeface="宋体"/>
                          <a:cs typeface="宋体"/>
                        </a:rPr>
                        <a:t>杨跛子</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6664">
                <a:tc>
                  <a:txBody>
                    <a:bodyPr/>
                    <a:lstStyle/>
                    <a:p>
                      <a:pPr algn="ctr">
                        <a:lnSpc>
                          <a:spcPts val="1700"/>
                        </a:lnSpc>
                        <a:spcAft>
                          <a:spcPts val="0"/>
                        </a:spcAft>
                      </a:pPr>
                      <a:r>
                        <a:rPr lang="zh-CN" sz="2400" b="1" kern="100" dirty="0">
                          <a:latin typeface="Times New Roman"/>
                          <a:ea typeface="宋体"/>
                          <a:cs typeface="宋体"/>
                        </a:rPr>
                        <a:t>情节</a:t>
                      </a:r>
                      <a:endParaRPr lang="zh-CN" sz="24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故事</a:t>
                      </a:r>
                      <a:r>
                        <a:rPr lang="zh-CN" sz="2400" b="1" kern="100" dirty="0">
                          <a:latin typeface="Times New Roman"/>
                          <a:ea typeface="宋体"/>
                          <a:cs typeface="宋体"/>
                        </a:rPr>
                        <a:t>的叙述者，又是事件的参与者。</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某些</a:t>
                      </a:r>
                      <a:r>
                        <a:rPr lang="zh-CN" sz="2400" b="1" kern="100" dirty="0">
                          <a:latin typeface="Times New Roman"/>
                          <a:ea typeface="宋体"/>
                          <a:cs typeface="宋体"/>
                        </a:rPr>
                        <a:t>重要细节的主人公，制造了诸多矛盾冲突。</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3325">
                <a:tc>
                  <a:txBody>
                    <a:bodyPr/>
                    <a:lstStyle/>
                    <a:p>
                      <a:pPr algn="ctr">
                        <a:lnSpc>
                          <a:spcPts val="1700"/>
                        </a:lnSpc>
                        <a:spcAft>
                          <a:spcPts val="0"/>
                        </a:spcAft>
                      </a:pPr>
                      <a:r>
                        <a:rPr lang="zh-CN" sz="2400" b="1" kern="100">
                          <a:latin typeface="Times New Roman"/>
                          <a:ea typeface="宋体"/>
                          <a:cs typeface="宋体"/>
                        </a:rPr>
                        <a:t>人物</a:t>
                      </a:r>
                      <a:endParaRPr lang="zh-CN" sz="24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“我”</a:t>
                      </a:r>
                      <a:r>
                        <a:rPr lang="zh-CN" sz="2400" b="1" kern="100" dirty="0">
                          <a:latin typeface="Times New Roman"/>
                          <a:ea typeface="宋体"/>
                          <a:cs typeface="宋体"/>
                        </a:rPr>
                        <a:t>将剩余半坛酒倒掉，因为“我”从林掌柜和父亲那里懂得了做生意要诚信经营，从而正面衬托主要人物林掌柜。</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杨</a:t>
                      </a:r>
                      <a:r>
                        <a:rPr lang="zh-CN" sz="2400" b="1" kern="100" dirty="0">
                          <a:latin typeface="Times New Roman"/>
                          <a:ea typeface="宋体"/>
                          <a:cs typeface="宋体"/>
                        </a:rPr>
                        <a:t>跛子是反面角色，他奸诈狡猾，其讹鞋和骗酒的行为有助于从反面衬托塑造林掌柜和父亲保证产品质量、不卖假货的形象。</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3325">
                <a:tc>
                  <a:txBody>
                    <a:bodyPr/>
                    <a:lstStyle/>
                    <a:p>
                      <a:pPr algn="ctr">
                        <a:lnSpc>
                          <a:spcPts val="1700"/>
                        </a:lnSpc>
                        <a:spcAft>
                          <a:spcPts val="0"/>
                        </a:spcAft>
                      </a:pPr>
                      <a:r>
                        <a:rPr lang="zh-CN" sz="2400" b="1" kern="100">
                          <a:latin typeface="Times New Roman"/>
                          <a:ea typeface="宋体"/>
                          <a:cs typeface="宋体"/>
                        </a:rPr>
                        <a:t>主题</a:t>
                      </a:r>
                      <a:endParaRPr lang="zh-CN" sz="24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林掌柜</a:t>
                      </a:r>
                      <a:r>
                        <a:rPr lang="zh-CN" sz="2400" b="1" kern="100" dirty="0">
                          <a:latin typeface="Times New Roman"/>
                          <a:ea typeface="宋体"/>
                          <a:cs typeface="宋体"/>
                        </a:rPr>
                        <a:t>和父亲诚信经商的理念在“我”身上延续，不仅赞美了林掌柜的营商理念，也体现了诚信经营的美德在代代相传，从而拓宽了小说的主题。</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杨</a:t>
                      </a:r>
                      <a:r>
                        <a:rPr lang="zh-CN" sz="2400" b="1" kern="100" dirty="0">
                          <a:latin typeface="Times New Roman"/>
                          <a:ea typeface="宋体"/>
                          <a:cs typeface="宋体"/>
                        </a:rPr>
                        <a:t>跛子欺骗敲诈父亲和林掌柜，但他们诚信营商的理念却从未动摇，杨跛子的形象服务于小说主题的呈现。</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6664">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艺术</a:t>
                      </a:r>
                      <a:r>
                        <a:rPr lang="zh-CN" sz="2400" b="1" kern="100" dirty="0">
                          <a:latin typeface="Times New Roman"/>
                          <a:ea typeface="宋体"/>
                          <a:cs typeface="宋体"/>
                        </a:rPr>
                        <a:t>效果</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文章</a:t>
                      </a:r>
                      <a:r>
                        <a:rPr lang="zh-CN" sz="2400" b="1" kern="100" dirty="0">
                          <a:latin typeface="Times New Roman"/>
                          <a:ea typeface="宋体"/>
                          <a:cs typeface="宋体"/>
                        </a:rPr>
                        <a:t>用“我”第一人称视角叙事，从而使文章显得真实可信。</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endParaRPr lang="en-US" altLang="zh-CN" sz="2400" b="1" kern="100" dirty="0" smtClean="0">
                        <a:latin typeface="Times New Roman"/>
                        <a:ea typeface="宋体"/>
                        <a:cs typeface="宋体"/>
                      </a:endParaRPr>
                    </a:p>
                    <a:p>
                      <a:pPr algn="just">
                        <a:lnSpc>
                          <a:spcPts val="1700"/>
                        </a:lnSpc>
                        <a:spcAft>
                          <a:spcPts val="0"/>
                        </a:spcAft>
                      </a:pPr>
                      <a:r>
                        <a:rPr lang="zh-CN" sz="2400" b="1" kern="100" dirty="0" smtClean="0">
                          <a:latin typeface="Times New Roman"/>
                          <a:ea typeface="宋体"/>
                          <a:cs typeface="宋体"/>
                        </a:rPr>
                        <a:t>使</a:t>
                      </a:r>
                      <a:r>
                        <a:rPr lang="zh-CN" sz="2400" b="1" kern="100" dirty="0">
                          <a:latin typeface="Times New Roman"/>
                          <a:ea typeface="宋体"/>
                          <a:cs typeface="宋体"/>
                        </a:rPr>
                        <a:t>故事波澜起伏，曲折有致。</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70000" lnSpcReduction="20000"/>
          </a:bodyPr>
          <a:lstStyle/>
          <a:p>
            <a:r>
              <a:rPr lang="zh-CN" altLang="zh-CN" b="1" dirty="0" smtClean="0"/>
              <a:t>注：</a:t>
            </a:r>
          </a:p>
          <a:p>
            <a:r>
              <a:rPr lang="zh-CN" altLang="zh-CN" b="1" dirty="0" smtClean="0"/>
              <a:t>（</a:t>
            </a:r>
            <a:r>
              <a:rPr lang="en-US" altLang="zh-CN" b="1" dirty="0" smtClean="0"/>
              <a:t>1</a:t>
            </a:r>
            <a:r>
              <a:rPr lang="zh-CN" altLang="zh-CN" b="1" dirty="0" smtClean="0"/>
              <a:t>）“我”在情节上的作用，也可以表述为“故事的见证者”，“故事的讲述者”，得</a:t>
            </a:r>
            <a:r>
              <a:rPr lang="en-US" altLang="zh-CN" b="1" dirty="0" smtClean="0"/>
              <a:t>1</a:t>
            </a:r>
            <a:r>
              <a:rPr lang="zh-CN" altLang="zh-CN" b="1" dirty="0" smtClean="0"/>
              <a:t>分；但答“线索人物”，“旁观者”不得分。杨跛子在情节上的作用，回答“使故事更加连贯”不能得分。</a:t>
            </a:r>
          </a:p>
          <a:p>
            <a:r>
              <a:rPr lang="zh-CN" altLang="zh-CN" b="1" dirty="0" smtClean="0"/>
              <a:t>（</a:t>
            </a:r>
            <a:r>
              <a:rPr lang="en-US" altLang="zh-CN" b="1" dirty="0" smtClean="0"/>
              <a:t>2</a:t>
            </a:r>
            <a:r>
              <a:rPr lang="zh-CN" altLang="zh-CN" b="1" dirty="0" smtClean="0"/>
              <a:t>）“我”在人物方面的作用，不能只答衬托主要人物，要答出衬托林掌柜“诚信经营”“守信”等具体品格，才能得</a:t>
            </a:r>
            <a:r>
              <a:rPr lang="en-US" altLang="zh-CN" b="1" dirty="0" smtClean="0"/>
              <a:t>1</a:t>
            </a:r>
            <a:r>
              <a:rPr lang="zh-CN" altLang="zh-CN" b="1" dirty="0" smtClean="0"/>
              <a:t>分；杨跛子对主要人物的作用要结合其具体表现分析。如讹鞋、骗酒等，仅回答衬托了林掌柜的形象，不得分。</a:t>
            </a:r>
          </a:p>
          <a:p>
            <a:r>
              <a:rPr lang="zh-CN" altLang="zh-CN" b="1" dirty="0" smtClean="0"/>
              <a:t>（</a:t>
            </a:r>
            <a:r>
              <a:rPr lang="en-US" altLang="zh-CN" b="1" dirty="0" smtClean="0"/>
              <a:t>3</a:t>
            </a:r>
            <a:r>
              <a:rPr lang="zh-CN" altLang="zh-CN" b="1" dirty="0" smtClean="0"/>
              <a:t>）主旨方面，回答“‘我’丰富了文章主题”，“杨跛子有利于展现文章主题”并结合文本分析也可得分，但只回答“展现主题”、“揭示主题”不能得分。</a:t>
            </a:r>
          </a:p>
          <a:p>
            <a:r>
              <a:rPr lang="zh-CN" altLang="zh-CN" b="1" dirty="0" smtClean="0"/>
              <a:t>（</a:t>
            </a:r>
            <a:r>
              <a:rPr lang="en-US" altLang="zh-CN" b="1" dirty="0" smtClean="0"/>
              <a:t>4</a:t>
            </a:r>
            <a:r>
              <a:rPr lang="zh-CN" altLang="zh-CN" b="1" dirty="0" smtClean="0"/>
              <a:t>）答“我”是第一人称叙述视角，使故事更加真实可信，也可得</a:t>
            </a:r>
            <a:r>
              <a:rPr lang="en-US" altLang="zh-CN" b="1" dirty="0" smtClean="0"/>
              <a:t>1</a:t>
            </a:r>
            <a:r>
              <a:rPr lang="zh-CN" altLang="zh-CN" b="1" dirty="0" smtClean="0"/>
              <a:t>分。只表述“‘我’是第一人称”，没有点出其“使故事更加真实”的作用，不得分。</a:t>
            </a:r>
          </a:p>
          <a:p>
            <a:r>
              <a:rPr lang="zh-CN" altLang="zh-CN" b="1" dirty="0" smtClean="0"/>
              <a:t>【评分示例】</a:t>
            </a:r>
          </a:p>
          <a:p>
            <a:endParaRPr lang="zh-CN" alt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92500"/>
          </a:bodyPr>
          <a:lstStyle/>
          <a:p>
            <a:pPr>
              <a:buNone/>
            </a:pPr>
            <a:r>
              <a:rPr lang="en-US" altLang="zh-CN" b="1" dirty="0" smtClean="0"/>
              <a:t>6</a:t>
            </a:r>
            <a:r>
              <a:rPr lang="zh-CN" altLang="zh-CN" b="1" dirty="0" smtClean="0"/>
              <a:t>分示例：</a:t>
            </a:r>
          </a:p>
          <a:p>
            <a:pPr>
              <a:buNone/>
            </a:pPr>
            <a:r>
              <a:rPr lang="zh-CN" altLang="zh-CN" b="1" dirty="0" smtClean="0"/>
              <a:t>示例</a:t>
            </a:r>
            <a:r>
              <a:rPr lang="en-US" altLang="zh-CN" b="1" dirty="0" smtClean="0"/>
              <a:t>1</a:t>
            </a:r>
            <a:r>
              <a:rPr lang="zh-CN" altLang="zh-CN" b="1" dirty="0" smtClean="0"/>
              <a:t>：</a:t>
            </a:r>
          </a:p>
          <a:p>
            <a:pPr>
              <a:buNone/>
            </a:pPr>
            <a:r>
              <a:rPr lang="zh-CN" altLang="zh-CN" b="1" dirty="0" smtClean="0"/>
              <a:t>相同点：我和杨跛子在文中</a:t>
            </a:r>
            <a:r>
              <a:rPr lang="zh-CN" altLang="zh-CN" b="1" u="sng" dirty="0" smtClean="0"/>
              <a:t>都是次要人物</a:t>
            </a:r>
            <a:r>
              <a:rPr lang="zh-CN" altLang="zh-CN" b="1" dirty="0" smtClean="0"/>
              <a:t>（</a:t>
            </a:r>
            <a:r>
              <a:rPr lang="en-US" altLang="zh-CN" b="1" dirty="0" smtClean="0"/>
              <a:t>1</a:t>
            </a:r>
            <a:r>
              <a:rPr lang="zh-CN" altLang="zh-CN" b="1" dirty="0" smtClean="0"/>
              <a:t>分），</a:t>
            </a:r>
            <a:r>
              <a:rPr lang="zh-CN" altLang="zh-CN" b="1" u="sng" dirty="0" smtClean="0"/>
              <a:t>都能对两个掌柜的形象起到衬托作用</a:t>
            </a:r>
            <a:r>
              <a:rPr lang="zh-CN" altLang="zh-CN" b="1" dirty="0" smtClean="0"/>
              <a:t>，</a:t>
            </a:r>
            <a:r>
              <a:rPr lang="zh-CN" altLang="zh-CN" b="1" u="sng" dirty="0" smtClean="0"/>
              <a:t>都推动了故事情节发展</a:t>
            </a:r>
            <a:r>
              <a:rPr lang="zh-CN" altLang="zh-CN" b="1" dirty="0" smtClean="0"/>
              <a:t>（</a:t>
            </a:r>
            <a:r>
              <a:rPr lang="en-US" altLang="zh-CN" b="1" dirty="0" smtClean="0"/>
              <a:t>1</a:t>
            </a:r>
            <a:r>
              <a:rPr lang="zh-CN" altLang="zh-CN" b="1" dirty="0" smtClean="0"/>
              <a:t>分）。</a:t>
            </a:r>
          </a:p>
          <a:p>
            <a:pPr>
              <a:buNone/>
            </a:pPr>
            <a:r>
              <a:rPr lang="zh-CN" altLang="zh-CN" b="1" dirty="0" smtClean="0"/>
              <a:t>不同点：①我是</a:t>
            </a:r>
            <a:r>
              <a:rPr lang="zh-CN" altLang="zh-CN" b="1" u="sng" dirty="0" smtClean="0"/>
              <a:t>故事的见证者</a:t>
            </a:r>
            <a:r>
              <a:rPr lang="zh-CN" altLang="zh-CN" b="1" dirty="0" smtClean="0"/>
              <a:t>（</a:t>
            </a:r>
            <a:r>
              <a:rPr lang="en-US" altLang="zh-CN" b="1" dirty="0" smtClean="0"/>
              <a:t>1</a:t>
            </a:r>
            <a:r>
              <a:rPr lang="zh-CN" altLang="zh-CN" b="1" dirty="0" smtClean="0"/>
              <a:t>分），</a:t>
            </a:r>
            <a:r>
              <a:rPr lang="zh-CN" altLang="zh-CN" b="1" u="sng" dirty="0" smtClean="0"/>
              <a:t>使小说的情节更加真实</a:t>
            </a:r>
            <a:r>
              <a:rPr lang="zh-CN" altLang="zh-CN" b="1" dirty="0" smtClean="0"/>
              <a:t>，</a:t>
            </a:r>
            <a:r>
              <a:rPr lang="zh-CN" altLang="zh-CN" b="1" u="sng" dirty="0" smtClean="0"/>
              <a:t>也反映出我受到了林掌柜的影响，诚信经营的理念将由“我”传承下去，从而丰富了主题</a:t>
            </a:r>
            <a:r>
              <a:rPr lang="zh-CN" altLang="zh-CN" b="1" dirty="0" smtClean="0"/>
              <a:t>（</a:t>
            </a:r>
            <a:r>
              <a:rPr lang="en-US" altLang="zh-CN" b="1" dirty="0" smtClean="0"/>
              <a:t>1</a:t>
            </a:r>
            <a:r>
              <a:rPr lang="zh-CN" altLang="zh-CN" b="1" dirty="0" smtClean="0"/>
              <a:t>分）。②杨跛子是</a:t>
            </a:r>
            <a:r>
              <a:rPr lang="zh-CN" altLang="zh-CN" b="1" u="sng" dirty="0" smtClean="0"/>
              <a:t>文中的反面人物</a:t>
            </a:r>
            <a:r>
              <a:rPr lang="zh-CN" altLang="zh-CN" b="1" dirty="0" smtClean="0"/>
              <a:t>，</a:t>
            </a:r>
            <a:r>
              <a:rPr lang="zh-CN" altLang="zh-CN" b="1" u="sng" dirty="0" smtClean="0"/>
              <a:t>骗林掌柜鞋、父亲酒反衬出两位掌柜不做亏心买卖的形象，</a:t>
            </a:r>
            <a:r>
              <a:rPr lang="zh-CN" altLang="zh-CN" b="1" dirty="0" smtClean="0"/>
              <a:t>（</a:t>
            </a:r>
            <a:r>
              <a:rPr lang="en-US" altLang="zh-CN" b="1" dirty="0" smtClean="0"/>
              <a:t>1</a:t>
            </a:r>
            <a:r>
              <a:rPr lang="zh-CN" altLang="zh-CN" b="1" dirty="0" smtClean="0"/>
              <a:t>分）</a:t>
            </a:r>
            <a:r>
              <a:rPr lang="zh-CN" altLang="zh-CN" b="1" u="sng" dirty="0" smtClean="0"/>
              <a:t>从而使揭示出小说诚信经营的主题</a:t>
            </a:r>
            <a:r>
              <a:rPr lang="zh-CN" altLang="zh-CN" b="1" dirty="0" smtClean="0"/>
              <a:t>（</a:t>
            </a:r>
            <a:r>
              <a:rPr lang="en-US" altLang="zh-CN" b="1" dirty="0" smtClean="0"/>
              <a:t>1</a:t>
            </a:r>
            <a:r>
              <a:rPr lang="zh-CN" altLang="zh-CN" b="1" dirty="0" smtClean="0"/>
              <a:t>分）。</a:t>
            </a:r>
          </a:p>
          <a:p>
            <a:pPr>
              <a:buNone/>
            </a:pP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37320"/>
            <a:ext cx="8229600" cy="6120680"/>
          </a:xfrm>
        </p:spPr>
        <p:txBody>
          <a:bodyPr/>
          <a:lstStyle/>
          <a:p>
            <a:r>
              <a:rPr lang="zh-CN" altLang="zh-CN" b="1" dirty="0" smtClean="0"/>
              <a:t>示例</a:t>
            </a:r>
            <a:r>
              <a:rPr lang="en-US" altLang="zh-CN" b="1" dirty="0" smtClean="0"/>
              <a:t>2</a:t>
            </a:r>
            <a:r>
              <a:rPr lang="zh-CN" altLang="zh-CN" b="1" dirty="0" smtClean="0"/>
              <a:t>：</a:t>
            </a:r>
          </a:p>
          <a:p>
            <a:r>
              <a:rPr lang="zh-CN" altLang="zh-CN" b="1" dirty="0" smtClean="0"/>
              <a:t>相同点：我和杨跛子在文中</a:t>
            </a:r>
            <a:r>
              <a:rPr lang="zh-CN" altLang="zh-CN" b="1" u="sng" dirty="0" smtClean="0"/>
              <a:t>都衬托了小说的主要人物</a:t>
            </a:r>
            <a:r>
              <a:rPr lang="zh-CN" altLang="zh-CN" b="1" dirty="0" smtClean="0"/>
              <a:t>（</a:t>
            </a:r>
            <a:r>
              <a:rPr lang="en-US" altLang="zh-CN" b="1" dirty="0" smtClean="0"/>
              <a:t>1</a:t>
            </a:r>
            <a:r>
              <a:rPr lang="zh-CN" altLang="zh-CN" b="1" dirty="0" smtClean="0"/>
              <a:t>分），</a:t>
            </a:r>
            <a:r>
              <a:rPr lang="zh-CN" altLang="zh-CN" b="1" u="sng" dirty="0" smtClean="0"/>
              <a:t>都能推动故事情节的发展</a:t>
            </a:r>
            <a:r>
              <a:rPr lang="zh-CN" altLang="zh-CN" b="1" dirty="0" smtClean="0"/>
              <a:t>（</a:t>
            </a:r>
            <a:r>
              <a:rPr lang="en-US" altLang="zh-CN" b="1" dirty="0" smtClean="0"/>
              <a:t>1</a:t>
            </a:r>
            <a:r>
              <a:rPr lang="zh-CN" altLang="zh-CN" b="1" dirty="0" smtClean="0"/>
              <a:t>分）。</a:t>
            </a:r>
          </a:p>
          <a:p>
            <a:r>
              <a:rPr lang="zh-CN" altLang="zh-CN" b="1" dirty="0" smtClean="0"/>
              <a:t>不同点：①“我”是</a:t>
            </a:r>
            <a:r>
              <a:rPr lang="zh-CN" altLang="zh-CN" b="1" u="sng" dirty="0" smtClean="0"/>
              <a:t>故事的叙述者</a:t>
            </a:r>
            <a:r>
              <a:rPr lang="zh-CN" altLang="zh-CN" b="1" dirty="0" smtClean="0"/>
              <a:t>（</a:t>
            </a:r>
            <a:r>
              <a:rPr lang="en-US" altLang="zh-CN" b="1" dirty="0" smtClean="0"/>
              <a:t>1</a:t>
            </a:r>
            <a:r>
              <a:rPr lang="zh-CN" altLang="zh-CN" b="1" dirty="0" smtClean="0"/>
              <a:t>分），通过我讲述故事，</a:t>
            </a:r>
            <a:r>
              <a:rPr lang="zh-CN" altLang="zh-CN" b="1" u="sng" dirty="0" smtClean="0"/>
              <a:t>使用第一人称视角，使故事真实可信（</a:t>
            </a:r>
            <a:r>
              <a:rPr lang="en-US" altLang="zh-CN" b="1" u="sng" dirty="0" smtClean="0"/>
              <a:t>1</a:t>
            </a:r>
            <a:r>
              <a:rPr lang="zh-CN" altLang="zh-CN" b="1" u="sng" dirty="0" smtClean="0"/>
              <a:t>分）。</a:t>
            </a:r>
            <a:r>
              <a:rPr lang="zh-CN" altLang="zh-CN" b="1" dirty="0" smtClean="0"/>
              <a:t>②跛子</a:t>
            </a:r>
            <a:r>
              <a:rPr lang="zh-CN" altLang="zh-CN" b="1" u="sng" dirty="0" smtClean="0"/>
              <a:t>骗酒骗鞋制造矛盾</a:t>
            </a:r>
            <a:r>
              <a:rPr lang="zh-CN" altLang="zh-CN" b="1" dirty="0" smtClean="0"/>
              <a:t>（</a:t>
            </a:r>
            <a:r>
              <a:rPr lang="en-US" altLang="zh-CN" b="1" dirty="0" smtClean="0"/>
              <a:t>1</a:t>
            </a:r>
            <a:r>
              <a:rPr lang="zh-CN" altLang="zh-CN" b="1" dirty="0" smtClean="0"/>
              <a:t>分），</a:t>
            </a:r>
            <a:r>
              <a:rPr lang="zh-CN" altLang="zh-CN" b="1" u="sng" dirty="0" smtClean="0"/>
              <a:t>使情节跌宕起伏</a:t>
            </a:r>
            <a:r>
              <a:rPr lang="zh-CN" altLang="zh-CN" b="1" dirty="0" smtClean="0"/>
              <a:t>（</a:t>
            </a:r>
            <a:r>
              <a:rPr lang="en-US" altLang="zh-CN" b="1" dirty="0" smtClean="0"/>
              <a:t>1</a:t>
            </a:r>
            <a:r>
              <a:rPr lang="zh-CN" altLang="zh-CN" b="1" dirty="0" smtClean="0"/>
              <a:t>分）。</a:t>
            </a:r>
          </a:p>
          <a:p>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264696"/>
          </a:xfrm>
        </p:spPr>
        <p:txBody>
          <a:bodyPr>
            <a:normAutofit fontScale="92500"/>
          </a:bodyPr>
          <a:lstStyle/>
          <a:p>
            <a:pPr>
              <a:buNone/>
            </a:pPr>
            <a:r>
              <a:rPr lang="en-US" altLang="zh-CN" b="1" dirty="0">
                <a:solidFill>
                  <a:srgbClr val="C00000"/>
                </a:solidFill>
              </a:rPr>
              <a:t>2</a:t>
            </a:r>
            <a:r>
              <a:rPr lang="zh-CN" altLang="en-US" b="1" dirty="0" smtClean="0">
                <a:solidFill>
                  <a:srgbClr val="C00000"/>
                </a:solidFill>
              </a:rPr>
              <a:t>、叙述</a:t>
            </a:r>
            <a:r>
              <a:rPr lang="zh-CN" altLang="en-US" b="1" dirty="0">
                <a:solidFill>
                  <a:srgbClr val="C00000"/>
                </a:solidFill>
              </a:rPr>
              <a:t>方式</a:t>
            </a:r>
            <a:r>
              <a:rPr lang="zh-CN" altLang="en-US" b="1" dirty="0" smtClean="0">
                <a:solidFill>
                  <a:srgbClr val="C00000"/>
                </a:solidFill>
              </a:rPr>
              <a:t>：</a:t>
            </a:r>
            <a:r>
              <a:rPr lang="zh-CN" altLang="en-US" b="1" dirty="0" smtClean="0"/>
              <a:t>正叙（顺叙）、插叙、倒叙、平叙</a:t>
            </a:r>
            <a:endParaRPr lang="en-US" altLang="zh-CN" b="1" dirty="0" smtClean="0"/>
          </a:p>
          <a:p>
            <a:pPr>
              <a:buNone/>
            </a:pPr>
            <a:r>
              <a:rPr lang="en-US" altLang="zh-CN" b="1" dirty="0">
                <a:solidFill>
                  <a:srgbClr val="C00000"/>
                </a:solidFill>
              </a:rPr>
              <a:t>3</a:t>
            </a:r>
            <a:r>
              <a:rPr lang="zh-CN" altLang="en-US" b="1" dirty="0" smtClean="0">
                <a:solidFill>
                  <a:srgbClr val="C00000"/>
                </a:solidFill>
              </a:rPr>
              <a:t>、叙述的手法：</a:t>
            </a:r>
            <a:r>
              <a:rPr lang="zh-CN" altLang="en-US" b="1" dirty="0" smtClean="0">
                <a:solidFill>
                  <a:srgbClr val="0033CC"/>
                </a:solidFill>
              </a:rPr>
              <a:t>人物塑造手法</a:t>
            </a:r>
            <a:r>
              <a:rPr lang="zh-CN" altLang="en-US" b="1" dirty="0" smtClean="0"/>
              <a:t>（正面描写；侧面描写</a:t>
            </a:r>
            <a:r>
              <a:rPr lang="en-US" altLang="zh-CN" b="1" dirty="0" smtClean="0"/>
              <a:t>…… </a:t>
            </a:r>
            <a:r>
              <a:rPr lang="zh-CN" altLang="en-US" b="1" dirty="0" smtClean="0"/>
              <a:t>）</a:t>
            </a:r>
          </a:p>
          <a:p>
            <a:pPr>
              <a:buNone/>
            </a:pPr>
            <a:r>
              <a:rPr lang="zh-CN" altLang="en-US" b="1" dirty="0" smtClean="0">
                <a:solidFill>
                  <a:srgbClr val="0033CC"/>
                </a:solidFill>
              </a:rPr>
              <a:t>修辞手法</a:t>
            </a:r>
            <a:r>
              <a:rPr lang="zh-CN" altLang="en-US" b="1" dirty="0" smtClean="0"/>
              <a:t>（比喻、拟人、排比、借代、反语、化典（用典）、夸张、反复</a:t>
            </a:r>
            <a:r>
              <a:rPr lang="en-US" altLang="zh-CN" b="1" dirty="0" smtClean="0"/>
              <a:t>……</a:t>
            </a:r>
            <a:r>
              <a:rPr lang="zh-CN" altLang="en-US" b="1" dirty="0" smtClean="0"/>
              <a:t>）</a:t>
            </a:r>
          </a:p>
          <a:p>
            <a:pPr>
              <a:buNone/>
            </a:pPr>
            <a:r>
              <a:rPr lang="zh-CN" altLang="en-US" b="1" dirty="0" smtClean="0">
                <a:solidFill>
                  <a:srgbClr val="0033CC"/>
                </a:solidFill>
              </a:rPr>
              <a:t>表达方式</a:t>
            </a:r>
            <a:r>
              <a:rPr lang="zh-CN" altLang="en-US" b="1" dirty="0" smtClean="0"/>
              <a:t>（记叙、描写、议论、抒情）</a:t>
            </a:r>
          </a:p>
          <a:p>
            <a:pPr>
              <a:buNone/>
            </a:pPr>
            <a:r>
              <a:rPr lang="zh-CN" altLang="en-US" b="1" dirty="0" smtClean="0">
                <a:solidFill>
                  <a:srgbClr val="0033CC"/>
                </a:solidFill>
              </a:rPr>
              <a:t>表现手法</a:t>
            </a:r>
            <a:r>
              <a:rPr lang="zh-CN" altLang="en-US" b="1" dirty="0" smtClean="0"/>
              <a:t>（象征、对比、抑扬、渲染、悬念、铺垫、伏笔</a:t>
            </a:r>
            <a:r>
              <a:rPr lang="en-US" altLang="zh-CN" b="1" dirty="0" smtClean="0"/>
              <a:t>……</a:t>
            </a:r>
            <a:r>
              <a:rPr lang="zh-CN" altLang="en-US" b="1" dirty="0" smtClean="0"/>
              <a:t>）</a:t>
            </a:r>
            <a:endParaRPr lang="en-US" altLang="zh-CN" b="1" dirty="0" smtClean="0"/>
          </a:p>
          <a:p>
            <a:pPr>
              <a:buNone/>
            </a:pPr>
            <a:r>
              <a:rPr lang="en-US" altLang="zh-CN" b="1" kern="100" dirty="0">
                <a:solidFill>
                  <a:srgbClr val="C00000"/>
                </a:solidFill>
                <a:cs typeface="Times New Roman"/>
              </a:rPr>
              <a:t>4</a:t>
            </a:r>
            <a:r>
              <a:rPr lang="zh-CN" altLang="en-US" b="1" kern="100" dirty="0">
                <a:solidFill>
                  <a:srgbClr val="C00000"/>
                </a:solidFill>
                <a:cs typeface="Times New Roman"/>
              </a:rPr>
              <a:t>、叙述的线索</a:t>
            </a:r>
            <a:r>
              <a:rPr lang="zh-CN" altLang="en-US" b="1" kern="100" dirty="0" smtClean="0">
                <a:solidFill>
                  <a:srgbClr val="C00000"/>
                </a:solidFill>
                <a:cs typeface="Times New Roman"/>
              </a:rPr>
              <a:t>：</a:t>
            </a:r>
            <a:r>
              <a:rPr lang="zh-CN" altLang="en-US" b="1" kern="100" dirty="0" smtClean="0">
                <a:cs typeface="Times New Roman"/>
              </a:rPr>
              <a:t>单线结构、复线结构（双线结构）</a:t>
            </a:r>
            <a:endParaRPr lang="en-US" altLang="zh-CN" b="1" kern="100" dirty="0" smtClean="0">
              <a:cs typeface="Times New Roman"/>
            </a:endParaRPr>
          </a:p>
          <a:p>
            <a:pPr algn="just">
              <a:spcAft>
                <a:spcPts val="0"/>
              </a:spcAft>
              <a:buNone/>
            </a:pPr>
            <a:r>
              <a:rPr lang="en-US" altLang="zh-CN" b="1" kern="100" dirty="0">
                <a:solidFill>
                  <a:srgbClr val="C00000"/>
                </a:solidFill>
                <a:cs typeface="Times New Roman"/>
              </a:rPr>
              <a:t>5</a:t>
            </a:r>
            <a:r>
              <a:rPr lang="zh-CN" altLang="en-US" b="1" kern="100" dirty="0" smtClean="0">
                <a:solidFill>
                  <a:srgbClr val="C00000"/>
                </a:solidFill>
                <a:cs typeface="Times New Roman"/>
              </a:rPr>
              <a:t>、结构的艺术特色：</a:t>
            </a:r>
            <a:r>
              <a:rPr lang="zh-CN" altLang="en-US" b="1" kern="100" dirty="0" smtClean="0">
                <a:cs typeface="Times New Roman"/>
              </a:rPr>
              <a:t>线索、结构模式（“一波三折”式、欧</a:t>
            </a:r>
            <a:r>
              <a:rPr lang="en-US" altLang="zh-CN" b="1" kern="100" dirty="0" smtClean="0">
                <a:cs typeface="Times New Roman"/>
              </a:rPr>
              <a:t>·</a:t>
            </a:r>
            <a:r>
              <a:rPr lang="zh-CN" altLang="en-US" b="1" kern="100" dirty="0" smtClean="0">
                <a:cs typeface="Times New Roman"/>
              </a:rPr>
              <a:t>亨利式、戛然而止式）结构技巧（悬念、照应与伏笔、抑扬、铺垫、对比）</a:t>
            </a:r>
            <a:endParaRPr lang="en-US" altLang="zh-CN" b="1" kern="100" dirty="0" smtClean="0">
              <a:cs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r>
              <a:rPr lang="zh-CN" altLang="zh-CN" b="1" dirty="0" smtClean="0"/>
              <a:t>示例</a:t>
            </a:r>
            <a:r>
              <a:rPr lang="en-US" altLang="zh-CN" b="1" dirty="0" smtClean="0"/>
              <a:t>3</a:t>
            </a:r>
            <a:r>
              <a:rPr lang="zh-CN" altLang="zh-CN" b="1" dirty="0" smtClean="0"/>
              <a:t>：</a:t>
            </a:r>
          </a:p>
          <a:p>
            <a:r>
              <a:rPr lang="zh-CN" altLang="zh-CN" b="1" dirty="0" smtClean="0"/>
              <a:t>相同点：都是故事的参与者（</a:t>
            </a:r>
            <a:r>
              <a:rPr lang="en-US" altLang="zh-CN" b="1" dirty="0" smtClean="0"/>
              <a:t>1</a:t>
            </a:r>
            <a:r>
              <a:rPr lang="zh-CN" altLang="zh-CN" b="1" dirty="0" smtClean="0"/>
              <a:t>分），都同样推动故事情节的发展，为塑造林掌柜的性格与形象起到侧面烘托的作用（</a:t>
            </a:r>
            <a:r>
              <a:rPr lang="en-US" altLang="zh-CN" b="1" dirty="0" smtClean="0"/>
              <a:t>1</a:t>
            </a:r>
            <a:r>
              <a:rPr lang="zh-CN" altLang="zh-CN" b="1" dirty="0" smtClean="0"/>
              <a:t>分）。</a:t>
            </a:r>
          </a:p>
          <a:p>
            <a:r>
              <a:rPr lang="zh-CN" altLang="zh-CN" b="1" dirty="0" smtClean="0"/>
              <a:t>不同点：①我作为第一人称叙述视角（“我”是故事的讲述者）（</a:t>
            </a:r>
            <a:r>
              <a:rPr lang="en-US" altLang="zh-CN" b="1" dirty="0" smtClean="0"/>
              <a:t>1</a:t>
            </a:r>
            <a:r>
              <a:rPr lang="zh-CN" altLang="zh-CN" b="1" dirty="0" smtClean="0"/>
              <a:t>分），使小说的情节更加真实，便于对主要人物形象的刻画，正衬出两个掌柜诚信的品质。（</a:t>
            </a:r>
            <a:r>
              <a:rPr lang="en-US" altLang="zh-CN" b="1" dirty="0" smtClean="0"/>
              <a:t>1</a:t>
            </a:r>
            <a:r>
              <a:rPr lang="zh-CN" altLang="zh-CN" b="1" dirty="0" smtClean="0"/>
              <a:t>分）②杨跛子作为反面人物出现在文章中，反衬出两个掌柜对质量坚持的品质，（</a:t>
            </a:r>
            <a:r>
              <a:rPr lang="en-US" altLang="zh-CN" b="1" dirty="0" smtClean="0"/>
              <a:t>1</a:t>
            </a:r>
            <a:r>
              <a:rPr lang="zh-CN" altLang="zh-CN" b="1" dirty="0" smtClean="0"/>
              <a:t>分）从而使做人要守信的主旨得以展现（</a:t>
            </a:r>
            <a:r>
              <a:rPr lang="en-US" altLang="zh-CN" b="1" dirty="0" smtClean="0"/>
              <a:t>1</a:t>
            </a:r>
            <a:r>
              <a:rPr lang="zh-CN" altLang="zh-CN" b="1" dirty="0" smtClean="0"/>
              <a:t>分）。</a:t>
            </a:r>
          </a:p>
          <a:p>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0"/>
            <a:ext cx="8219256" cy="2276872"/>
          </a:xfrm>
        </p:spPr>
        <p:txBody>
          <a:bodyPr>
            <a:normAutofit/>
          </a:bodyPr>
          <a:lstStyle/>
          <a:p>
            <a:pPr>
              <a:buNone/>
            </a:pPr>
            <a:r>
              <a:rPr lang="en-US" altLang="zh-CN" sz="3600" b="1" dirty="0" smtClean="0">
                <a:solidFill>
                  <a:srgbClr val="C00000"/>
                </a:solidFill>
              </a:rPr>
              <a:t>《</a:t>
            </a:r>
            <a:r>
              <a:rPr lang="zh-CN" altLang="en-US" sz="3600" b="1" dirty="0" smtClean="0">
                <a:solidFill>
                  <a:srgbClr val="C00000"/>
                </a:solidFill>
              </a:rPr>
              <a:t>古渡头</a:t>
            </a:r>
            <a:r>
              <a:rPr lang="en-US" altLang="zh-CN" sz="3600" b="1" dirty="0" smtClean="0">
                <a:solidFill>
                  <a:srgbClr val="C00000"/>
                </a:solidFill>
              </a:rPr>
              <a:t>》</a:t>
            </a:r>
            <a:r>
              <a:rPr lang="zh-CN" altLang="en-US" sz="3600" b="1" dirty="0" smtClean="0">
                <a:solidFill>
                  <a:srgbClr val="C00000"/>
                </a:solidFill>
              </a:rPr>
              <a:t>作品是怎样叙述渡夫的故事的？这样写有什么好处？请简要分析。</a:t>
            </a:r>
          </a:p>
        </p:txBody>
      </p:sp>
      <p:sp>
        <p:nvSpPr>
          <p:cNvPr id="2" name="矩形 1"/>
          <p:cNvSpPr/>
          <p:nvPr/>
        </p:nvSpPr>
        <p:spPr>
          <a:xfrm>
            <a:off x="539552" y="1988840"/>
            <a:ext cx="7704856" cy="3970318"/>
          </a:xfrm>
          <a:prstGeom prst="rect">
            <a:avLst/>
          </a:prstGeom>
        </p:spPr>
        <p:txBody>
          <a:bodyPr wrap="square">
            <a:spAutoFit/>
          </a:bodyPr>
          <a:lstStyle/>
          <a:p>
            <a:r>
              <a:rPr lang="zh-CN" altLang="en-US" sz="3600" b="1" dirty="0">
                <a:solidFill>
                  <a:srgbClr val="0033CC"/>
                </a:solidFill>
              </a:rPr>
              <a:t>①以“我”的视角来叙事，使事件显得真实可信；②以“钱”为话题，引入渡夫的故事，唤起读者的阅读兴趣；③多用对话形式，以渡夫之口自述他的经历，使叙事更加集中；④情景描写与渡夫讲述相结合，赋予渡夫的故事哀而不伤的诗意美。</a:t>
            </a:r>
          </a:p>
        </p:txBody>
      </p:sp>
    </p:spTree>
    <p:extLst>
      <p:ext uri="{BB962C8B-B14F-4D97-AF65-F5344CB8AC3E}">
        <p14:creationId xmlns:p14="http://schemas.microsoft.com/office/powerpoint/2010/main" xmlns="" val="36301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 xmlns:a16="http://schemas.microsoft.com/office/drawing/2014/main" id="{E3F69C13-A9F6-4EE4-9EDC-9E20CC7E8138}"/>
              </a:ext>
            </a:extLst>
          </p:cNvPr>
          <p:cNvSpPr txBox="1">
            <a:spLocks noChangeArrowheads="1"/>
          </p:cNvSpPr>
          <p:nvPr/>
        </p:nvSpPr>
        <p:spPr bwMode="auto">
          <a:xfrm>
            <a:off x="205430" y="188640"/>
            <a:ext cx="8784976" cy="6555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sz="2400">
                <a:solidFill>
                  <a:srgbClr val="404040"/>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rgbClr val="404040"/>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9pPr>
          </a:lstStyle>
          <a:p>
            <a:pPr algn="ctr">
              <a:lnSpc>
                <a:spcPct val="100000"/>
              </a:lnSpc>
              <a:spcBef>
                <a:spcPct val="0"/>
              </a:spcBef>
              <a:buNone/>
              <a:defRPr/>
            </a:pPr>
            <a:r>
              <a:rPr lang="zh-CN" altLang="en-US" sz="2800" b="1" dirty="0" smtClean="0">
                <a:solidFill>
                  <a:srgbClr val="FF0000"/>
                </a:solidFill>
              </a:rPr>
              <a:t>考点一：叙述</a:t>
            </a:r>
            <a:r>
              <a:rPr lang="zh-CN" altLang="en-US" sz="2800" b="1" dirty="0">
                <a:solidFill>
                  <a:srgbClr val="FF0000"/>
                </a:solidFill>
              </a:rPr>
              <a:t>人称及视角</a:t>
            </a:r>
            <a:r>
              <a:rPr lang="zh-CN" altLang="en-US" sz="2800" b="1" dirty="0" smtClean="0">
                <a:solidFill>
                  <a:srgbClr val="FF0000"/>
                </a:solidFill>
              </a:rPr>
              <a:t>：</a:t>
            </a:r>
            <a:endParaRPr lang="en-US" altLang="zh-CN" sz="2800" b="1" dirty="0" smtClean="0">
              <a:solidFill>
                <a:srgbClr val="FF0000"/>
              </a:solidFill>
            </a:endParaRPr>
          </a:p>
          <a:p>
            <a:pPr algn="ctr">
              <a:lnSpc>
                <a:spcPct val="100000"/>
              </a:lnSpc>
              <a:spcBef>
                <a:spcPct val="0"/>
              </a:spcBef>
              <a:buNone/>
              <a:defRPr/>
            </a:pPr>
            <a:endParaRPr lang="zh-CN" altLang="en-US" sz="2800" b="1" dirty="0">
              <a:solidFill>
                <a:srgbClr val="FF0000"/>
              </a:solidFill>
            </a:endParaRPr>
          </a:p>
          <a:p>
            <a:pPr eaLnBrk="1" hangingPunct="1">
              <a:lnSpc>
                <a:spcPct val="100000"/>
              </a:lnSpc>
              <a:spcBef>
                <a:spcPct val="0"/>
              </a:spcBef>
              <a:buFont typeface="Arial" panose="020B0604020202020204" pitchFamily="34" charset="0"/>
              <a:buNone/>
              <a:defRPr/>
            </a:pPr>
            <a:r>
              <a:rPr lang="zh-CN" altLang="en-US" sz="2800" b="1" dirty="0" smtClean="0">
                <a:solidFill>
                  <a:schemeClr val="tx1"/>
                </a:solidFill>
              </a:rPr>
              <a:t>（</a:t>
            </a:r>
            <a:r>
              <a:rPr lang="en-US" altLang="zh-CN" sz="2800" b="1" dirty="0">
                <a:solidFill>
                  <a:schemeClr val="tx1"/>
                </a:solidFill>
              </a:rPr>
              <a:t>1</a:t>
            </a:r>
            <a:r>
              <a:rPr lang="zh-CN" altLang="en-US" sz="2800" b="1" dirty="0">
                <a:solidFill>
                  <a:schemeClr val="tx1"/>
                </a:solidFill>
              </a:rPr>
              <a:t>）第一人称有限视角叙事   “我”</a:t>
            </a:r>
            <a:endParaRPr lang="en-US" altLang="zh-CN" sz="2800" b="1" dirty="0">
              <a:solidFill>
                <a:schemeClr val="tx1"/>
              </a:solidFill>
            </a:endParaRPr>
          </a:p>
          <a:p>
            <a:pPr eaLnBrk="1" hangingPunct="1">
              <a:lnSpc>
                <a:spcPct val="100000"/>
              </a:lnSpc>
              <a:spcBef>
                <a:spcPct val="0"/>
              </a:spcBef>
              <a:buFont typeface="Arial" panose="020B0604020202020204" pitchFamily="34" charset="0"/>
              <a:buNone/>
              <a:defRPr/>
            </a:pPr>
            <a:r>
              <a:rPr lang="en-US" altLang="zh-CN" sz="2800" b="1" dirty="0">
                <a:solidFill>
                  <a:srgbClr val="FF0000"/>
                </a:solidFill>
              </a:rPr>
              <a:t>A</a:t>
            </a:r>
            <a:r>
              <a:rPr lang="zh-CN" altLang="en-US" sz="2800" b="1" dirty="0">
                <a:solidFill>
                  <a:srgbClr val="FF0000"/>
                </a:solidFill>
              </a:rPr>
              <a:t>：非“主人公”类型：</a:t>
            </a:r>
            <a:r>
              <a:rPr lang="zh-CN" altLang="en-US" sz="2800" b="1" dirty="0">
                <a:solidFill>
                  <a:schemeClr val="tx1"/>
                </a:solidFill>
              </a:rPr>
              <a:t>可以是</a:t>
            </a:r>
            <a:r>
              <a:rPr lang="zh-CN" altLang="en-US" sz="2800" b="1" dirty="0">
                <a:solidFill>
                  <a:srgbClr val="FF0000"/>
                </a:solidFill>
              </a:rPr>
              <a:t>旁观者</a:t>
            </a:r>
            <a:r>
              <a:rPr lang="zh-CN" altLang="en-US" sz="2800" b="1" dirty="0">
                <a:solidFill>
                  <a:schemeClr val="tx1"/>
                </a:solidFill>
              </a:rPr>
              <a:t>也可以是</a:t>
            </a:r>
            <a:r>
              <a:rPr lang="zh-CN" altLang="en-US" sz="2800" b="1" dirty="0">
                <a:solidFill>
                  <a:srgbClr val="FF0000"/>
                </a:solidFill>
              </a:rPr>
              <a:t>参与者。</a:t>
            </a:r>
            <a:endParaRPr lang="en-US" altLang="zh-CN" sz="2800" b="1" dirty="0">
              <a:solidFill>
                <a:srgbClr val="FF0000"/>
              </a:solidFill>
            </a:endParaRPr>
          </a:p>
          <a:p>
            <a:pPr eaLnBrk="1" hangingPunct="1">
              <a:lnSpc>
                <a:spcPct val="100000"/>
              </a:lnSpc>
              <a:spcBef>
                <a:spcPct val="0"/>
              </a:spcBef>
              <a:buFont typeface="Arial" panose="020B0604020202020204" pitchFamily="34" charset="0"/>
              <a:buNone/>
              <a:defRPr/>
            </a:pPr>
            <a:endParaRPr lang="en-US" altLang="zh-CN" sz="2800" b="1" dirty="0" smtClean="0">
              <a:solidFill>
                <a:schemeClr val="tx1"/>
              </a:solidFill>
            </a:endParaRPr>
          </a:p>
          <a:p>
            <a:pPr eaLnBrk="1" hangingPunct="1">
              <a:lnSpc>
                <a:spcPct val="100000"/>
              </a:lnSpc>
              <a:spcBef>
                <a:spcPct val="0"/>
              </a:spcBef>
              <a:buFont typeface="Arial" panose="020B0604020202020204" pitchFamily="34" charset="0"/>
              <a:buNone/>
              <a:defRPr/>
            </a:pPr>
            <a:r>
              <a:rPr lang="zh-CN" altLang="en-US" sz="2800" b="1" dirty="0" smtClean="0">
                <a:solidFill>
                  <a:schemeClr val="tx1"/>
                </a:solidFill>
              </a:rPr>
              <a:t>旁观者</a:t>
            </a:r>
            <a:r>
              <a:rPr lang="zh-CN" altLang="en-US" sz="2800" b="1" dirty="0">
                <a:solidFill>
                  <a:schemeClr val="tx1"/>
                </a:solidFill>
              </a:rPr>
              <a:t>：</a:t>
            </a:r>
            <a:r>
              <a:rPr lang="zh-CN" altLang="en-US" sz="2800" b="1" dirty="0">
                <a:solidFill>
                  <a:srgbClr val="FF0000"/>
                </a:solidFill>
                <a:latin typeface="楷体" panose="02010609060101010101" pitchFamily="49" charset="-122"/>
                <a:ea typeface="楷体" panose="02010609060101010101" pitchFamily="49" charset="-122"/>
              </a:rPr>
              <a:t>旁观者</a:t>
            </a:r>
            <a:r>
              <a:rPr lang="zh-CN" altLang="en-US" sz="2800" b="1" u="sng" dirty="0">
                <a:solidFill>
                  <a:srgbClr val="0070C0"/>
                </a:solidFill>
                <a:latin typeface="楷体" panose="02010609060101010101" pitchFamily="49" charset="-122"/>
                <a:ea typeface="楷体" panose="02010609060101010101" pitchFamily="49" charset="-122"/>
              </a:rPr>
              <a:t>置身在事件之外</a:t>
            </a:r>
            <a:r>
              <a:rPr lang="zh-CN" altLang="en-US" sz="2800" b="1" dirty="0">
                <a:solidFill>
                  <a:srgbClr val="FF0000"/>
                </a:solidFill>
                <a:latin typeface="楷体" panose="02010609060101010101" pitchFamily="49" charset="-122"/>
                <a:ea typeface="楷体" panose="02010609060101010101" pitchFamily="49" charset="-122"/>
              </a:rPr>
              <a:t>，</a:t>
            </a:r>
            <a:endParaRPr lang="en-US" altLang="zh-CN" sz="2800" b="1" dirty="0">
              <a:solidFill>
                <a:srgbClr val="FF000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en-US" altLang="zh-CN" sz="2800" b="1" dirty="0">
                <a:solidFill>
                  <a:srgbClr val="FF0000"/>
                </a:solidFill>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可以用</a:t>
            </a:r>
            <a:r>
              <a:rPr lang="zh-CN" altLang="en-US" sz="2800" b="1" u="sng" dirty="0">
                <a:solidFill>
                  <a:srgbClr val="0070C0"/>
                </a:solidFill>
                <a:latin typeface="楷体" panose="02010609060101010101" pitchFamily="49" charset="-122"/>
                <a:ea typeface="楷体" panose="02010609060101010101" pitchFamily="49" charset="-122"/>
              </a:rPr>
              <a:t>更冷静疏离的方式</a:t>
            </a:r>
            <a:r>
              <a:rPr lang="zh-CN" altLang="en-US" sz="2800" b="1" dirty="0">
                <a:solidFill>
                  <a:srgbClr val="FF0000"/>
                </a:solidFill>
                <a:latin typeface="楷体" panose="02010609060101010101" pitchFamily="49" charset="-122"/>
                <a:ea typeface="楷体" panose="02010609060101010101" pitchFamily="49" charset="-122"/>
              </a:rPr>
              <a:t>呈现故事，也</a:t>
            </a:r>
            <a:r>
              <a:rPr lang="zh-CN" altLang="en-US" sz="2800" b="1" u="sng" dirty="0">
                <a:solidFill>
                  <a:srgbClr val="0070C0"/>
                </a:solidFill>
                <a:latin typeface="楷体" panose="02010609060101010101" pitchFamily="49" charset="-122"/>
                <a:ea typeface="楷体" panose="02010609060101010101" pitchFamily="49" charset="-122"/>
              </a:rPr>
              <a:t>更真实客观</a:t>
            </a:r>
            <a:r>
              <a:rPr lang="zh-CN" altLang="en-US" sz="2800" b="1" dirty="0">
                <a:solidFill>
                  <a:srgbClr val="0070C0"/>
                </a:solidFill>
                <a:latin typeface="楷体" panose="02010609060101010101" pitchFamily="49" charset="-122"/>
                <a:ea typeface="楷体" panose="02010609060101010101" pitchFamily="49" charset="-122"/>
              </a:rPr>
              <a:t>。</a:t>
            </a:r>
            <a:endParaRPr lang="en-US" altLang="zh-CN" sz="2800" b="1" dirty="0">
              <a:solidFill>
                <a:srgbClr val="0070C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zh-CN" altLang="en-US" sz="2800" b="1" dirty="0">
                <a:solidFill>
                  <a:srgbClr val="FF0000"/>
                </a:solidFill>
                <a:latin typeface="楷体" panose="02010609060101010101" pitchFamily="49" charset="-122"/>
                <a:ea typeface="楷体" panose="02010609060101010101" pitchFamily="49" charset="-122"/>
              </a:rPr>
              <a:t>        可以</a:t>
            </a:r>
            <a:r>
              <a:rPr lang="zh-CN" altLang="en-US" sz="2800" b="1" u="sng" dirty="0">
                <a:solidFill>
                  <a:srgbClr val="0070C0"/>
                </a:solidFill>
                <a:uFill>
                  <a:solidFill>
                    <a:srgbClr val="0070C0"/>
                  </a:solidFill>
                </a:uFill>
                <a:latin typeface="楷体" panose="02010609060101010101" pitchFamily="49" charset="-122"/>
                <a:ea typeface="楷体" panose="02010609060101010101" pitchFamily="49" charset="-122"/>
              </a:rPr>
              <a:t>观察、点</a:t>
            </a:r>
            <a:r>
              <a:rPr lang="zh-CN" altLang="en-US" sz="2800" b="1" u="sng" dirty="0">
                <a:solidFill>
                  <a:srgbClr val="0070C0"/>
                </a:solidFill>
                <a:latin typeface="楷体" panose="02010609060101010101" pitchFamily="49" charset="-122"/>
                <a:ea typeface="楷体" panose="02010609060101010101" pitchFamily="49" charset="-122"/>
              </a:rPr>
              <a:t>评</a:t>
            </a:r>
            <a:r>
              <a:rPr lang="zh-CN" altLang="en-US" sz="2800" b="1" dirty="0">
                <a:solidFill>
                  <a:srgbClr val="FF0000"/>
                </a:solidFill>
                <a:latin typeface="楷体" panose="02010609060101010101" pitchFamily="49" charset="-122"/>
                <a:ea typeface="楷体" panose="02010609060101010101" pitchFamily="49" charset="-122"/>
              </a:rPr>
              <a:t>故事里的各种各样的人物，</a:t>
            </a:r>
            <a:endParaRPr lang="en-US" altLang="zh-CN" sz="2800" b="1" dirty="0">
              <a:solidFill>
                <a:srgbClr val="FF000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en-US" altLang="zh-CN" sz="2800" b="1" dirty="0">
                <a:solidFill>
                  <a:srgbClr val="FF0000"/>
                </a:solidFill>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可以坦白自己的不明白之处，</a:t>
            </a:r>
            <a:r>
              <a:rPr lang="zh-CN" altLang="en-US" sz="2800" b="1" u="sng" dirty="0">
                <a:solidFill>
                  <a:srgbClr val="0070C0"/>
                </a:solidFill>
                <a:latin typeface="楷体" panose="02010609060101010101" pitchFamily="49" charset="-122"/>
                <a:ea typeface="楷体" panose="02010609060101010101" pitchFamily="49" charset="-122"/>
              </a:rPr>
              <a:t>让读者去思考</a:t>
            </a:r>
            <a:r>
              <a:rPr lang="zh-CN" altLang="en-US" sz="2800" b="1" dirty="0">
                <a:solidFill>
                  <a:srgbClr val="0070C0"/>
                </a:solidFill>
                <a:latin typeface="楷体" panose="02010609060101010101" pitchFamily="49" charset="-122"/>
                <a:ea typeface="楷体" panose="02010609060101010101" pitchFamily="49" charset="-122"/>
              </a:rPr>
              <a:t>。</a:t>
            </a:r>
            <a:endParaRPr lang="en-US" altLang="zh-CN" sz="2800" b="1" dirty="0">
              <a:solidFill>
                <a:srgbClr val="0070C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endParaRPr lang="en-US" altLang="zh-CN" sz="2800" b="1" dirty="0" smtClean="0">
              <a:solidFill>
                <a:schemeClr val="tx1"/>
              </a:solidFill>
            </a:endParaRPr>
          </a:p>
          <a:p>
            <a:pPr eaLnBrk="1" hangingPunct="1">
              <a:lnSpc>
                <a:spcPct val="100000"/>
              </a:lnSpc>
              <a:spcBef>
                <a:spcPct val="0"/>
              </a:spcBef>
              <a:buFont typeface="Arial" panose="020B0604020202020204" pitchFamily="34" charset="0"/>
              <a:buNone/>
              <a:defRPr/>
            </a:pPr>
            <a:r>
              <a:rPr lang="zh-CN" altLang="en-US" sz="2800" b="1" dirty="0" smtClean="0">
                <a:solidFill>
                  <a:schemeClr val="tx1"/>
                </a:solidFill>
              </a:rPr>
              <a:t>参与者</a:t>
            </a:r>
            <a:r>
              <a:rPr lang="zh-CN" altLang="en-US" sz="2800" b="1" dirty="0">
                <a:solidFill>
                  <a:schemeClr val="tx1"/>
                </a:solidFill>
              </a:rPr>
              <a:t>：</a:t>
            </a:r>
            <a:r>
              <a:rPr lang="zh-CN" altLang="en-US" sz="2800" b="1" dirty="0">
                <a:solidFill>
                  <a:srgbClr val="FF0000"/>
                </a:solidFill>
                <a:latin typeface="楷体" panose="02010609060101010101" pitchFamily="49" charset="-122"/>
                <a:ea typeface="楷体" panose="02010609060101010101" pitchFamily="49" charset="-122"/>
              </a:rPr>
              <a:t>参与事件中，与主人公保有某种程度的联系，</a:t>
            </a:r>
            <a:endParaRPr lang="en-US" altLang="zh-CN" sz="2800" b="1" dirty="0">
              <a:solidFill>
                <a:srgbClr val="FF000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zh-CN" altLang="en-US" sz="2800" b="1" dirty="0">
                <a:solidFill>
                  <a:srgbClr val="FF0000"/>
                </a:solidFill>
                <a:latin typeface="楷体" panose="02010609060101010101" pitchFamily="49" charset="-122"/>
                <a:ea typeface="楷体" panose="02010609060101010101" pitchFamily="49" charset="-122"/>
              </a:rPr>
              <a:t>        可以</a:t>
            </a:r>
            <a:r>
              <a:rPr lang="zh-CN" altLang="en-US" sz="2800" b="1" u="sng" dirty="0">
                <a:solidFill>
                  <a:srgbClr val="0070C0"/>
                </a:solidFill>
                <a:latin typeface="楷体" panose="02010609060101010101" pitchFamily="49" charset="-122"/>
                <a:ea typeface="楷体" panose="02010609060101010101" pitchFamily="49" charset="-122"/>
              </a:rPr>
              <a:t>与主人公直接对话，</a:t>
            </a:r>
            <a:endParaRPr lang="en-US" altLang="zh-CN" sz="2800" b="1" u="sng" dirty="0">
              <a:solidFill>
                <a:srgbClr val="0070C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zh-CN" altLang="en-US" sz="2800" b="1" dirty="0">
                <a:solidFill>
                  <a:srgbClr val="FF0000"/>
                </a:solidFill>
                <a:uFill>
                  <a:solidFill>
                    <a:srgbClr val="FF0000"/>
                  </a:solidFill>
                </a:uFill>
                <a:latin typeface="楷体" panose="02010609060101010101" pitchFamily="49" charset="-122"/>
                <a:ea typeface="楷体" panose="02010609060101010101" pitchFamily="49" charset="-122"/>
              </a:rPr>
              <a:t>        可以</a:t>
            </a:r>
            <a:r>
              <a:rPr lang="zh-CN" altLang="en-US" sz="2800" b="1" u="sng" dirty="0">
                <a:solidFill>
                  <a:srgbClr val="0070C0"/>
                </a:solidFill>
                <a:latin typeface="楷体" panose="02010609060101010101" pitchFamily="49" charset="-122"/>
                <a:ea typeface="楷体" panose="02010609060101010101" pitchFamily="49" charset="-122"/>
              </a:rPr>
              <a:t>衬托主人公</a:t>
            </a:r>
            <a:r>
              <a:rPr lang="zh-CN" altLang="en-US" sz="2800" b="1" dirty="0">
                <a:solidFill>
                  <a:srgbClr val="0070C0"/>
                </a:solidFill>
                <a:latin typeface="楷体" panose="02010609060101010101" pitchFamily="49" charset="-122"/>
                <a:ea typeface="楷体" panose="02010609060101010101" pitchFamily="49" charset="-122"/>
              </a:rPr>
              <a:t>，</a:t>
            </a:r>
            <a:endParaRPr lang="en-US" altLang="zh-CN" sz="2800" b="1" dirty="0">
              <a:solidFill>
                <a:srgbClr val="0070C0"/>
              </a:solidFill>
              <a:latin typeface="楷体" panose="02010609060101010101" pitchFamily="49" charset="-122"/>
              <a:ea typeface="楷体" panose="02010609060101010101" pitchFamily="49" charset="-122"/>
            </a:endParaRPr>
          </a:p>
          <a:p>
            <a:pPr eaLnBrk="1" hangingPunct="1">
              <a:lnSpc>
                <a:spcPct val="100000"/>
              </a:lnSpc>
              <a:spcBef>
                <a:spcPct val="0"/>
              </a:spcBef>
              <a:buFont typeface="Arial" panose="020B0604020202020204" pitchFamily="34" charset="0"/>
              <a:buNone/>
              <a:defRPr/>
            </a:pPr>
            <a:r>
              <a:rPr lang="zh-CN" altLang="en-US" sz="2800" b="1" dirty="0">
                <a:solidFill>
                  <a:srgbClr val="FF0000"/>
                </a:solidFill>
                <a:latin typeface="楷体" panose="02010609060101010101" pitchFamily="49" charset="-122"/>
                <a:ea typeface="楷体" panose="02010609060101010101" pitchFamily="49" charset="-122"/>
              </a:rPr>
              <a:t>        </a:t>
            </a:r>
            <a:r>
              <a:rPr lang="zh-CN" altLang="en-US" sz="2800" b="1" dirty="0" smtClean="0">
                <a:solidFill>
                  <a:srgbClr val="FF0000"/>
                </a:solidFill>
                <a:latin typeface="楷体" panose="02010609060101010101" pitchFamily="49" charset="-122"/>
                <a:ea typeface="楷体" panose="02010609060101010101" pitchFamily="49" charset="-122"/>
              </a:rPr>
              <a:t>可以</a:t>
            </a:r>
            <a:r>
              <a:rPr lang="zh-CN" altLang="en-US" sz="2800" b="1" u="sng" dirty="0">
                <a:solidFill>
                  <a:srgbClr val="0070C0"/>
                </a:solidFill>
                <a:latin typeface="楷体" panose="02010609060101010101" pitchFamily="49" charset="-122"/>
                <a:ea typeface="楷体" panose="02010609060101010101" pitchFamily="49" charset="-122"/>
              </a:rPr>
              <a:t>推动情节</a:t>
            </a:r>
            <a:r>
              <a:rPr lang="zh-CN" altLang="en-US" sz="2800" b="1" u="sng" dirty="0" smtClean="0">
                <a:solidFill>
                  <a:srgbClr val="0070C0"/>
                </a:solidFill>
                <a:latin typeface="楷体" panose="02010609060101010101" pitchFamily="49" charset="-122"/>
                <a:ea typeface="楷体" panose="02010609060101010101" pitchFamily="49" charset="-122"/>
              </a:rPr>
              <a:t>、</a:t>
            </a:r>
            <a:r>
              <a:rPr lang="zh-CN" altLang="en-US" sz="2800" b="1" u="sng" dirty="0">
                <a:solidFill>
                  <a:srgbClr val="0070C0"/>
                </a:solidFill>
                <a:latin typeface="楷体" panose="02010609060101010101" pitchFamily="49" charset="-122"/>
                <a:ea typeface="楷体" panose="02010609060101010101" pitchFamily="49" charset="-122"/>
              </a:rPr>
              <a:t>对人物产生影响</a:t>
            </a:r>
            <a:r>
              <a:rPr lang="zh-CN" altLang="en-US" sz="2800" b="1" dirty="0">
                <a:solidFill>
                  <a:srgbClr val="FF0000"/>
                </a:solidFill>
                <a:latin typeface="楷体" panose="02010609060101010101" pitchFamily="49" charset="-122"/>
                <a:ea typeface="楷体" panose="02010609060101010101" pitchFamily="49" charset="-122"/>
              </a:rPr>
              <a:t>等</a:t>
            </a:r>
            <a:r>
              <a:rPr lang="zh-CN" altLang="en-US" sz="2800" b="1" dirty="0" smtClean="0">
                <a:solidFill>
                  <a:srgbClr val="FF0000"/>
                </a:solidFill>
                <a:latin typeface="楷体" panose="02010609060101010101" pitchFamily="49" charset="-122"/>
                <a:ea typeface="楷体" panose="02010609060101010101" pitchFamily="49" charset="-122"/>
              </a:rPr>
              <a:t>。</a:t>
            </a:r>
            <a:endParaRPr lang="en-US" altLang="zh-CN" sz="2800" b="1" dirty="0">
              <a:solidFill>
                <a:srgbClr val="FF0000"/>
              </a:solidFill>
              <a:latin typeface="楷体" panose="02010609060101010101" pitchFamily="49" charset="-122"/>
              <a:ea typeface="楷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1000"/>
                                        <p:tgtEl>
                                          <p:spTgt spid="15362">
                                            <p:txEl>
                                              <p:pRg st="0" end="0"/>
                                            </p:txEl>
                                          </p:spTgt>
                                        </p:tgtEl>
                                      </p:cBhvr>
                                    </p:animEffect>
                                    <p:anim calcmode="lin" valueType="num">
                                      <p:cBhvr>
                                        <p:cTn id="8"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62">
                                            <p:txEl>
                                              <p:pRg st="2" end="2"/>
                                            </p:txEl>
                                          </p:spTgt>
                                        </p:tgtEl>
                                        <p:attrNameLst>
                                          <p:attrName>style.visibility</p:attrName>
                                        </p:attrNameLst>
                                      </p:cBhvr>
                                      <p:to>
                                        <p:strVal val="visible"/>
                                      </p:to>
                                    </p:set>
                                    <p:animEffect transition="in" filter="fade">
                                      <p:cBhvr>
                                        <p:cTn id="14" dur="1000"/>
                                        <p:tgtEl>
                                          <p:spTgt spid="15362">
                                            <p:txEl>
                                              <p:pRg st="2" end="2"/>
                                            </p:txEl>
                                          </p:spTgt>
                                        </p:tgtEl>
                                      </p:cBhvr>
                                    </p:animEffect>
                                    <p:anim calcmode="lin" valueType="num">
                                      <p:cBhvr>
                                        <p:cTn id="15"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3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 calcmode="lin" valueType="num">
                                      <p:cBhvr additive="base">
                                        <p:cTn id="21"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Effect transition="in" filter="barn(inVertical)">
                                      <p:cBhvr>
                                        <p:cTn id="27" dur="500"/>
                                        <p:tgtEl>
                                          <p:spTgt spid="1536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barn(inVertical)">
                                      <p:cBhvr>
                                        <p:cTn id="32" dur="500"/>
                                        <p:tgtEl>
                                          <p:spTgt spid="1536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15362">
                                            <p:txEl>
                                              <p:pRg st="7" end="7"/>
                                            </p:txEl>
                                          </p:spTgt>
                                        </p:tgtEl>
                                        <p:attrNameLst>
                                          <p:attrName>style.visibility</p:attrName>
                                        </p:attrNameLst>
                                      </p:cBhvr>
                                      <p:to>
                                        <p:strVal val="visible"/>
                                      </p:to>
                                    </p:set>
                                    <p:animEffect transition="in" filter="barn(inVertical)">
                                      <p:cBhvr>
                                        <p:cTn id="37" dur="500"/>
                                        <p:tgtEl>
                                          <p:spTgt spid="1536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15362">
                                            <p:txEl>
                                              <p:pRg st="8" end="8"/>
                                            </p:txEl>
                                          </p:spTgt>
                                        </p:tgtEl>
                                        <p:attrNameLst>
                                          <p:attrName>style.visibility</p:attrName>
                                        </p:attrNameLst>
                                      </p:cBhvr>
                                      <p:to>
                                        <p:strVal val="visible"/>
                                      </p:to>
                                    </p:set>
                                    <p:animEffect transition="in" filter="barn(inVertical)">
                                      <p:cBhvr>
                                        <p:cTn id="42" dur="500"/>
                                        <p:tgtEl>
                                          <p:spTgt spid="15362">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15362">
                                            <p:txEl>
                                              <p:pRg st="10" end="10"/>
                                            </p:txEl>
                                          </p:spTgt>
                                        </p:tgtEl>
                                        <p:attrNameLst>
                                          <p:attrName>style.visibility</p:attrName>
                                        </p:attrNameLst>
                                      </p:cBhvr>
                                      <p:to>
                                        <p:strVal val="visible"/>
                                      </p:to>
                                    </p:set>
                                    <p:animEffect transition="in" filter="barn(inVertical)">
                                      <p:cBhvr>
                                        <p:cTn id="47" dur="500"/>
                                        <p:tgtEl>
                                          <p:spTgt spid="15362">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15362">
                                            <p:txEl>
                                              <p:pRg st="11" end="11"/>
                                            </p:txEl>
                                          </p:spTgt>
                                        </p:tgtEl>
                                        <p:attrNameLst>
                                          <p:attrName>style.visibility</p:attrName>
                                        </p:attrNameLst>
                                      </p:cBhvr>
                                      <p:to>
                                        <p:strVal val="visible"/>
                                      </p:to>
                                    </p:set>
                                    <p:animEffect transition="in" filter="barn(inVertical)">
                                      <p:cBhvr>
                                        <p:cTn id="52" dur="500"/>
                                        <p:tgtEl>
                                          <p:spTgt spid="15362">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15362">
                                            <p:txEl>
                                              <p:pRg st="12" end="12"/>
                                            </p:txEl>
                                          </p:spTgt>
                                        </p:tgtEl>
                                        <p:attrNameLst>
                                          <p:attrName>style.visibility</p:attrName>
                                        </p:attrNameLst>
                                      </p:cBhvr>
                                      <p:to>
                                        <p:strVal val="visible"/>
                                      </p:to>
                                    </p:set>
                                    <p:animEffect transition="in" filter="barn(inVertical)">
                                      <p:cBhvr>
                                        <p:cTn id="57" dur="500"/>
                                        <p:tgtEl>
                                          <p:spTgt spid="15362">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nodeType="clickEffect">
                                  <p:stCondLst>
                                    <p:cond delay="0"/>
                                  </p:stCondLst>
                                  <p:childTnLst>
                                    <p:set>
                                      <p:cBhvr>
                                        <p:cTn id="61" dur="1" fill="hold">
                                          <p:stCondLst>
                                            <p:cond delay="0"/>
                                          </p:stCondLst>
                                        </p:cTn>
                                        <p:tgtEl>
                                          <p:spTgt spid="15362">
                                            <p:txEl>
                                              <p:pRg st="13" end="13"/>
                                            </p:txEl>
                                          </p:spTgt>
                                        </p:tgtEl>
                                        <p:attrNameLst>
                                          <p:attrName>style.visibility</p:attrName>
                                        </p:attrNameLst>
                                      </p:cBhvr>
                                      <p:to>
                                        <p:strVal val="visible"/>
                                      </p:to>
                                    </p:set>
                                    <p:animEffect transition="in" filter="barn(inVertical)">
                                      <p:cBhvr>
                                        <p:cTn id="62" dur="500"/>
                                        <p:tgtEl>
                                          <p:spTgt spid="1536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964488" cy="3573016"/>
          </a:xfrm>
        </p:spPr>
        <p:txBody>
          <a:bodyPr>
            <a:noAutofit/>
          </a:bodyPr>
          <a:lstStyle/>
          <a:p>
            <a:endParaRPr lang="en-US" altLang="zh-CN" sz="2800" b="1" dirty="0" smtClean="0">
              <a:solidFill>
                <a:srgbClr val="C00000"/>
              </a:solidFill>
            </a:endParaRPr>
          </a:p>
          <a:p>
            <a:endParaRPr lang="zh-CN" altLang="en-US" sz="2800" b="1" dirty="0" smtClean="0">
              <a:solidFill>
                <a:srgbClr val="C00000"/>
              </a:solidFill>
            </a:endParaRPr>
          </a:p>
        </p:txBody>
      </p:sp>
      <p:sp>
        <p:nvSpPr>
          <p:cNvPr id="4" name="矩形 3"/>
          <p:cNvSpPr/>
          <p:nvPr/>
        </p:nvSpPr>
        <p:spPr>
          <a:xfrm>
            <a:off x="251520" y="476672"/>
            <a:ext cx="8352928" cy="4524315"/>
          </a:xfrm>
          <a:prstGeom prst="rect">
            <a:avLst/>
          </a:prstGeom>
        </p:spPr>
        <p:txBody>
          <a:bodyPr wrap="square">
            <a:spAutoFit/>
          </a:bodyPr>
          <a:lstStyle/>
          <a:p>
            <a:pPr marL="228600" algn="just"/>
            <a:r>
              <a:rPr lang="zh-CN" altLang="en-US" sz="3200" b="1" kern="100" dirty="0" smtClean="0">
                <a:latin typeface="Calibri"/>
                <a:ea typeface="宋体"/>
                <a:cs typeface="Times New Roman"/>
              </a:rPr>
              <a:t>例：</a:t>
            </a:r>
            <a:r>
              <a:rPr lang="en-US" altLang="zh-CN" sz="3200" b="1" dirty="0" smtClean="0"/>
              <a:t>【2016</a:t>
            </a:r>
            <a:r>
              <a:rPr lang="zh-CN" altLang="en-US" sz="3200" b="1" dirty="0" smtClean="0"/>
              <a:t>卷</a:t>
            </a:r>
            <a:r>
              <a:rPr lang="en-US" altLang="zh-CN" sz="3200" b="1" dirty="0" smtClean="0"/>
              <a:t>3】《</a:t>
            </a:r>
            <a:r>
              <a:rPr lang="zh-CN" altLang="en-US" sz="3200" b="1" dirty="0" smtClean="0"/>
              <a:t>玻璃</a:t>
            </a:r>
            <a:r>
              <a:rPr lang="en-US" altLang="zh-CN" sz="3200" b="1" dirty="0" smtClean="0"/>
              <a:t>》 </a:t>
            </a:r>
            <a:r>
              <a:rPr lang="zh-CN" altLang="en-US" sz="3200" b="1" dirty="0" smtClean="0"/>
              <a:t>（</a:t>
            </a:r>
            <a:r>
              <a:rPr lang="en-US" altLang="zh-CN" sz="3200" b="1" dirty="0" smtClean="0"/>
              <a:t>2</a:t>
            </a:r>
            <a:r>
              <a:rPr lang="zh-CN" altLang="en-US" sz="3200" b="1" dirty="0" smtClean="0"/>
              <a:t>）</a:t>
            </a:r>
            <a:r>
              <a:rPr lang="en-US" altLang="zh-CN" sz="3200" b="1" dirty="0" smtClean="0"/>
              <a:t>“</a:t>
            </a:r>
            <a:r>
              <a:rPr lang="zh-CN" altLang="en-US" sz="3200" b="1" dirty="0" smtClean="0"/>
              <a:t>我</a:t>
            </a:r>
            <a:r>
              <a:rPr lang="en-US" altLang="zh-CN" sz="3200" b="1" dirty="0" smtClean="0"/>
              <a:t>”</a:t>
            </a:r>
            <a:r>
              <a:rPr lang="zh-CN" altLang="en-US" sz="3200" b="1" dirty="0" smtClean="0"/>
              <a:t>在小说中的主要作用是什么？请简要分析。（</a:t>
            </a:r>
            <a:r>
              <a:rPr lang="en-US" altLang="zh-CN" sz="3200" b="1" dirty="0" smtClean="0"/>
              <a:t>6</a:t>
            </a:r>
            <a:r>
              <a:rPr lang="zh-CN" altLang="en-US" sz="3200" b="1" dirty="0" smtClean="0"/>
              <a:t>分）</a:t>
            </a:r>
            <a:endParaRPr lang="en-US" altLang="zh-CN" sz="3200" b="1" dirty="0" smtClean="0"/>
          </a:p>
          <a:p>
            <a:pPr marL="228600" algn="just"/>
            <a:r>
              <a:rPr lang="zh-CN" altLang="zh-CN" sz="3200" b="1" dirty="0" smtClean="0">
                <a:solidFill>
                  <a:srgbClr val="0033CC"/>
                </a:solidFill>
              </a:rPr>
              <a:t>①</a:t>
            </a:r>
            <a:r>
              <a:rPr lang="zh-CN" altLang="en-US" sz="3200" b="1" dirty="0" smtClean="0">
                <a:solidFill>
                  <a:srgbClr val="0033CC"/>
                </a:solidFill>
              </a:rPr>
              <a:t>增加</a:t>
            </a:r>
            <a:r>
              <a:rPr lang="zh-CN" altLang="zh-CN" sz="3200" b="1" dirty="0" smtClean="0">
                <a:solidFill>
                  <a:srgbClr val="0033CC"/>
                </a:solidFill>
              </a:rPr>
              <a:t>真实</a:t>
            </a:r>
            <a:r>
              <a:rPr lang="zh-CN" altLang="en-US" sz="3200" b="1" dirty="0" smtClean="0">
                <a:solidFill>
                  <a:srgbClr val="0033CC"/>
                </a:solidFill>
              </a:rPr>
              <a:t>性：</a:t>
            </a:r>
            <a:r>
              <a:rPr lang="zh-CN" altLang="zh-CN" sz="3200" b="1" dirty="0" smtClean="0">
                <a:solidFill>
                  <a:srgbClr val="0033CC"/>
                </a:solidFill>
              </a:rPr>
              <a:t>小说故事是由“我”讲述出来的，可信；</a:t>
            </a:r>
            <a:endParaRPr lang="en-US" altLang="zh-CN" sz="3200" b="1" dirty="0" smtClean="0">
              <a:solidFill>
                <a:srgbClr val="0033CC"/>
              </a:solidFill>
            </a:endParaRPr>
          </a:p>
          <a:p>
            <a:pPr marL="228600" algn="just"/>
            <a:r>
              <a:rPr lang="zh-CN" altLang="zh-CN" sz="3200" b="1" dirty="0" smtClean="0">
                <a:solidFill>
                  <a:srgbClr val="0033CC"/>
                </a:solidFill>
              </a:rPr>
              <a:t>②推进情节：“我”是事件的参与者，由于“我”的提议，情节得以发展变化；</a:t>
            </a:r>
            <a:endParaRPr lang="en-US" altLang="zh-CN" sz="3200" b="1" dirty="0" smtClean="0">
              <a:solidFill>
                <a:srgbClr val="0033CC"/>
              </a:solidFill>
            </a:endParaRPr>
          </a:p>
          <a:p>
            <a:pPr marL="228600" algn="just"/>
            <a:r>
              <a:rPr lang="zh-CN" altLang="zh-CN" sz="3200" b="1" dirty="0" smtClean="0">
                <a:solidFill>
                  <a:srgbClr val="0033CC"/>
                </a:solidFill>
              </a:rPr>
              <a:t>③衬托人物：小说主人公王有福的性格，由于“我”的存在而更加鲜明。（每答出一点得</a:t>
            </a:r>
            <a:r>
              <a:rPr lang="en-US" altLang="zh-CN" sz="3200" b="1" dirty="0" smtClean="0">
                <a:solidFill>
                  <a:srgbClr val="0033CC"/>
                </a:solidFill>
              </a:rPr>
              <a:t>2</a:t>
            </a:r>
            <a:r>
              <a:rPr lang="zh-CN" altLang="zh-CN" sz="3200" b="1" dirty="0" smtClean="0">
                <a:solidFill>
                  <a:srgbClr val="0033CC"/>
                </a:solidFill>
              </a:rPr>
              <a:t>分。意思答对即可。）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09588" y="188913"/>
            <a:ext cx="8271272" cy="6186309"/>
          </a:xfrm>
          <a:prstGeom prst="rect">
            <a:avLst/>
          </a:prstGeom>
          <a:noFill/>
          <a:ln w="9525">
            <a:noFill/>
            <a:miter lim="800000"/>
            <a:headEnd/>
            <a:tailEnd/>
          </a:ln>
        </p:spPr>
        <p:txBody>
          <a:bodyPr>
            <a:spAutoFit/>
          </a:bodyPr>
          <a:lstStyle/>
          <a:p>
            <a:pPr eaLnBrk="1" hangingPunct="1">
              <a:buFont typeface="Arial" pitchFamily="34" charset="0"/>
              <a:buNone/>
            </a:pPr>
            <a:r>
              <a:rPr lang="zh-CN" altLang="en-US" sz="3600" b="1" dirty="0">
                <a:latin typeface="宋体" pitchFamily="2" charset="-122"/>
                <a:ea typeface="宋体" pitchFamily="2" charset="-122"/>
              </a:rPr>
              <a:t>思考：</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孔乙己</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中为什么选择</a:t>
            </a:r>
            <a:r>
              <a:rPr lang="en-US" altLang="zh-CN" sz="3600" b="1" dirty="0">
                <a:latin typeface="宋体" pitchFamily="2" charset="-122"/>
                <a:ea typeface="宋体" pitchFamily="2" charset="-122"/>
              </a:rPr>
              <a:t> </a:t>
            </a:r>
            <a:r>
              <a:rPr lang="zh-CN" altLang="en-US" sz="3600" b="1" dirty="0">
                <a:latin typeface="宋体" pitchFamily="2" charset="-122"/>
                <a:ea typeface="宋体" pitchFamily="2" charset="-122"/>
              </a:rPr>
              <a:t>“咸亨酒店的小伙计”来当讲述人？</a:t>
            </a:r>
            <a:endParaRPr lang="en-US" altLang="zh-CN" sz="3600" b="1" dirty="0">
              <a:latin typeface="宋体" pitchFamily="2" charset="-122"/>
              <a:ea typeface="宋体" pitchFamily="2" charset="-122"/>
            </a:endParaRPr>
          </a:p>
          <a:p>
            <a:pPr eaLnBrk="1" hangingPunct="1">
              <a:buFont typeface="Arial" pitchFamily="34" charset="0"/>
              <a:buNone/>
            </a:pPr>
            <a:r>
              <a:rPr lang="zh-CN" altLang="en-US" sz="3600" b="1" dirty="0">
                <a:latin typeface="楷体" pitchFamily="49" charset="-122"/>
                <a:ea typeface="楷体" pitchFamily="49" charset="-122"/>
              </a:rPr>
              <a:t>一是酒店伙计是一个能固定观察酒店所有人的一个身份 ，能比较全面客观地展示了酒店的这一“小社会”里的各种人性。（叙事视角）</a:t>
            </a:r>
            <a:endParaRPr lang="en-US" altLang="zh-CN" sz="3600" b="1" dirty="0">
              <a:latin typeface="楷体" pitchFamily="49" charset="-122"/>
              <a:ea typeface="楷体" pitchFamily="49" charset="-122"/>
            </a:endParaRPr>
          </a:p>
          <a:p>
            <a:pPr eaLnBrk="1" hangingPunct="1">
              <a:buFont typeface="Arial" pitchFamily="34" charset="0"/>
              <a:buNone/>
            </a:pPr>
            <a:r>
              <a:rPr lang="zh-CN" altLang="en-US" sz="3600" b="1" dirty="0">
                <a:latin typeface="楷体" pitchFamily="49" charset="-122"/>
                <a:ea typeface="楷体" pitchFamily="49" charset="-122"/>
              </a:rPr>
              <a:t>二是叙述者为小伙计。年龄的小，就意味着不成熟，就意味着不像酒店老板和酒店顾客经过社会长期的熏染后的冷漠麻木，就会给予孔乙己比单纯的看客多一份同情。（叙事者的身份、年龄）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142875" y="144464"/>
            <a:ext cx="8758238" cy="6218237"/>
          </a:xfrm>
        </p:spPr>
        <p:txBody>
          <a:bodyPr>
            <a:normAutofit/>
          </a:bodyPr>
          <a:lstStyle/>
          <a:p>
            <a:pPr marL="0" indent="0" eaLnBrk="1" hangingPunct="1">
              <a:buFont typeface="Arial" pitchFamily="34" charset="0"/>
              <a:buNone/>
            </a:pPr>
            <a:r>
              <a:rPr lang="en-US" altLang="zh-CN" sz="3600" b="1" dirty="0" smtClean="0">
                <a:solidFill>
                  <a:srgbClr val="FF0000"/>
                </a:solidFill>
                <a:latin typeface="黑体" pitchFamily="2" charset="-122"/>
              </a:rPr>
              <a:t>B</a:t>
            </a:r>
            <a:r>
              <a:rPr lang="zh-CN" altLang="en-US" sz="3600" b="1" dirty="0" smtClean="0">
                <a:solidFill>
                  <a:srgbClr val="FF0000"/>
                </a:solidFill>
                <a:latin typeface="黑体" pitchFamily="2" charset="-122"/>
              </a:rPr>
              <a:t>：“主人公”类型：</a:t>
            </a:r>
            <a:endParaRPr lang="en-US" altLang="zh-CN" sz="3600" b="1" dirty="0" smtClean="0">
              <a:solidFill>
                <a:srgbClr val="FF0000"/>
              </a:solidFill>
              <a:latin typeface="黑体" pitchFamily="2" charset="-122"/>
            </a:endParaRPr>
          </a:p>
          <a:p>
            <a:pPr marL="0" indent="0" eaLnBrk="1" hangingPunct="1">
              <a:buFont typeface="Arial" pitchFamily="34" charset="0"/>
              <a:buNone/>
            </a:pPr>
            <a:r>
              <a:rPr lang="zh-CN" altLang="en-US" sz="3600" b="1" dirty="0" smtClean="0">
                <a:solidFill>
                  <a:srgbClr val="FF0000"/>
                </a:solidFill>
                <a:latin typeface="黑体" pitchFamily="2" charset="-122"/>
              </a:rPr>
              <a:t>     带有浓郁的抒情色彩，</a:t>
            </a:r>
            <a:r>
              <a:rPr lang="zh-CN" altLang="en-US" sz="3600" b="1" dirty="0" smtClean="0">
                <a:latin typeface="黑体" pitchFamily="2" charset="-122"/>
              </a:rPr>
              <a:t>也因此具有一种</a:t>
            </a:r>
            <a:r>
              <a:rPr lang="zh-CN" altLang="en-US" sz="3600" b="1" dirty="0" smtClean="0">
                <a:solidFill>
                  <a:srgbClr val="FF0000"/>
                </a:solidFill>
                <a:latin typeface="黑体" pitchFamily="2" charset="-122"/>
              </a:rPr>
              <a:t>性格化</a:t>
            </a:r>
            <a:r>
              <a:rPr lang="zh-CN" altLang="en-US" sz="3600" b="1" dirty="0" smtClean="0">
                <a:latin typeface="黑体" pitchFamily="2" charset="-122"/>
              </a:rPr>
              <a:t>的意义，且读者容易将自己代入“我”的境地中，</a:t>
            </a:r>
            <a:r>
              <a:rPr lang="zh-CN" altLang="en-US" sz="3600" b="1" dirty="0" smtClean="0">
                <a:solidFill>
                  <a:srgbClr val="FF0000"/>
                </a:solidFill>
                <a:latin typeface="黑体" pitchFamily="2" charset="-122"/>
              </a:rPr>
              <a:t>拉近与“我”的距离</a:t>
            </a:r>
            <a:r>
              <a:rPr lang="zh-CN" altLang="en-US" sz="3600" b="1" dirty="0" smtClean="0">
                <a:latin typeface="黑体" pitchFamily="2" charset="-122"/>
              </a:rPr>
              <a:t>。</a:t>
            </a:r>
            <a:endParaRPr lang="en-US" altLang="zh-CN" sz="3600" b="1" dirty="0" smtClean="0">
              <a:latin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7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4498</Words>
  <Application>Microsoft Office PowerPoint</Application>
  <PresentationFormat>全屏显示(4:3)</PresentationFormat>
  <Paragraphs>209</Paragraphs>
  <Slides>40</Slides>
  <Notes>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2019小说复习之叙事技巧</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（2016•卷2） （3）小说以“电话”为枢纽连接人物、安排情节，这样处理有什么作用？请简要分析。（6分） </vt:lpstr>
      <vt:lpstr>小说以“鞋”为中心叙亊写人,这样处理有什么好处？请筒要分析〃（6分）</vt:lpstr>
      <vt:lpstr>⑵小说有明暗两条线索，分别是什么？这样处理有什么好处，请简要分析。(6分)</vt:lpstr>
      <vt:lpstr>幻灯片 25</vt:lpstr>
      <vt:lpstr>幻灯片 26</vt:lpstr>
      <vt:lpstr>《林掌柜》</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2019届小说复习之叙事技巧</dc:title>
  <dc:creator>Administrator</dc:creator>
  <cp:lastModifiedBy>User</cp:lastModifiedBy>
  <cp:revision>36</cp:revision>
  <dcterms:created xsi:type="dcterms:W3CDTF">2018-11-02T01:13:59Z</dcterms:created>
  <dcterms:modified xsi:type="dcterms:W3CDTF">2019-01-14T00:51:05Z</dcterms:modified>
</cp:coreProperties>
</file>