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7" r:id="rId4"/>
    <p:sldId id="291" r:id="rId5"/>
    <p:sldId id="259" r:id="rId6"/>
    <p:sldId id="292" r:id="rId7"/>
    <p:sldId id="297" r:id="rId8"/>
    <p:sldId id="298" r:id="rId9"/>
    <p:sldId id="305" r:id="rId10"/>
    <p:sldId id="300" r:id="rId11"/>
    <p:sldId id="303" r:id="rId12"/>
    <p:sldId id="299" r:id="rId13"/>
    <p:sldId id="301" r:id="rId14"/>
    <p:sldId id="302" r:id="rId15"/>
    <p:sldId id="30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>
        <p:scale>
          <a:sx n="135" d="100"/>
          <a:sy n="135" d="100"/>
        </p:scale>
        <p:origin x="1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0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0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3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1F1-CC7C-FD41-F8EE-A770B2B8D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期末考试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5ADB-26EC-951B-3B72-D58762039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4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CAF7-3E79-8D99-F591-465638CFB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5EB5BE1-D99F-CEE6-CA99-A43D3BB7B0EF}"/>
              </a:ext>
            </a:extLst>
          </p:cNvPr>
          <p:cNvSpPr txBox="1">
            <a:spLocks/>
          </p:cNvSpPr>
          <p:nvPr/>
        </p:nvSpPr>
        <p:spPr>
          <a:xfrm>
            <a:off x="731520" y="426675"/>
            <a:ext cx="7680960" cy="201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：音网要掌握到什么程度，每个六边形中间的那个音和相近的是哪个音都要背下来吗</a:t>
            </a:r>
            <a:endParaRPr kumimoji="1"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13FC42-2316-CF03-17B4-63DA16E7F28B}"/>
              </a:ext>
            </a:extLst>
          </p:cNvPr>
          <p:cNvSpPr txBox="1">
            <a:spLocks/>
          </p:cNvSpPr>
          <p:nvPr/>
        </p:nvSpPr>
        <p:spPr>
          <a:xfrm>
            <a:off x="731520" y="2445917"/>
            <a:ext cx="7680960" cy="430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要理解！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zh-CN" altLang="en-US" dirty="0"/>
              <a:t>：平行变换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C-c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R</a:t>
            </a:r>
            <a:r>
              <a:rPr kumimoji="1" lang="zh-CN" altLang="en-US" dirty="0"/>
              <a:t>：关系变换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C-a</a:t>
            </a:r>
          </a:p>
          <a:p>
            <a:r>
              <a:rPr kumimoji="1" lang="en-US" altLang="zh-CN" dirty="0">
                <a:solidFill>
                  <a:srgbClr val="00B050"/>
                </a:solidFill>
              </a:rPr>
              <a:t>L</a:t>
            </a:r>
            <a:r>
              <a:rPr kumimoji="1" lang="zh-CN" altLang="en-US" dirty="0"/>
              <a:t>：导音交换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C-e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0EC4910-C6D7-6A7B-1736-ED1E266A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90" y="2317586"/>
            <a:ext cx="4851935" cy="45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A4CB0-FBD2-983A-FE23-6C26F027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1D8B50D6-35C4-FBAD-7EF4-3BE0C3243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520" y="426676"/>
                <a:ext cx="7680960" cy="13147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cap="none" spc="0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j-lt"/>
                    <a:ea typeface="+mn-ea"/>
                    <a:cs typeface="+mn-cs"/>
                  </a:defRPr>
                </a:lvl1pPr>
              </a:lstStyle>
              <a:p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：能否具体给出一下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kumimoji="1"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zh-CN" altLang="en-US" dirty="0"/>
                  <a:t>的同构映射？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1D8B50D6-35C4-FBAD-7EF4-3BE0C3243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26676"/>
                <a:ext cx="7680960" cy="1314702"/>
              </a:xfrm>
              <a:prstGeom prst="rect">
                <a:avLst/>
              </a:prstGeom>
              <a:blipFill>
                <a:blip r:embed="rId2"/>
                <a:stretch>
                  <a:fillRect l="-2805" t="-857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>
            <a:extLst>
              <a:ext uri="{FF2B5EF4-FFF2-40B4-BE49-F238E27FC236}">
                <a16:creationId xmlns:a16="http://schemas.microsoft.com/office/drawing/2014/main" id="{EBCAA854-D54A-9456-FEFD-7E24B45C9CF6}"/>
              </a:ext>
            </a:extLst>
          </p:cNvPr>
          <p:cNvSpPr txBox="1">
            <a:spLocks/>
          </p:cNvSpPr>
          <p:nvPr/>
        </p:nvSpPr>
        <p:spPr>
          <a:xfrm>
            <a:off x="731520" y="2867937"/>
            <a:ext cx="7680960" cy="201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：能举个例子解释一下什么是二面体群是什么吗？</a:t>
            </a:r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D2A3E7-0810-E865-8D80-9F4C2B301F7A}"/>
              </a:ext>
            </a:extLst>
          </p:cNvPr>
          <p:cNvSpPr txBox="1">
            <a:spLocks/>
          </p:cNvSpPr>
          <p:nvPr/>
        </p:nvSpPr>
        <p:spPr>
          <a:xfrm>
            <a:off x="731520" y="4615653"/>
            <a:ext cx="7680960" cy="181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二面体群</a:t>
            </a:r>
            <a:r>
              <a:rPr lang="en-US" altLang="zh-CN" dirty="0"/>
              <a:t>: </a:t>
            </a:r>
            <a:r>
              <a:rPr lang="zh-CN" altLang="en-US" dirty="0"/>
              <a:t>正多边形的对称群。</a:t>
            </a:r>
          </a:p>
          <a:p>
            <a:r>
              <a:rPr lang="zh-CN" altLang="en-US" dirty="0"/>
              <a:t>如果将正多边形的中心设为原点，不考虑平移对称。我们可以看到正 </a:t>
            </a:r>
            <a:r>
              <a:rPr lang="en-US" altLang="zh-CN" dirty="0"/>
              <a:t>n </a:t>
            </a:r>
            <a:r>
              <a:rPr lang="zh-CN" altLang="en-US" dirty="0"/>
              <a:t>边形的二面体群由下面两种刚体运动组成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旋转</a:t>
            </a:r>
            <a:r>
              <a:rPr lang="en-US" altLang="zh-CN" dirty="0"/>
              <a:t>: </a:t>
            </a:r>
            <a:r>
              <a:rPr lang="zh-CN" altLang="en-US" dirty="0"/>
              <a:t>围绕原点的 </a:t>
            </a:r>
            <a:r>
              <a:rPr lang="en-US" altLang="zh-CN" dirty="0"/>
              <a:t>2</a:t>
            </a:r>
            <a:r>
              <a:rPr lang="el-GR" altLang="zh-CN" dirty="0"/>
              <a:t>π/</a:t>
            </a:r>
            <a:r>
              <a:rPr lang="en-US" altLang="zh-CN" dirty="0"/>
              <a:t>n </a:t>
            </a:r>
            <a:r>
              <a:rPr lang="zh-CN" altLang="en-US" dirty="0"/>
              <a:t>的 </a:t>
            </a:r>
            <a:r>
              <a:rPr lang="en-US" altLang="zh-CN" dirty="0"/>
              <a:t>n </a:t>
            </a:r>
            <a:r>
              <a:rPr lang="zh-CN" altLang="en-US" dirty="0"/>
              <a:t>个旋转</a:t>
            </a:r>
          </a:p>
          <a:p>
            <a:r>
              <a:rPr lang="zh-CN" altLang="en-US" dirty="0"/>
              <a:t>反射</a:t>
            </a:r>
            <a:r>
              <a:rPr lang="en-US" altLang="zh-CN" dirty="0"/>
              <a:t>: </a:t>
            </a:r>
            <a:r>
              <a:rPr lang="zh-CN" altLang="en-US" dirty="0"/>
              <a:t>关于其中一个顶点穿过原点的线的 </a:t>
            </a:r>
            <a:r>
              <a:rPr lang="en-US" altLang="zh-CN" dirty="0"/>
              <a:t>n </a:t>
            </a:r>
            <a:r>
              <a:rPr lang="zh-CN" altLang="en-US" dirty="0"/>
              <a:t>个反射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DA88A3-4116-3B3D-7576-E347F084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72" y="1403529"/>
            <a:ext cx="4089400" cy="393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EDE59B-520D-3060-AD2E-4FA6C711F07A}"/>
              </a:ext>
            </a:extLst>
          </p:cNvPr>
          <p:cNvSpPr txBox="1"/>
          <p:nvPr/>
        </p:nvSpPr>
        <p:spPr>
          <a:xfrm>
            <a:off x="4572000" y="1084027"/>
            <a:ext cx="464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</a:rPr>
              <a:t>来自英文</a:t>
            </a:r>
            <a:r>
              <a:rPr kumimoji="1" lang="en-US" altLang="zh-CN" sz="1200" dirty="0">
                <a:solidFill>
                  <a:srgbClr val="FF0000"/>
                </a:solidFill>
              </a:rPr>
              <a:t>wiki</a:t>
            </a:r>
            <a:r>
              <a:rPr kumimoji="1" lang="zh-CN" altLang="en-US" sz="1200" dirty="0">
                <a:solidFill>
                  <a:srgbClr val="FF0000"/>
                </a:solidFill>
              </a:rPr>
              <a:t>，使用几何的记法，课件中的</a:t>
            </a:r>
            <a:r>
              <a:rPr kumimoji="1" lang="en-US" altLang="zh-CN" sz="1200" dirty="0">
                <a:solidFill>
                  <a:srgbClr val="FF0000"/>
                </a:solidFill>
              </a:rPr>
              <a:t>D24</a:t>
            </a:r>
            <a:r>
              <a:rPr kumimoji="1" lang="zh-CN" altLang="en-US" sz="1200" dirty="0">
                <a:solidFill>
                  <a:srgbClr val="FF0000"/>
                </a:solidFill>
              </a:rPr>
              <a:t>在这里记为</a:t>
            </a:r>
            <a:r>
              <a:rPr kumimoji="1" lang="en-US" altLang="zh-CN" sz="1200" dirty="0">
                <a:solidFill>
                  <a:srgbClr val="FF0000"/>
                </a:solidFill>
              </a:rPr>
              <a:t>D12</a:t>
            </a:r>
            <a:r>
              <a:rPr kumimoji="1" lang="zh-CN" altLang="en-US" sz="1200" dirty="0">
                <a:solidFill>
                  <a:srgbClr val="FF0000"/>
                </a:solidFill>
              </a:rPr>
              <a:t>：</a:t>
            </a:r>
          </a:p>
        </p:txBody>
      </p:sp>
      <p:pic>
        <p:nvPicPr>
          <p:cNvPr id="12" name="图片 11" descr="日历&#10;&#10;AI 生成的内容可能不正确。">
            <a:extLst>
              <a:ext uri="{FF2B5EF4-FFF2-40B4-BE49-F238E27FC236}">
                <a16:creationId xmlns:a16="http://schemas.microsoft.com/office/drawing/2014/main" id="{A6151798-7605-93AB-DEB7-7EEF27CC2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65" y="1927379"/>
            <a:ext cx="6034070" cy="12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ADEA4-FDA6-17C2-E4AE-23F692B3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8582-42E4-BBA5-2122-5C5573B3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42898"/>
            <a:ext cx="7680960" cy="251051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：像乐理知识如调式和弦之类很好理解，但是许多概念性的如自相关函数、功率谱、转移概率矩阵都好难理解和记忆怎么办？考试会考这种概念性的题嘛？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428C1-84C0-9184-0D25-3A7935B5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164665"/>
            <a:ext cx="7680960" cy="776714"/>
          </a:xfrm>
        </p:spPr>
        <p:txBody>
          <a:bodyPr/>
          <a:lstStyle/>
          <a:p>
            <a:r>
              <a:rPr kumimoji="1" lang="zh-CN" altLang="en-US" dirty="0"/>
              <a:t>会呀！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17CB711-30E4-9954-0223-CEA6AB73449B}"/>
              </a:ext>
            </a:extLst>
          </p:cNvPr>
          <p:cNvSpPr txBox="1">
            <a:spLocks/>
          </p:cNvSpPr>
          <p:nvPr/>
        </p:nvSpPr>
        <p:spPr>
          <a:xfrm>
            <a:off x="731520" y="3941379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：泛音和按音是怎么弹奏的（当时在现场还没听懂</a:t>
            </a:r>
            <a:r>
              <a:rPr kumimoji="1" lang="en-US" altLang="zh-CN" dirty="0"/>
              <a:t>😭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F796BB-A2A7-10B3-2BD1-39688214EA6C}"/>
              </a:ext>
            </a:extLst>
          </p:cNvPr>
          <p:cNvSpPr txBox="1">
            <a:spLocks/>
          </p:cNvSpPr>
          <p:nvPr/>
        </p:nvSpPr>
        <p:spPr>
          <a:xfrm>
            <a:off x="731520" y="5401905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再讲一遍！</a:t>
            </a:r>
          </a:p>
        </p:txBody>
      </p:sp>
    </p:spTree>
    <p:extLst>
      <p:ext uri="{BB962C8B-B14F-4D97-AF65-F5344CB8AC3E}">
        <p14:creationId xmlns:p14="http://schemas.microsoft.com/office/powerpoint/2010/main" val="425886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D9F9-27AF-B3A5-201E-AF568F5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CC22-F60B-C417-4285-D2316700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42898"/>
            <a:ext cx="7680960" cy="77671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：五线谱需要掌握到什么程度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CEEBB-F0A9-D8BB-66E5-9CEDBE6B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308950"/>
            <a:ext cx="7680960" cy="477809"/>
          </a:xfrm>
        </p:spPr>
        <p:txBody>
          <a:bodyPr/>
          <a:lstStyle/>
          <a:p>
            <a:r>
              <a:rPr kumimoji="1" lang="zh-CN" altLang="en-US" dirty="0"/>
              <a:t>不会超过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和课件的难度，不会考察演奏技法。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AC5E900-A47B-8392-46BA-3B0D79E6A033}"/>
              </a:ext>
            </a:extLst>
          </p:cNvPr>
          <p:cNvSpPr txBox="1">
            <a:spLocks/>
          </p:cNvSpPr>
          <p:nvPr/>
        </p:nvSpPr>
        <p:spPr>
          <a:xfrm>
            <a:off x="731520" y="1876097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：如何判断调式中的每一级和弦是哪一种三和弦或七和弦？</a:t>
            </a:r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982C44-8888-9BFE-3AB8-C87C7FAD6FC2}"/>
              </a:ext>
            </a:extLst>
          </p:cNvPr>
          <p:cNvSpPr txBox="1">
            <a:spLocks/>
          </p:cNvSpPr>
          <p:nvPr/>
        </p:nvSpPr>
        <p:spPr>
          <a:xfrm>
            <a:off x="731520" y="3336623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可以背，可以现场推。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9AFDA18-AA2D-8404-E448-57655FD56410}"/>
              </a:ext>
            </a:extLst>
          </p:cNvPr>
          <p:cNvSpPr txBox="1">
            <a:spLocks/>
          </p:cNvSpPr>
          <p:nvPr/>
        </p:nvSpPr>
        <p:spPr>
          <a:xfrm>
            <a:off x="731520" y="3899338"/>
            <a:ext cx="7680960" cy="176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：调性移调的时候，如果出现了一个不在调式音阶上的音，要升高半音还是降低半音啊</a:t>
            </a:r>
            <a:endParaRPr kumimoji="1"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14B9FDE-F5F8-6282-F6F5-0B87AC8BC549}"/>
              </a:ext>
            </a:extLst>
          </p:cNvPr>
          <p:cNvSpPr txBox="1">
            <a:spLocks/>
          </p:cNvSpPr>
          <p:nvPr/>
        </p:nvSpPr>
        <p:spPr>
          <a:xfrm>
            <a:off x="731520" y="5748221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调性移调就认为是在一个</a:t>
            </a:r>
            <a:r>
              <a:rPr kumimoji="1" lang="en-US" altLang="zh-CN" dirty="0"/>
              <a:t>mod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的等价类里去做就可以。</a:t>
            </a:r>
          </a:p>
        </p:txBody>
      </p:sp>
    </p:spTree>
    <p:extLst>
      <p:ext uri="{BB962C8B-B14F-4D97-AF65-F5344CB8AC3E}">
        <p14:creationId xmlns:p14="http://schemas.microsoft.com/office/powerpoint/2010/main" val="296072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2D091-A255-056F-DA0C-0DDF3834F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B7F2-B03B-3AD6-21F4-5BC35899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42897"/>
            <a:ext cx="7680960" cy="1794527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：三分损益、五度相生、纯率的前提都有纯八度是</a:t>
            </a:r>
            <a:r>
              <a:rPr kumimoji="1" lang="en-US" altLang="zh-CN" dirty="0"/>
              <a:t>2:1</a:t>
            </a:r>
            <a:r>
              <a:rPr kumimoji="1" lang="zh-CN" altLang="en-US" dirty="0"/>
              <a:t>这个条件吗，为什么八度的频率比都是固定的啊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499F1-EAAD-5027-F09D-48F0546F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320570"/>
            <a:ext cx="7680960" cy="110843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物理上来讲，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倍基频是第一个泛音</a:t>
            </a:r>
            <a:endParaRPr kumimoji="1" lang="en-US" altLang="zh-CN" dirty="0"/>
          </a:p>
          <a:p>
            <a:r>
              <a:rPr kumimoji="1" lang="zh-CN" altLang="en-US" dirty="0"/>
              <a:t>心理上讲，</a:t>
            </a:r>
            <a:r>
              <a:rPr kumimoji="1" lang="en-US" altLang="zh-CN" dirty="0"/>
              <a:t>2:1</a:t>
            </a:r>
            <a:r>
              <a:rPr kumimoji="1" lang="zh-CN" altLang="en-US" dirty="0"/>
              <a:t>听感是最和谐的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5B03703-0A11-06A2-A166-402E5830AB10}"/>
              </a:ext>
            </a:extLst>
          </p:cNvPr>
          <p:cNvSpPr txBox="1">
            <a:spLocks/>
          </p:cNvSpPr>
          <p:nvPr/>
        </p:nvSpPr>
        <p:spPr>
          <a:xfrm>
            <a:off x="731520" y="3512146"/>
            <a:ext cx="7680960" cy="215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：能否划定一下考试的范围呢，感觉一个学期学的内容非常丰富，闭卷考试全盘复习压力太大了，救救孩子啊啊啊啊啊啊啊啊啊</a:t>
            </a:r>
            <a:endParaRPr kumimoji="1"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9BCE14-AAED-F759-41BD-FECD3045DC78}"/>
              </a:ext>
            </a:extLst>
          </p:cNvPr>
          <p:cNvSpPr txBox="1">
            <a:spLocks/>
          </p:cNvSpPr>
          <p:nvPr/>
        </p:nvSpPr>
        <p:spPr>
          <a:xfrm>
            <a:off x="731520" y="5748221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只考课上讲过的内容，书上有但上课没讲过的不考啊啊啊啊啊啊啊啊</a:t>
            </a:r>
            <a:endParaRPr kumimoji="1" lang="en-US" altLang="zh-CN" dirty="0"/>
          </a:p>
          <a:p>
            <a:r>
              <a:rPr kumimoji="1" lang="zh-CN" altLang="en-US" dirty="0"/>
              <a:t>课上说过必考的：对数的运算、十二音技术</a:t>
            </a:r>
          </a:p>
        </p:txBody>
      </p:sp>
    </p:spTree>
    <p:extLst>
      <p:ext uri="{BB962C8B-B14F-4D97-AF65-F5344CB8AC3E}">
        <p14:creationId xmlns:p14="http://schemas.microsoft.com/office/powerpoint/2010/main" val="379025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A9C2D-1EBA-292A-50C2-FAB1C597D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DD84D-C710-7978-9C23-51B68FE4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93"/>
            <a:ext cx="7680960" cy="179452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：考试会给音网吗 感觉自己画好难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7C5EE-2881-61B9-B152-20FAE123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54620"/>
            <a:ext cx="7680960" cy="110843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不会。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FABDC8D-260C-2732-441C-D68B76F498C2}"/>
              </a:ext>
            </a:extLst>
          </p:cNvPr>
          <p:cNvSpPr txBox="1">
            <a:spLocks/>
          </p:cNvSpPr>
          <p:nvPr/>
        </p:nvSpPr>
        <p:spPr>
          <a:xfrm>
            <a:off x="731520" y="2546131"/>
            <a:ext cx="7680960" cy="1765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：看往年总结的资料最后几讲关于群的内容都不太多，是不是要求的掌握程度不高啊</a:t>
            </a:r>
            <a:r>
              <a:rPr kumimoji="1" lang="en-US" altLang="zh-CN" dirty="0" err="1"/>
              <a:t>qwq</a:t>
            </a:r>
            <a:endParaRPr kumimoji="1"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9D15E5-5AA4-A1AD-AD5E-55657A47EBFB}"/>
              </a:ext>
            </a:extLst>
          </p:cNvPr>
          <p:cNvSpPr txBox="1">
            <a:spLocks/>
          </p:cNvSpPr>
          <p:nvPr/>
        </p:nvSpPr>
        <p:spPr>
          <a:xfrm>
            <a:off x="731520" y="4469220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可能是因为他们没学明白，所以不敢总结</a:t>
            </a:r>
            <a:r>
              <a:rPr kumimoji="1" lang="en-US" altLang="zh-CN" dirty="0" err="1"/>
              <a:t>qwq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1A2155E-F556-66CD-A992-4FAF04F6EC00}"/>
              </a:ext>
            </a:extLst>
          </p:cNvPr>
          <p:cNvSpPr txBox="1">
            <a:spLocks/>
          </p:cNvSpPr>
          <p:nvPr/>
        </p:nvSpPr>
        <p:spPr>
          <a:xfrm>
            <a:off x="731520" y="5092262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：伯恩赛德定理听不懂啊啊啊</a:t>
            </a:r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2E97FF-738F-E8AA-F464-AAD836A6C31E}"/>
              </a:ext>
            </a:extLst>
          </p:cNvPr>
          <p:cNvSpPr txBox="1">
            <a:spLocks/>
          </p:cNvSpPr>
          <p:nvPr/>
        </p:nvSpPr>
        <p:spPr>
          <a:xfrm>
            <a:off x="731520" y="6081286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助教也听不懂啊啊啊</a:t>
            </a:r>
          </a:p>
        </p:txBody>
      </p:sp>
    </p:spTree>
    <p:extLst>
      <p:ext uri="{BB962C8B-B14F-4D97-AF65-F5344CB8AC3E}">
        <p14:creationId xmlns:p14="http://schemas.microsoft.com/office/powerpoint/2010/main" val="327517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A42093-FFB4-8BA4-0302-A5F82898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读谱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6FF14-1E6C-1D27-B77A-313193D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80855"/>
            <a:ext cx="7668577" cy="2296289"/>
          </a:xfrm>
          <a:prstGeom prst="rect">
            <a:avLst/>
          </a:prstGeom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AD095FE1-2ED1-29E0-1821-AF4D7533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67" y="5054151"/>
            <a:ext cx="3854065" cy="9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142D-CCBB-B2DC-4041-0F26432A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期中作业</a:t>
            </a:r>
            <a:endParaRPr lang="en-CN" sz="4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BEA7-9633-C37B-CC22-73DCEFA4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研究题目成绩将占总评的</a:t>
            </a:r>
            <a:r>
              <a:rPr lang="en-US" altLang="zh-CN" dirty="0"/>
              <a:t>30%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研究报告的要求是言之有物，言之有理，言之有据。对于研究题目的评分，将依据</a:t>
            </a:r>
            <a:r>
              <a:rPr lang="zh-CN" altLang="en-US" dirty="0">
                <a:solidFill>
                  <a:srgbClr val="FF0000"/>
                </a:solidFill>
              </a:rPr>
              <a:t>研究内容是否翔实，逻辑是否清晰，以及是否遵循学术规范</a:t>
            </a:r>
            <a:r>
              <a:rPr lang="zh-CN" altLang="en-US" dirty="0"/>
              <a:t>这三方面综合考量。​</a:t>
            </a:r>
            <a:endParaRPr lang="en-US" altLang="zh-CN" dirty="0"/>
          </a:p>
          <a:p>
            <a:r>
              <a:rPr lang="zh-CN" altLang="en-US" dirty="0"/>
              <a:t>研究题目的提交截止时间是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日晚上</a:t>
            </a: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zh-CN" altLang="en-US" dirty="0">
                <a:solidFill>
                  <a:srgbClr val="FF0000"/>
                </a:solidFill>
              </a:rPr>
              <a:t>时</a:t>
            </a:r>
            <a:r>
              <a:rPr lang="zh-CN" altLang="en-US" dirty="0"/>
              <a:t>。要求各组以邮件方式发送至公邮，同时将报告提交到教学网。</a:t>
            </a:r>
            <a:endParaRPr lang="en-US" altLang="zh-CN" dirty="0"/>
          </a:p>
          <a:p>
            <a:r>
              <a:rPr lang="zh-CN" altLang="en-US" dirty="0"/>
              <a:t>报告正文要求使用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dirty="0"/>
              <a:t>，提交的邮件标题与附件名称要求全部统一格式：“音乐与数学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题</a:t>
            </a:r>
            <a:r>
              <a:rPr lang="en-US" altLang="zh-CN" dirty="0"/>
              <a:t>-</a:t>
            </a:r>
            <a:r>
              <a:rPr lang="zh-CN" altLang="en-US" dirty="0"/>
              <a:t>组</a:t>
            </a:r>
            <a:r>
              <a:rPr lang="en-US" altLang="zh-CN" dirty="0"/>
              <a:t>x”(</a:t>
            </a:r>
            <a:r>
              <a:rPr lang="zh-CN" altLang="en-US" dirty="0"/>
              <a:t>其中</a:t>
            </a:r>
            <a:r>
              <a:rPr lang="en-US" altLang="zh-CN" dirty="0"/>
              <a:t>-</a:t>
            </a:r>
            <a:r>
              <a:rPr lang="zh-CN" altLang="en-US" dirty="0"/>
              <a:t>为减号，不带引号</a:t>
            </a:r>
            <a:r>
              <a:rPr lang="en-US" altLang="zh-CN" dirty="0"/>
              <a:t>)</a:t>
            </a:r>
            <a:r>
              <a:rPr lang="zh-CN" altLang="en-US" dirty="0"/>
              <a:t>。例如：音乐与数学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题</a:t>
            </a:r>
            <a:r>
              <a:rPr lang="en-US" altLang="zh-CN" dirty="0"/>
              <a:t>-</a:t>
            </a:r>
            <a:r>
              <a:rPr lang="zh-CN" altLang="en-US" dirty="0"/>
              <a:t>组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不按照格式提交报告可能会影响成绩！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小组报告中，请附带一条简短的说明，介绍各个组员负责的工作。如有未能完成分内工作的组员要求属名，且组内其他成员均认为不可理解或不可接受，请如实告知我们。</a:t>
            </a:r>
            <a:r>
              <a:rPr lang="zh-CN" altLang="en-US" dirty="0">
                <a:solidFill>
                  <a:srgbClr val="FF0000"/>
                </a:solidFill>
              </a:rPr>
              <a:t>我们不会容忍对其他组员不公平的行为！</a:t>
            </a:r>
          </a:p>
        </p:txBody>
      </p:sp>
    </p:spTree>
    <p:extLst>
      <p:ext uri="{BB962C8B-B14F-4D97-AF65-F5344CB8AC3E}">
        <p14:creationId xmlns:p14="http://schemas.microsoft.com/office/powerpoint/2010/main" val="422418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C8B-7521-4032-B849-6E3F7DC8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考试时间地点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0AB6-932D-74F0-980E-B37A37D5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2</a:t>
            </a:r>
            <a:r>
              <a:rPr lang="zh-CN" altLang="en-US" sz="2000" dirty="0"/>
              <a:t>日（星期一）晚</a:t>
            </a:r>
            <a:r>
              <a:rPr lang="en-US" altLang="zh-CN" sz="2000"/>
              <a:t>18:40</a:t>
            </a:r>
            <a:r>
              <a:rPr lang="zh-CN" altLang="en-US" sz="2000" dirty="0"/>
              <a:t>，考试时间共</a:t>
            </a:r>
            <a:r>
              <a:rPr lang="en-US" altLang="zh-CN" sz="2000" dirty="0"/>
              <a:t>120</a:t>
            </a:r>
            <a:r>
              <a:rPr lang="zh-CN" altLang="en-US" sz="2000" dirty="0"/>
              <a:t>分钟。</a:t>
            </a:r>
            <a:endParaRPr lang="en-US" altLang="zh-CN" sz="2000" dirty="0"/>
          </a:p>
          <a:p>
            <a:r>
              <a:rPr lang="zh-CN" altLang="en-US" sz="2000" dirty="0"/>
              <a:t>考场：</a:t>
            </a:r>
            <a:endParaRPr lang="en-US" altLang="zh-CN" sz="2000" dirty="0"/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206</a:t>
            </a:r>
            <a:r>
              <a:rPr lang="zh-CN" altLang="en-US" sz="1800" dirty="0"/>
              <a:t>：学号以</a:t>
            </a:r>
            <a:r>
              <a:rPr lang="en-US" altLang="zh-CN" sz="1800" dirty="0"/>
              <a:t>22</a:t>
            </a:r>
            <a:r>
              <a:rPr lang="zh-CN" altLang="en-US" sz="1800" dirty="0"/>
              <a:t>开头（除信科外）</a:t>
            </a:r>
            <a:endParaRPr lang="en-US" altLang="zh-CN" sz="1800" dirty="0"/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207</a:t>
            </a:r>
            <a:r>
              <a:rPr lang="zh-CN" altLang="en-US" sz="1800" dirty="0"/>
              <a:t>：学号以</a:t>
            </a:r>
            <a:r>
              <a:rPr lang="en-US" altLang="zh-CN" sz="1800" dirty="0"/>
              <a:t>23</a:t>
            </a:r>
            <a:r>
              <a:rPr lang="zh-CN" altLang="en-US" sz="1800" dirty="0"/>
              <a:t>、</a:t>
            </a:r>
            <a:r>
              <a:rPr lang="en-US" altLang="zh-CN" sz="1800" dirty="0"/>
              <a:t>21</a:t>
            </a:r>
            <a:r>
              <a:rPr lang="zh-CN" altLang="en-US" sz="1800" dirty="0"/>
              <a:t>、</a:t>
            </a:r>
            <a:r>
              <a:rPr lang="en-US" altLang="zh-CN" sz="1800" dirty="0"/>
              <a:t>20</a:t>
            </a:r>
            <a:r>
              <a:rPr lang="zh-CN" altLang="en-US" sz="1800" dirty="0"/>
              <a:t>开头</a:t>
            </a:r>
            <a:endParaRPr lang="en-US" altLang="zh-CN" sz="1800" dirty="0"/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108</a:t>
            </a:r>
            <a:r>
              <a:rPr lang="zh-CN" altLang="en-US" sz="1800" dirty="0"/>
              <a:t>：学号以</a:t>
            </a:r>
            <a:r>
              <a:rPr lang="en-US" altLang="zh-CN" sz="1800" dirty="0"/>
              <a:t>24</a:t>
            </a:r>
            <a:r>
              <a:rPr lang="zh-CN" altLang="en-US" sz="1800" dirty="0"/>
              <a:t>开头，学号以</a:t>
            </a:r>
            <a:r>
              <a:rPr lang="en-US" altLang="zh-CN" sz="1800" dirty="0"/>
              <a:t>22</a:t>
            </a:r>
            <a:r>
              <a:rPr lang="zh-CN" altLang="en-US" sz="1800" dirty="0"/>
              <a:t>开头的信科同学</a:t>
            </a:r>
            <a:endParaRPr lang="en-US" altLang="zh-CN" sz="1800" dirty="0"/>
          </a:p>
          <a:p>
            <a:r>
              <a:rPr lang="zh-CN" altLang="en-US" sz="2000" dirty="0"/>
              <a:t>具体的考场安排会发布至教学网，请大家务必注意，考试时也会在黑板上写明考场的同学，请不要走错考场！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903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2A43-B3DF-BBB3-01B8-D5A56455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B6F-0BA8-5E83-D676-22711F0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注意事项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6FDC-EA36-3DAC-1818-9E5AA72F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请同学们尽可能至少提前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分钟进入考场。迟到超过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分钟不可进入考场。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考试开始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分钟后方可提前交卷；考试结束前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分钟不再允许提前交卷。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考试必须携带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学生证或校园卡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】</a:t>
            </a:r>
            <a:r>
              <a:rPr lang="zh-CN" altLang="en-US" sz="2400" dirty="0">
                <a:latin typeface="+mn-ea"/>
              </a:rPr>
              <a:t>，开考后放置于桌面，供监考人员审查。无学生证者不得参加考试。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4. </a:t>
            </a:r>
            <a:r>
              <a:rPr lang="zh-CN" altLang="en-US" sz="2400" dirty="0">
                <a:latin typeface="+mn-ea"/>
              </a:rPr>
              <a:t>考试为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闭卷考试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】</a:t>
            </a:r>
            <a:r>
              <a:rPr lang="zh-CN" altLang="en-US" sz="2400" dirty="0">
                <a:latin typeface="+mn-ea"/>
              </a:rPr>
              <a:t>，考生自行携带的纸质资料必须放置于监考人员指定的位置。考试提供足量草算纸。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5. </a:t>
            </a:r>
            <a:r>
              <a:rPr lang="zh-CN" altLang="en-US" sz="2400" dirty="0">
                <a:latin typeface="+mn-ea"/>
              </a:rPr>
              <a:t>考试时不允许使用任何电子设备，不允许使用计算器。</a:t>
            </a:r>
          </a:p>
        </p:txBody>
      </p:sp>
    </p:spTree>
    <p:extLst>
      <p:ext uri="{BB962C8B-B14F-4D97-AF65-F5344CB8AC3E}">
        <p14:creationId xmlns:p14="http://schemas.microsoft.com/office/powerpoint/2010/main" val="331972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7A3-E35C-4437-172D-008000FE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题型及考试范围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0435-EF8F-539F-BAC8-4A8FA4B9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CN" sz="2400" dirty="0">
                <a:latin typeface="+mn-ea"/>
              </a:rPr>
              <a:t>一</a:t>
            </a:r>
            <a:r>
              <a:rPr lang="zh-CN" altLang="en-US" sz="2400" dirty="0">
                <a:latin typeface="+mn-ea"/>
              </a:rPr>
              <a:t>、单项选择题（每题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题）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二、单项选择题（每题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40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20</a:t>
            </a:r>
            <a:r>
              <a:rPr lang="zh-CN" altLang="en-US" sz="2400" dirty="0">
                <a:latin typeface="+mn-ea"/>
              </a:rPr>
              <a:t>题）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三、判断题（每题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题）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四、附加题（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分）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40</a:t>
            </a:r>
            <a:r>
              <a:rPr lang="zh-CN" altLang="en-US" sz="2400" dirty="0"/>
              <a:t>道王老师授课内容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道毕老师授课内容</a:t>
            </a:r>
          </a:p>
        </p:txBody>
      </p:sp>
    </p:spTree>
    <p:extLst>
      <p:ext uri="{BB962C8B-B14F-4D97-AF65-F5344CB8AC3E}">
        <p14:creationId xmlns:p14="http://schemas.microsoft.com/office/powerpoint/2010/main" val="333385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1419-A054-5237-F7EE-0F247233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F962-E5BD-4085-B7C2-2D1A8E0D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题型及考试范围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4F2-4376-F4C7-2CA6-6E9B2607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420970"/>
          </a:xfrm>
        </p:spPr>
        <p:txBody>
          <a:bodyPr numCol="2">
            <a:normAutofit/>
          </a:bodyPr>
          <a:lstStyle/>
          <a:p>
            <a:r>
              <a:rPr lang="zh-CN" altLang="en-US" sz="2400" dirty="0"/>
              <a:t>音乐基础知识</a:t>
            </a:r>
            <a:endParaRPr lang="en-US" altLang="zh-CN" sz="2400" dirty="0"/>
          </a:p>
          <a:p>
            <a:r>
              <a:rPr lang="zh-CN" altLang="en-US" sz="2400" dirty="0"/>
              <a:t>律学</a:t>
            </a:r>
            <a:endParaRPr lang="en-US" altLang="zh-CN" sz="2400" dirty="0"/>
          </a:p>
          <a:p>
            <a:r>
              <a:rPr lang="zh-CN" altLang="en-US" sz="2400" dirty="0"/>
              <a:t>调式、音阶、和弦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掌握？理解？了解？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节拍与节奏</a:t>
            </a:r>
            <a:endParaRPr lang="en-US" altLang="zh-CN" sz="2400" dirty="0"/>
          </a:p>
          <a:p>
            <a:r>
              <a:rPr lang="zh-CN" altLang="en-CN" sz="2400" dirty="0"/>
              <a:t>一维振动</a:t>
            </a:r>
            <a:r>
              <a:rPr lang="zh-CN" altLang="en-US" sz="2400" dirty="0"/>
              <a:t>方程</a:t>
            </a:r>
            <a:endParaRPr lang="en-US" altLang="zh-CN" sz="2400" dirty="0"/>
          </a:p>
          <a:p>
            <a:r>
              <a:rPr lang="zh-CN" altLang="en-US" sz="2400" dirty="0"/>
              <a:t>音乐与随机性</a:t>
            </a:r>
            <a:endParaRPr lang="en-US" altLang="zh-CN" sz="2400" dirty="0"/>
          </a:p>
          <a:p>
            <a:r>
              <a:rPr lang="zh-CN" altLang="en-US" sz="2400" dirty="0"/>
              <a:t>旋律与对称</a:t>
            </a:r>
            <a:endParaRPr lang="en-US" altLang="zh-CN" sz="2400" dirty="0"/>
          </a:p>
          <a:p>
            <a:r>
              <a:rPr lang="zh-CN" altLang="en-US" sz="2400" dirty="0"/>
              <a:t>音乐集合理论</a:t>
            </a:r>
            <a:endParaRPr lang="en-US" altLang="zh-CN" sz="2400" dirty="0"/>
          </a:p>
          <a:p>
            <a:r>
              <a:rPr lang="zh-CN" altLang="en-US" sz="2400" dirty="0"/>
              <a:t>新黎曼理论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作业题？往年题？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565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1EDA3-E2FA-178E-C345-25D4052A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99B6-FF0D-D653-CAD8-5D519523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出分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9C23-09CF-1737-FAAE-880F9621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420970"/>
          </a:xfrm>
        </p:spPr>
        <p:txBody>
          <a:bodyPr numCol="1"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毕业年级会提前出分，非毕业年级不要着急。</a:t>
            </a:r>
            <a:endParaRPr lang="en-US" altLang="zh-CN" sz="2400" dirty="0"/>
          </a:p>
          <a:p>
            <a:r>
              <a:rPr lang="zh-CN" altLang="en-US" sz="2400" dirty="0"/>
              <a:t>特此声明，在成绩公布之前，助教团任何成员不会在任何公共社交平台（如树洞、</a:t>
            </a:r>
            <a:r>
              <a:rPr lang="en-US" altLang="zh-CN" sz="2400" dirty="0"/>
              <a:t>BBS</a:t>
            </a:r>
            <a:r>
              <a:rPr lang="zh-CN" altLang="en-US" sz="2400" dirty="0"/>
              <a:t>等）发布任何与音数有关的通知或消息！</a:t>
            </a:r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054F-79CA-6671-991E-A51D7BEA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9" y="2103120"/>
            <a:ext cx="6778562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A9A-3245-E96C-E985-1352FDB3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：最后三讲的数学知识要掌握到什么程度啊</a:t>
            </a:r>
            <a:r>
              <a:rPr kumimoji="1" lang="en-US" altLang="zh-CN" dirty="0"/>
              <a:t>ww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279C6-47C5-9468-A2D4-08191A4F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776714"/>
          </a:xfrm>
        </p:spPr>
        <p:txBody>
          <a:bodyPr/>
          <a:lstStyle/>
          <a:p>
            <a:r>
              <a:rPr kumimoji="1" lang="zh-CN" altLang="en-US" dirty="0"/>
              <a:t>数学部分关于轨道，稳定化子相关的理论不考，别的都考。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DD1193-3001-A275-399F-F1D288F8D918}"/>
              </a:ext>
            </a:extLst>
          </p:cNvPr>
          <p:cNvSpPr txBox="1">
            <a:spLocks/>
          </p:cNvSpPr>
          <p:nvPr/>
        </p:nvSpPr>
        <p:spPr>
          <a:xfrm>
            <a:off x="731520" y="243440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：感觉作业好难🤯各种律制的生律方法都要背下来吗</a:t>
            </a:r>
            <a:endParaRPr kumimoji="1"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F9DE520-37F2-21D0-C3DF-F539F2235D6F}"/>
              </a:ext>
            </a:extLst>
          </p:cNvPr>
          <p:cNvSpPr txBox="1">
            <a:spLocks/>
          </p:cNvSpPr>
          <p:nvPr/>
        </p:nvSpPr>
        <p:spPr>
          <a:xfrm>
            <a:off x="731520" y="3759551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是呀ｏ</a:t>
            </a:r>
            <a:r>
              <a:rPr kumimoji="1" lang="en-US" altLang="zh-CN" dirty="0"/>
              <a:t>(*‘▽’*)/☆Yes~</a:t>
            </a:r>
            <a:endParaRPr kumimoji="1"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06EF867-B8BC-5B78-0981-79FC42182361}"/>
              </a:ext>
            </a:extLst>
          </p:cNvPr>
          <p:cNvSpPr txBox="1">
            <a:spLocks/>
          </p:cNvSpPr>
          <p:nvPr/>
        </p:nvSpPr>
        <p:spPr>
          <a:xfrm>
            <a:off x="731520" y="436757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：期末考试有需要计算器的题吗</a:t>
            </a:r>
            <a:endParaRPr kumimoji="1"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A702AD7-9E96-9201-B2A4-8DF7FA53F385}"/>
              </a:ext>
            </a:extLst>
          </p:cNvPr>
          <p:cNvSpPr txBox="1">
            <a:spLocks/>
          </p:cNvSpPr>
          <p:nvPr/>
        </p:nvSpPr>
        <p:spPr>
          <a:xfrm>
            <a:off x="731520" y="5907865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不能带计算器！</a:t>
            </a:r>
          </a:p>
        </p:txBody>
      </p:sp>
    </p:spTree>
    <p:extLst>
      <p:ext uri="{BB962C8B-B14F-4D97-AF65-F5344CB8AC3E}">
        <p14:creationId xmlns:p14="http://schemas.microsoft.com/office/powerpoint/2010/main" val="264068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6192C-768A-8F19-1E4B-23F2A5393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2106-CAA9-D682-3263-6A35507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Q</a:t>
            </a:r>
            <a:r>
              <a:rPr kumimoji="1" lang="zh-CN" altLang="en-US" dirty="0"/>
              <a:t>：掌握四次作业中的内容是足够在期末考试中拿到</a:t>
            </a:r>
            <a:r>
              <a:rPr kumimoji="1" lang="en-US" altLang="zh-CN" dirty="0"/>
              <a:t>80+</a:t>
            </a:r>
            <a:r>
              <a:rPr kumimoji="1" lang="zh-CN" altLang="en-US" dirty="0"/>
              <a:t>的纸面成绩的吗🥺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4FF0C-D14D-CDBD-E414-68C1AE59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776714"/>
          </a:xfrm>
        </p:spPr>
        <p:txBody>
          <a:bodyPr/>
          <a:lstStyle/>
          <a:p>
            <a:r>
              <a:rPr kumimoji="1" lang="zh-CN" altLang="en-US" dirty="0"/>
              <a:t>暂时不能给你明确的答复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6C4CEFF-5C66-7A3C-AB1C-FCCDADBBA6C8}"/>
              </a:ext>
            </a:extLst>
          </p:cNvPr>
          <p:cNvSpPr txBox="1">
            <a:spLocks/>
          </p:cNvSpPr>
          <p:nvPr/>
        </p:nvSpPr>
        <p:spPr>
          <a:xfrm>
            <a:off x="731520" y="243440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：最后一节课的内容会考吗</a:t>
            </a:r>
            <a:r>
              <a:rPr kumimoji="1" lang="en-US" altLang="zh-CN" dirty="0"/>
              <a:t>QAQ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2F3392B-1E98-830D-3DE4-E1BE4A1783B2}"/>
              </a:ext>
            </a:extLst>
          </p:cNvPr>
          <p:cNvSpPr txBox="1">
            <a:spLocks/>
          </p:cNvSpPr>
          <p:nvPr/>
        </p:nvSpPr>
        <p:spPr>
          <a:xfrm>
            <a:off x="731520" y="3759551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形而上的部分不考。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3C160E0-902E-E6C2-6DE8-B8F6E83970B0}"/>
              </a:ext>
            </a:extLst>
          </p:cNvPr>
          <p:cNvSpPr txBox="1">
            <a:spLocks/>
          </p:cNvSpPr>
          <p:nvPr/>
        </p:nvSpPr>
        <p:spPr>
          <a:xfrm>
            <a:off x="731520" y="436757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kumimoji="1" lang="en-US" altLang="zh-CN" dirty="0"/>
              <a:t>Q</a:t>
            </a:r>
            <a:r>
              <a:rPr kumimoji="1" lang="zh-CN" altLang="en-US" dirty="0"/>
              <a:t>：可不可以讲一些特别容易出错的点</a:t>
            </a:r>
            <a:endParaRPr kumimoji="1"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72D6FB9-20F3-E778-404F-1CD7AB1E1C61}"/>
              </a:ext>
            </a:extLst>
          </p:cNvPr>
          <p:cNvSpPr txBox="1">
            <a:spLocks/>
          </p:cNvSpPr>
          <p:nvPr/>
        </p:nvSpPr>
        <p:spPr>
          <a:xfrm>
            <a:off x="731520" y="5739174"/>
            <a:ext cx="7680960" cy="77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走错考场！不带学生卡！轻信树洞里伪装助教的人！</a:t>
            </a:r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泛音！和声、旋律小调调号！谱号！拍号！平均律中的等音概念！</a:t>
            </a:r>
          </a:p>
        </p:txBody>
      </p:sp>
    </p:spTree>
    <p:extLst>
      <p:ext uri="{BB962C8B-B14F-4D97-AF65-F5344CB8AC3E}">
        <p14:creationId xmlns:p14="http://schemas.microsoft.com/office/powerpoint/2010/main" val="211999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372</TotalTime>
  <Words>1331</Words>
  <Application>Microsoft Macintosh PowerPoint</Application>
  <PresentationFormat>全屏显示(4:3)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SimHei</vt:lpstr>
      <vt:lpstr>Cambria Math</vt:lpstr>
      <vt:lpstr>Century Gothic</vt:lpstr>
      <vt:lpstr>Garamond</vt:lpstr>
      <vt:lpstr>Savon</vt:lpstr>
      <vt:lpstr>期末考试</vt:lpstr>
      <vt:lpstr>期中作业</vt:lpstr>
      <vt:lpstr>考试时间地点</vt:lpstr>
      <vt:lpstr>注意事项</vt:lpstr>
      <vt:lpstr>题型及考试范围</vt:lpstr>
      <vt:lpstr>题型及考试范围</vt:lpstr>
      <vt:lpstr>出分</vt:lpstr>
      <vt:lpstr>Q：最后三讲的数学知识要掌握到什么程度啊ww</vt:lpstr>
      <vt:lpstr>Q：掌握四次作业中的内容是足够在期末考试中拿到80+的纸面成绩的吗🥺</vt:lpstr>
      <vt:lpstr>PowerPoint 演示文稿</vt:lpstr>
      <vt:lpstr>PowerPoint 演示文稿</vt:lpstr>
      <vt:lpstr>Q：像乐理知识如调式和弦之类很好理解，但是许多概念性的如自相关函数、功率谱、转移概率矩阵都好难理解和记忆怎么办？考试会考这种概念性的题嘛？</vt:lpstr>
      <vt:lpstr>Q：五线谱需要掌握到什么程度</vt:lpstr>
      <vt:lpstr>Q：三分损益、五度相生、纯率的前提都有纯八度是2:1这个条件吗，为什么八度的频率比都是固定的啊</vt:lpstr>
      <vt:lpstr>Q：考试会给音网吗 感觉自己画好难</vt:lpstr>
      <vt:lpstr>读谱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Mingshuo Ding</dc:creator>
  <cp:lastModifiedBy>Mingshuo Ding</cp:lastModifiedBy>
  <cp:revision>97</cp:revision>
  <dcterms:created xsi:type="dcterms:W3CDTF">2024-11-04T11:18:45Z</dcterms:created>
  <dcterms:modified xsi:type="dcterms:W3CDTF">2025-05-26T12:41:49Z</dcterms:modified>
</cp:coreProperties>
</file>