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5"/>
  </p:notesMasterIdLst>
  <p:sldIdLst>
    <p:sldId id="256" r:id="rId3"/>
    <p:sldId id="749" r:id="rId4"/>
    <p:sldId id="911" r:id="rId5"/>
    <p:sldId id="965" r:id="rId6"/>
    <p:sldId id="751" r:id="rId7"/>
    <p:sldId id="750" r:id="rId8"/>
    <p:sldId id="914" r:id="rId9"/>
    <p:sldId id="946" r:id="rId10"/>
    <p:sldId id="913" r:id="rId11"/>
    <p:sldId id="967" r:id="rId12"/>
    <p:sldId id="966" r:id="rId13"/>
    <p:sldId id="971" r:id="rId14"/>
    <p:sldId id="947" r:id="rId15"/>
    <p:sldId id="968" r:id="rId16"/>
    <p:sldId id="964" r:id="rId17"/>
    <p:sldId id="759" r:id="rId18"/>
    <p:sldId id="948" r:id="rId19"/>
    <p:sldId id="954" r:id="rId20"/>
    <p:sldId id="955" r:id="rId21"/>
    <p:sldId id="950" r:id="rId22"/>
    <p:sldId id="951" r:id="rId23"/>
    <p:sldId id="952" r:id="rId24"/>
    <p:sldId id="956" r:id="rId25"/>
    <p:sldId id="957" r:id="rId26"/>
    <p:sldId id="970" r:id="rId27"/>
    <p:sldId id="757" r:id="rId28"/>
    <p:sldId id="756" r:id="rId29"/>
    <p:sldId id="375" r:id="rId30"/>
    <p:sldId id="969" r:id="rId31"/>
    <p:sldId id="758" r:id="rId32"/>
    <p:sldId id="958" r:id="rId33"/>
    <p:sldId id="301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C93EB7-5E3C-44C1-91A1-A16F976BA282}">
          <p14:sldIdLst>
            <p14:sldId id="256"/>
            <p14:sldId id="749"/>
            <p14:sldId id="911"/>
            <p14:sldId id="965"/>
            <p14:sldId id="751"/>
            <p14:sldId id="750"/>
            <p14:sldId id="914"/>
            <p14:sldId id="946"/>
            <p14:sldId id="913"/>
            <p14:sldId id="967"/>
            <p14:sldId id="966"/>
            <p14:sldId id="971"/>
            <p14:sldId id="947"/>
            <p14:sldId id="968"/>
            <p14:sldId id="964"/>
            <p14:sldId id="759"/>
            <p14:sldId id="948"/>
            <p14:sldId id="954"/>
            <p14:sldId id="955"/>
            <p14:sldId id="950"/>
            <p14:sldId id="951"/>
            <p14:sldId id="952"/>
            <p14:sldId id="956"/>
            <p14:sldId id="957"/>
            <p14:sldId id="970"/>
            <p14:sldId id="757"/>
            <p14:sldId id="756"/>
          </p14:sldIdLst>
        </p14:section>
        <p14:section name="Appendix" id="{2075A44B-631F-4482-A05D-A359711CFDEF}">
          <p14:sldIdLst>
            <p14:sldId id="375"/>
            <p14:sldId id="969"/>
            <p14:sldId id="758"/>
            <p14:sldId id="95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敏龙" initials="卢" lastIdx="6" clrIdx="0">
    <p:extLst>
      <p:ext uri="{19B8F6BF-5375-455C-9EA6-DF929625EA0E}">
        <p15:presenceInfo xmlns:p15="http://schemas.microsoft.com/office/powerpoint/2012/main" userId="45d2383326628bc9" providerId="Windows Live"/>
      </p:ext>
    </p:extLst>
  </p:cmAuthor>
  <p:cmAuthor id="2" name="Jim_XU TI" initials="JT" lastIdx="3" clrIdx="1">
    <p:extLst>
      <p:ext uri="{19B8F6BF-5375-455C-9EA6-DF929625EA0E}">
        <p15:presenceInfo xmlns:p15="http://schemas.microsoft.com/office/powerpoint/2012/main" userId="aa4f788581eab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2-10-10T11:08:10.164" idx="3">
    <p:pos x="1458" y="2373"/>
    <p:text>Insert makefile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7FBE-C442-4BD6-B1C1-3CD7A2814162}" type="datetimeFigureOut">
              <a:rPr lang="zh-CN" altLang="en-US" smtClean="0"/>
              <a:t>2022/10/11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B04C4-93FB-4C76-9A34-EB6ADB004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0D5160B-421C-400D-834A-E0A527C69D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8806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B04C4-93FB-4C76-9A34-EB6ADB0047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2A5A44C-40B0-44C2-9210-BB74863BB9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21240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66F6DF-B05E-45CB-92D7-741D1C1CEB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1292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98771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52562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1653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dustrial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7D03-61AB-4018-BFA3-34AC83690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15852"/>
            <a:ext cx="12192000" cy="6873855"/>
          </a:xfrm>
          <a:prstGeom prst="rect">
            <a:avLst/>
          </a:prstGeom>
        </p:spPr>
      </p:pic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49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4708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86412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7355571E-02C7-4909-A943-092A83DD34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728812-798F-7D4F-A092-90A8A316741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83C83A-7EC9-1042-99C9-6D5741132927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10E69D3B-BBC8-384D-8B0F-388FF33CA5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505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49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275917"/>
            <a:ext cx="11768667" cy="51816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9446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731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1263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78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67"/>
            </a:lvl1pPr>
            <a:lvl2pPr marL="507774" indent="0">
              <a:buNone/>
              <a:defRPr sz="2000"/>
            </a:lvl2pPr>
            <a:lvl3pPr marL="1015543" indent="0">
              <a:buNone/>
              <a:defRPr sz="1733"/>
            </a:lvl3pPr>
            <a:lvl4pPr marL="1523311" indent="0">
              <a:buNone/>
              <a:defRPr sz="1600"/>
            </a:lvl4pPr>
            <a:lvl5pPr marL="2031076" indent="0">
              <a:buNone/>
              <a:defRPr sz="1600"/>
            </a:lvl5pPr>
            <a:lvl6pPr marL="2538843" indent="0">
              <a:buNone/>
              <a:defRPr sz="1600"/>
            </a:lvl6pPr>
            <a:lvl7pPr marL="3046617" indent="0">
              <a:buNone/>
              <a:defRPr sz="1600"/>
            </a:lvl7pPr>
            <a:lvl8pPr marL="3554386" indent="0">
              <a:buNone/>
              <a:defRPr sz="1600"/>
            </a:lvl8pPr>
            <a:lvl9pPr marL="40621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1900" y="604996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4E6118DC-F0C3-4C61-9EEA-2C495CD0458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4" y="1185864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4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04C35C9-3222-4444-B33E-8AB075BE83C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6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84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Automotive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95D6-8507-4B35-BBAC-EB6E7982E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8337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0"/>
            <a:ext cx="4011084" cy="4691064"/>
          </a:xfrm>
        </p:spPr>
        <p:txBody>
          <a:bodyPr/>
          <a:lstStyle>
            <a:lvl1pPr marL="0" indent="0">
              <a:buNone/>
              <a:defRPr sz="2267"/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B97EEC-B5BC-42C5-B73F-31CC660D4D8A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7"/>
          </a:xfrm>
        </p:spPr>
        <p:txBody>
          <a:bodyPr anchor="b"/>
          <a:lstStyle>
            <a:lvl1pPr algn="l">
              <a:defRPr sz="30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7774" indent="0">
              <a:buNone/>
              <a:defRPr sz="3067"/>
            </a:lvl2pPr>
            <a:lvl3pPr marL="1015543" indent="0">
              <a:buNone/>
              <a:defRPr sz="2667"/>
            </a:lvl3pPr>
            <a:lvl4pPr marL="1523311" indent="0">
              <a:buNone/>
              <a:defRPr sz="2267"/>
            </a:lvl4pPr>
            <a:lvl5pPr marL="2031076" indent="0">
              <a:buNone/>
              <a:defRPr sz="2267"/>
            </a:lvl5pPr>
            <a:lvl6pPr marL="2538843" indent="0">
              <a:buNone/>
              <a:defRPr sz="2267"/>
            </a:lvl6pPr>
            <a:lvl7pPr marL="3046617" indent="0">
              <a:buNone/>
              <a:defRPr sz="2267"/>
            </a:lvl7pPr>
            <a:lvl8pPr marL="3554386" indent="0">
              <a:buNone/>
              <a:defRPr sz="2267"/>
            </a:lvl8pPr>
            <a:lvl9pPr marL="4062152" indent="0">
              <a:buNone/>
              <a:defRPr sz="22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E55F34B-1C25-4090-A4A7-9CEE84F430BB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4FE2BCE-81FD-49AD-8F3F-8C803C0A89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26" y="142876"/>
            <a:ext cx="2855383" cy="573563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6"/>
            <a:ext cx="8367184" cy="573563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AB3E699-3BC5-4E82-A48B-54CC42B0E66D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1475" y="59998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5727" y="59947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19437-4112-45C4-B6E6-6EA25765E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t="12618" b="12963"/>
          <a:stretch/>
        </p:blipFill>
        <p:spPr>
          <a:xfrm>
            <a:off x="0" y="865325"/>
            <a:ext cx="12192000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03633" y="5998585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14" y="1185865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5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94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9" tIns="60932" rIns="121859" bIns="6093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3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  <p:sldLayoutId id="2147483684" r:id="rId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59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18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277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034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034" indent="-252034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011" indent="-25908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199" indent="-18330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177" indent="-25908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172" indent="-19212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076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835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594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353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9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183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77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34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93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52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3106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688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87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1">
            <a:extLst>
              <a:ext uri="{FF2B5EF4-FFF2-40B4-BE49-F238E27FC236}">
                <a16:creationId xmlns:a16="http://schemas.microsoft.com/office/drawing/2014/main" id="{38224B69-00B6-4C72-8CE2-9F0CED3412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293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77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54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331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1076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122" indent="-252122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239" indent="-25917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539" indent="-18336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657" indent="-25917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772" indent="-19218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154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931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708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485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774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5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311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07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88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6617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438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2152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emf"/><Relationship Id="rId4" Type="http://schemas.openxmlformats.org/officeDocument/2006/relationships/oleObject" Target="../embeddings/oleObject4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gleboard/linux/tree/5.10-rt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alsa/tinyalsa" TargetMode="External"/><Relationship Id="rId2" Type="http://schemas.openxmlformats.org/officeDocument/2006/relationships/hyperlink" Target="https://opensourcelibs.com/lib/tinyalsa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8.png"/><Relationship Id="rId7" Type="http://schemas.openxmlformats.org/officeDocument/2006/relationships/hyperlink" Target="file:///C:\Users\lumin\Desktop\am335x-boneblack-hdmi.dts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3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hyperlink" Target="file:///C:\Users\lumin\Desktop\am335x-boneblack-hdmi.dtsi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6BF4-9A17-4C43-8C0C-3EE63CC4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Guideline for </a:t>
            </a:r>
            <a:r>
              <a:rPr lang="en-US" altLang="zh-CN" dirty="0"/>
              <a:t>TAS2781 </a:t>
            </a:r>
            <a:r>
              <a:rPr lang="en-US" altLang="zh-CN" b="1" dirty="0"/>
              <a:t>Linux driver </a:t>
            </a:r>
            <a:br>
              <a:rPr lang="en-US" altLang="zh-CN" b="1" dirty="0"/>
            </a:br>
            <a:r>
              <a:rPr lang="en-US" altLang="zh-CN" b="1" dirty="0"/>
              <a:t>based on BBB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BFF6C7B-32E5-49CF-A132-BE4A556F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Kernel-5.10-rt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SPI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CONFIG_SPI_SPIDEV=y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CONFIG_SPI_MASTER=y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42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Modification in </a:t>
            </a:r>
            <a:r>
              <a:rPr lang="en-US" altLang="zh-CN" sz="2800" dirty="0" err="1"/>
              <a:t>defconfig</a:t>
            </a:r>
            <a:r>
              <a:rPr lang="en-US" altLang="zh-CN" sz="2800" dirty="0"/>
              <a:t> for Sound Card based on I2C or SPI</a:t>
            </a:r>
            <a:endParaRPr lang="zh-CN" altLang="en-US" sz="2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F7EC6-CB65-1659-BB9E-73210DEB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Add following items in arch/arm/configs/ti_sdk_am3x_release_defconfig.</a:t>
            </a:r>
            <a:endParaRPr lang="fr-FR" altLang="zh-CN" dirty="0"/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CONFIG_SOUND=y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CONFIG_SND_SOC=y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CONFIG_SND_SIMPLE_CARD=y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fr-FR" altLang="zh-CN" dirty="0"/>
              <a:t>CONFIG_SND_SOC_TASDEVICE=y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CONFIG_TASDEVICE_CODEC=y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93A3-A543-D8A1-D56A-9C605AC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CONFIG_COMPAT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9BC6-56A2-353F-CD8F-0C66CBC5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 CONFIG_COMPAT on 64-bit kernel</a:t>
            </a:r>
          </a:p>
          <a:p>
            <a:pPr lvl="1"/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The whole point of CONFIG_COMPAT is to allow running 32-bit </a:t>
            </a:r>
            <a:r>
              <a:rPr lang="en-US" altLang="zh-CN" b="0" i="0" dirty="0" err="1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userspace</a:t>
            </a:r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 code on a 64-bit kernel.  So no, it doesn’t need to enable on a 32-bit kernel.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42A1D-062A-12FF-A4B7-57C81F4B1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4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105-6D12-8715-8F38-DD604EF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Setting in </a:t>
            </a:r>
            <a:r>
              <a:rPr lang="en-US" altLang="zh-CN" dirty="0" err="1"/>
              <a:t>defconfig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E2EC7-4137-D172-D7DE-AAD02598E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4B20A5-AC68-11FC-AD91-73CBAB2C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" y="933799"/>
            <a:ext cx="11290300" cy="4946650"/>
          </a:xfrm>
        </p:spPr>
        <p:txBody>
          <a:bodyPr/>
          <a:lstStyle/>
          <a:p>
            <a:pPr marL="843177" lvl="1" indent="-457200"/>
            <a:r>
              <a:rPr lang="en-US" altLang="zh-CN" dirty="0"/>
              <a:t>Compile the bin file into image.</a:t>
            </a:r>
          </a:p>
          <a:p>
            <a:pPr marL="1153365" lvl="2" indent="-457200"/>
            <a:r>
              <a:rPr lang="en-US" altLang="zh-CN" dirty="0"/>
              <a:t>Add following settings into </a:t>
            </a:r>
            <a:r>
              <a:rPr lang="en-US" altLang="zh-CN" dirty="0" err="1"/>
              <a:t>defconfig</a:t>
            </a:r>
            <a:r>
              <a:rPr lang="en-US" altLang="zh-CN" dirty="0"/>
              <a:t> file</a:t>
            </a:r>
          </a:p>
          <a:p>
            <a:pPr marL="696165" lvl="2" indent="0">
              <a:buNone/>
            </a:pPr>
            <a:endParaRPr lang="en-US" altLang="zh-CN" dirty="0"/>
          </a:p>
          <a:p>
            <a:pPr marL="385977" lvl="1" indent="0">
              <a:buNone/>
            </a:pPr>
            <a:endParaRPr lang="en-US" altLang="zh-CN" dirty="0"/>
          </a:p>
          <a:p>
            <a:pPr marL="1153365" lvl="2" indent="-457200"/>
            <a:endParaRPr lang="en-US" altLang="zh-CN" dirty="0"/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CONFIG_EXTRA_FIRMWARE_DIR is path where the bin file is stored into the kernel root. “firmware” is the relative path in the compiling base path.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 is the name of firmware name. if multiple bin files are required, </a:t>
            </a:r>
          </a:p>
          <a:p>
            <a:pPr marL="1082143" lvl="3" indent="0">
              <a:buNone/>
            </a:pPr>
            <a:r>
              <a:rPr lang="en-US" altLang="zh-CN" sz="1800" dirty="0"/>
              <a:t>        input the file name format like </a:t>
            </a:r>
            <a:r>
              <a:rPr lang="en-US" altLang="zh-CN" sz="1800" dirty="0">
                <a:solidFill>
                  <a:srgbClr val="FF0000"/>
                </a:solidFill>
              </a:rPr>
              <a:t>CONFIG_EXTRA_FIRMWARE  = “</a:t>
            </a:r>
            <a:r>
              <a:rPr lang="en-US" altLang="zh-CN" sz="1800" dirty="0" err="1">
                <a:solidFill>
                  <a:srgbClr val="FF0000"/>
                </a:solidFill>
              </a:rPr>
              <a:t>a.bin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b.bin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c.bin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If this method is enabled, the </a:t>
            </a:r>
            <a:r>
              <a:rPr lang="en-US" altLang="zh-CN" sz="1800" dirty="0" err="1"/>
              <a:t>fw</a:t>
            </a:r>
            <a:r>
              <a:rPr lang="en-US" altLang="zh-CN" sz="1800" dirty="0"/>
              <a:t> will be loaded during system bootup.</a:t>
            </a:r>
          </a:p>
          <a:p>
            <a:pPr marL="1153365" lvl="2" indent="-457200"/>
            <a:r>
              <a:rPr lang="en-US" altLang="zh-CN" dirty="0"/>
              <a:t>During debug, pushing the bin file into proper folder of the target device is more convenient than compiling into image. Once compiling into </a:t>
            </a:r>
            <a:r>
              <a:rPr lang="en-US" altLang="zh-CN" dirty="0" err="1"/>
              <a:t>zImage</a:t>
            </a:r>
            <a:r>
              <a:rPr lang="en-US" altLang="zh-CN" dirty="0"/>
              <a:t>, every time the bin file is changed, it should be recompiled into </a:t>
            </a:r>
            <a:r>
              <a:rPr lang="en-US" altLang="zh-CN" dirty="0" err="1"/>
              <a:t>zImage</a:t>
            </a:r>
            <a:r>
              <a:rPr lang="en-US" altLang="zh-CN" dirty="0"/>
              <a:t> instead of copied into the </a:t>
            </a:r>
            <a:r>
              <a:rPr lang="en-US" altLang="zh-CN" i="1" dirty="0" err="1"/>
              <a:t>fw_path</a:t>
            </a:r>
            <a:endParaRPr lang="en-US" altLang="zh-CN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CB029D-E04F-5A57-BA3A-21DDE0B4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1844552"/>
            <a:ext cx="5928793" cy="6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3ED3-95A0-3FB0-2CFC-B017254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&amp; </a:t>
            </a:r>
            <a:r>
              <a:rPr lang="en-US" altLang="zh-CN" dirty="0" err="1"/>
              <a:t>ftcfg</a:t>
            </a:r>
            <a:r>
              <a:rPr lang="en-US" altLang="zh-CN" dirty="0"/>
              <a:t> file naming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9C123F7-25E3-DC7A-8027-D749F774D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45706"/>
              </p:ext>
            </p:extLst>
          </p:nvPr>
        </p:nvGraphicFramePr>
        <p:xfrm>
          <a:off x="444500" y="1047750"/>
          <a:ext cx="112903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757">
                  <a:extLst>
                    <a:ext uri="{9D8B030D-6E8A-4147-A177-3AD203B41FA5}">
                      <a16:colId xmlns:a16="http://schemas.microsoft.com/office/drawing/2014/main" val="1621443770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2006881558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97694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tas2781_regbin.bin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regbin</a:t>
                      </a:r>
                      <a:r>
                        <a:rPr lang="en-US" altLang="zh-CN" i="0" dirty="0"/>
                        <a:t>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&amp; params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tas2781_dsp.bin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9516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ftcfg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tas2781_0x38.ftcfg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tas2781_0x39.ftcfg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5579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Calibrated 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tas2781_cal_0x38.bin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tas2781_cal_0x39.bin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ftc</a:t>
                      </a:r>
                      <a:r>
                        <a:rPr lang="en-US" altLang="zh-CN" i="0" dirty="0"/>
                        <a:t> tool</a:t>
                      </a:r>
                      <a:endParaRPr lang="zh-CN" altLang="en-US" i="0" dirty="0"/>
                    </a:p>
                    <a:p>
                      <a:pPr algn="ctr"/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75148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5BB3C-ECFB-6872-446E-01CD5FE50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A8D0-863F-11CE-8E93-03402B1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 Image with tas2781 driver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013B-A9A1-4E99-46BC-B7D457F5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Generate .config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ti_sdk_am3x_release_defconfig </a:t>
            </a:r>
          </a:p>
          <a:p>
            <a:r>
              <a:rPr lang="en-US" altLang="zh-CN" sz="2000" dirty="0"/>
              <a:t>Compile the image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</a:t>
            </a:r>
            <a:r>
              <a:rPr lang="en-US" altLang="zh-CN" sz="1733" b="0" dirty="0" err="1">
                <a:effectLst/>
              </a:rPr>
              <a:t>zImage</a:t>
            </a:r>
            <a:r>
              <a:rPr lang="en-US" altLang="zh-CN" sz="1733" b="0" dirty="0">
                <a:effectLst/>
              </a:rPr>
              <a:t> </a:t>
            </a:r>
            <a:r>
              <a:rPr lang="en-US" altLang="zh-CN" sz="1733" b="0" dirty="0" err="1">
                <a:effectLst/>
              </a:rPr>
              <a:t>dtbs</a:t>
            </a:r>
            <a:r>
              <a:rPr lang="en-US" altLang="zh-CN" sz="1733" b="0" dirty="0">
                <a:effectLst/>
              </a:rPr>
              <a:t> -j16</a:t>
            </a:r>
            <a:endParaRPr lang="en-US" altLang="zh-CN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5E1-33EB-5EBF-228C-2EE00FA03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77E3-DA9D-58A6-33BD-B5F95B6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registration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57969-0D71-59E7-0663-5B35E9791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D30B11-188A-CB64-4EED-282A7A06B5E9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44500" y="1047750"/>
            <a:ext cx="11290300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BBB use mcasp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0 to output the audio data.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If the DTS was configured correctly, the driver wil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l create sound card device and 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kcontrols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, we can check below commands to confirm that.</a:t>
            </a:r>
          </a:p>
          <a:p>
            <a:pPr marL="0" indent="0">
              <a:buNone/>
            </a:pPr>
            <a:r>
              <a:rPr lang="en-US" altLang="zh-CN" dirty="0"/>
              <a:t> # ls /dev/</a:t>
            </a:r>
            <a:r>
              <a:rPr lang="en-US" altLang="zh-CN" dirty="0" err="1"/>
              <a:t>snd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ls /sys/bus/i2c/devices/2-0038</a:t>
            </a:r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</a:t>
            </a:r>
            <a:r>
              <a:rPr lang="en-US" altLang="zh-CN" dirty="0" err="1"/>
              <a:t>pcm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/cards</a:t>
            </a:r>
            <a:endParaRPr lang="zh-CN" altLang="en-US" dirty="0"/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F8D36E-F9BE-297D-4B5E-069637E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375150"/>
            <a:ext cx="11334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 I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ntroduction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 order to debug driver freely, several driver nodes have been defined, 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rial"/>
              </a:rPr>
              <a:t>Check below path to access above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driver nodes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/sys/bus/i2c/devices/2-0038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/sys/class/i2c-adapter/i2c-2/2-0038 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/sys/class/i2c-dev/i2c-2/device/2-0038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D8C53E-3CCF-FC6A-2E4D-EAFCE02F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0" y="1659914"/>
            <a:ext cx="7427124" cy="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41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r>
              <a:rPr lang="en-US" altLang="zh-CN" sz="3600" dirty="0" err="1"/>
              <a:t>fwload</a:t>
            </a:r>
            <a:r>
              <a:rPr lang="en-US" altLang="zh-CN" sz="3600" dirty="0"/>
              <a:t>/i2caddr</a:t>
            </a:r>
            <a:r>
              <a:rPr lang="en-US" altLang="zh-CN" dirty="0"/>
              <a:t>/</a:t>
            </a:r>
            <a:r>
              <a:rPr lang="en-US" altLang="zh-CN" dirty="0" err="1"/>
              <a:t>devinfo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4514" y="1185866"/>
            <a:ext cx="5543551" cy="1887290"/>
          </a:xfrm>
        </p:spPr>
        <p:txBody>
          <a:bodyPr/>
          <a:lstStyle/>
          <a:p>
            <a:r>
              <a:rPr lang="en-US" altLang="zh-CN" sz="2400" dirty="0"/>
              <a:t>#echo &gt; </a:t>
            </a:r>
            <a:r>
              <a:rPr lang="en-US" altLang="zh-CN" sz="2400" dirty="0" err="1"/>
              <a:t>fwload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 err="1"/>
              <a:t>lllustration</a:t>
            </a:r>
            <a:r>
              <a:rPr lang="en-US" altLang="zh-CN" dirty="0"/>
              <a:t>: Use for debug if firmware has not been compiled into </a:t>
            </a:r>
            <a:r>
              <a:rPr lang="en-US" altLang="zh-CN" dirty="0" err="1"/>
              <a:t>rootfs</a:t>
            </a:r>
            <a:r>
              <a:rPr lang="en-US" altLang="zh-CN" dirty="0"/>
              <a:t>.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pPr marL="797746" lvl="1" indent="-342900">
              <a:buFont typeface="+mj-lt"/>
              <a:buAutoNum type="arabicPeriod" startAt="2"/>
            </a:pPr>
            <a:endParaRPr lang="en-US" altLang="zh-CN" sz="1800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6A71DF-A4C2-4CFD-B5BB-EB96FD0D48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dev_addr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/>
              <a:t>Illustration: show the active i2c address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devinfo</a:t>
            </a:r>
            <a:endParaRPr lang="en-US" altLang="zh-CN" sz="2400" dirty="0"/>
          </a:p>
          <a:p>
            <a:pPr marL="379041" lvl="1" indent="0">
              <a:buNone/>
            </a:pPr>
            <a:r>
              <a:rPr lang="en-US" altLang="zh-CN" dirty="0"/>
              <a:t>Illustration: Get the basic information of audio device on the board</a:t>
            </a:r>
            <a:endParaRPr lang="zh-CN" altLang="en-US" dirty="0"/>
          </a:p>
          <a:p>
            <a:pPr marL="454846" lvl="1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7ACA08B-F145-4A3C-A316-44DA285AC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44" y="2291616"/>
            <a:ext cx="5405809" cy="66428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27898F0-27DF-706F-983C-F5C6339BD7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33" y="3784845"/>
            <a:ext cx="5942001" cy="16053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B9EDFA-400B-CF12-4415-EE14725E9C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076" y="2028155"/>
            <a:ext cx="4533900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EA9D9-F27E-14FC-5C5B-0453FF2A0B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8708" y="3784845"/>
            <a:ext cx="4514850" cy="457200"/>
          </a:xfrm>
          <a:prstGeom prst="rect">
            <a:avLst/>
          </a:prstGeom>
        </p:spPr>
      </p:pic>
      <p:sp>
        <p:nvSpPr>
          <p:cNvPr id="4" name="内容占位符 6">
            <a:extLst>
              <a:ext uri="{FF2B5EF4-FFF2-40B4-BE49-F238E27FC236}">
                <a16:creationId xmlns:a16="http://schemas.microsoft.com/office/drawing/2014/main" id="{9A64524D-CAB6-55FC-2997-48FF1C567F80}"/>
              </a:ext>
            </a:extLst>
          </p:cNvPr>
          <p:cNvSpPr txBox="1">
            <a:spLocks/>
          </p:cNvSpPr>
          <p:nvPr/>
        </p:nvSpPr>
        <p:spPr bwMode="auto">
          <a:xfrm>
            <a:off x="404282" y="3268424"/>
            <a:ext cx="5543551" cy="7932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sz="2400" kern="0" dirty="0"/>
              <a:t>#amixer contents</a:t>
            </a: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454846" lvl="1" indent="0">
              <a:buFontTx/>
              <a:buNone/>
            </a:pPr>
            <a:endParaRPr lang="en-US" altLang="zh-CN" sz="1800" kern="0" dirty="0"/>
          </a:p>
          <a:p>
            <a:pPr marL="797746" lvl="1" indent="-342900">
              <a:buFont typeface="+mj-lt"/>
              <a:buAutoNum type="arabicPeriod" startAt="2"/>
            </a:pPr>
            <a:endParaRPr lang="en-US" altLang="zh-CN" sz="1800" kern="0" dirty="0"/>
          </a:p>
        </p:txBody>
      </p:sp>
    </p:spTree>
    <p:extLst>
      <p:ext uri="{BB962C8B-B14F-4D97-AF65-F5344CB8AC3E}">
        <p14:creationId xmlns:p14="http://schemas.microsoft.com/office/powerpoint/2010/main" val="19533725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reg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0xRG 0xXX &gt;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Write a value to a certain register</a:t>
            </a:r>
          </a:p>
          <a:p>
            <a:pPr lvl="1"/>
            <a:r>
              <a:rPr lang="en-US" altLang="zh-CN" sz="1600" dirty="0" err="1"/>
              <a:t>chn</a:t>
            </a:r>
            <a:r>
              <a:rPr lang="en-US" altLang="zh-CN" sz="1600" dirty="0"/>
              <a:t> is channel no, must be 1-digital</a:t>
            </a:r>
          </a:p>
          <a:p>
            <a:pPr lvl="1"/>
            <a:r>
              <a:rPr lang="en-US" altLang="zh-CN" sz="1600" dirty="0"/>
              <a:t>BK, PG, RG &amp; XX must be 2-digital HEX</a:t>
            </a:r>
          </a:p>
          <a:p>
            <a:pPr lvl="1"/>
            <a:r>
              <a:rPr lang="en-US" altLang="zh-CN" sz="1600" dirty="0" err="1"/>
              <a:t>eg</a:t>
            </a:r>
            <a:r>
              <a:rPr lang="en-US" altLang="zh-CN" sz="1600" dirty="0"/>
              <a:t>: 0 0x00 </a:t>
            </a:r>
            <a:r>
              <a:rPr lang="en-US" altLang="zh-CN" sz="1600" dirty="0" err="1"/>
              <a:t>0x00</a:t>
            </a:r>
            <a:r>
              <a:rPr lang="en-US" altLang="zh-CN" sz="1600" dirty="0"/>
              <a:t> 0x05 0x07 &gt; reg</a:t>
            </a:r>
          </a:p>
          <a:p>
            <a:r>
              <a:rPr lang="en-US" altLang="zh-CN" sz="2400" dirty="0"/>
              <a:t>#cat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Read back the value from the register which have been echoed before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F66BED-2FB2-FD3C-6EEB-23DD2175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9" y="3585429"/>
            <a:ext cx="8172450" cy="8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Revision history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10/11/2022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/>
              <a:t>2</a:t>
            </a:fld>
            <a:endParaRPr lang="en-US" altLang="zh-CN" sz="1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66D2-DDA2-4364-B4F6-D79D0310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45527"/>
              </p:ext>
            </p:extLst>
          </p:nvPr>
        </p:nvGraphicFramePr>
        <p:xfrm>
          <a:off x="2667000" y="914400"/>
          <a:ext cx="7010400" cy="39541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6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1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2022/9/14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round Review 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2022/9/30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tinyalsa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2022/10/8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round Review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2022/10/10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CONFIG_COMPAT and FTC section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III | </a:t>
            </a:r>
            <a:r>
              <a:rPr lang="en-US" altLang="zh-CN" sz="3600" dirty="0" err="1"/>
              <a:t>regdump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&gt;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the command dump all the registers of the specific page</a:t>
            </a:r>
          </a:p>
          <a:p>
            <a:pPr lvl="1"/>
            <a:r>
              <a:rPr lang="en-US" altLang="zh-CN" dirty="0" err="1"/>
              <a:t>chn</a:t>
            </a:r>
            <a:r>
              <a:rPr lang="en-US" altLang="zh-CN" dirty="0"/>
              <a:t> is channel no, must be 1-digital</a:t>
            </a:r>
          </a:p>
          <a:p>
            <a:pPr lvl="1"/>
            <a:r>
              <a:rPr lang="en-US" altLang="zh-CN" dirty="0"/>
              <a:t>BK &amp; PG must be 2-digital HEX</a:t>
            </a:r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run the echo command, show the 7-bit i2c address of the chip and dump the registers</a:t>
            </a:r>
          </a:p>
          <a:p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204299-CBFE-4479-B7AD-6287588AB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53102"/>
              </p:ext>
            </p:extLst>
          </p:nvPr>
        </p:nvGraphicFramePr>
        <p:xfrm>
          <a:off x="1689100" y="4252913"/>
          <a:ext cx="12954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2" imgW="731520" imgH="663058" progId="Package">
                  <p:embed/>
                </p:oleObj>
              </mc:Choice>
              <mc:Fallback>
                <p:oleObj name="包装程序外壳对象" showAsIcon="1" r:id="rId2" imgW="731520" imgH="663058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E204299-CBFE-4479-B7AD-6287588AB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9100" y="4252913"/>
                        <a:ext cx="12954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7825F16-FE1A-43C3-9FB5-4E31084E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78129"/>
              </p:ext>
            </p:extLst>
          </p:nvPr>
        </p:nvGraphicFramePr>
        <p:xfrm>
          <a:off x="7143750" y="4343400"/>
          <a:ext cx="1096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4" imgW="619200" imgH="559800" progId="Package">
                  <p:embed/>
                </p:oleObj>
              </mc:Choice>
              <mc:Fallback>
                <p:oleObj name="包装程序外壳对象" showAsIcon="1" r:id="rId4" imgW="619200" imgH="55980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7825F16-FE1A-43C3-9FB5-4E31084E5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43750" y="4343400"/>
                        <a:ext cx="10969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22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IV | </a:t>
            </a:r>
            <a:r>
              <a:rPr lang="en-US" altLang="zh-CN" sz="3600" dirty="0" err="1"/>
              <a:t>regbininfo_list</a:t>
            </a:r>
            <a:r>
              <a:rPr lang="en-US" altLang="zh-CN" sz="3600" dirty="0"/>
              <a:t> &amp;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68" y="890221"/>
            <a:ext cx="11290300" cy="4945932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regbininfo_list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version and dump the name of all the audio cases from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file, If wanted detailed info from specific audio case, kindly use the drive node </a:t>
            </a:r>
            <a:r>
              <a:rPr lang="en-US" altLang="zh-CN" sz="1600" b="1" dirty="0" err="1"/>
              <a:t>regcfg_list</a:t>
            </a:r>
            <a:endParaRPr lang="en-US" altLang="zh-CN" sz="1600" b="1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#c</a:t>
            </a:r>
            <a:r>
              <a:rPr lang="en-US" altLang="zh-CN" sz="2400" dirty="0"/>
              <a:t>at </a:t>
            </a:r>
            <a:r>
              <a:rPr lang="en-US" altLang="zh-CN" sz="2400" dirty="0" err="1"/>
              <a:t>dspfwinfo_list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detail of </a:t>
            </a:r>
            <a:r>
              <a:rPr lang="en-US" altLang="zh-CN" sz="1600" dirty="0" err="1"/>
              <a:t>fwdsp</a:t>
            </a:r>
            <a:r>
              <a:rPr lang="en-US" altLang="zh-CN" sz="1600" dirty="0"/>
              <a:t> bin file and dump the program name and configuration name. </a:t>
            </a:r>
            <a:endParaRPr lang="en-US" altLang="zh-CN" sz="16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C341D-0EB4-65C7-3B14-F450E5D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5" y="1945664"/>
            <a:ext cx="5238750" cy="1190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B1C89D-5CDE-FB2C-0EC3-81E9C9AF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9" y="3932878"/>
            <a:ext cx="5934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0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V | </a:t>
            </a:r>
            <a:r>
              <a:rPr lang="en-US" altLang="zh-CN" dirty="0" err="1"/>
              <a:t>regcfg_list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1F798E-EE81-4E3B-B663-876F59714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CN" sz="2000" dirty="0"/>
              <a:t>#echo CG &gt; regcfg_list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CG is conf NO, it should be 2-digital decimal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eg: echo 00 &gt; regcfg_list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#cat </a:t>
            </a:r>
            <a:r>
              <a:rPr lang="en-US" altLang="zh-CN" sz="2000" dirty="0" err="1"/>
              <a:t>regcfg_list</a:t>
            </a:r>
            <a:endParaRPr lang="en-US" altLang="zh-CN" sz="2000" dirty="0"/>
          </a:p>
          <a:p>
            <a:pPr marL="454846" lvl="1"/>
            <a:r>
              <a:rPr lang="en-US" altLang="zh-CN" sz="1800" dirty="0"/>
              <a:t>Illustration: dump the register setting of the audio case specified by echo command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809D0-5874-2A3A-BDD8-5F1F29038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17254"/>
            <a:ext cx="5543550" cy="37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Bypass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964086"/>
            <a:ext cx="11290300" cy="1620490"/>
          </a:xfrm>
        </p:spPr>
        <p:txBody>
          <a:bodyPr/>
          <a:lstStyle/>
          <a:p>
            <a:r>
              <a:rPr lang="en-US" altLang="zh-CN" dirty="0"/>
              <a:t>Write a shell script to test bypass mode. Use </a:t>
            </a:r>
            <a:r>
              <a:rPr lang="en-US" altLang="zh-CN" dirty="0">
                <a:solidFill>
                  <a:srgbClr val="C00000"/>
                </a:solidFill>
              </a:rPr>
              <a:t>#amixer contents </a:t>
            </a:r>
            <a:r>
              <a:rPr lang="en-US" altLang="zh-CN" dirty="0"/>
              <a:t>to check the </a:t>
            </a:r>
            <a:r>
              <a:rPr lang="en-US" altLang="zh-CN" dirty="0" err="1"/>
              <a:t>kcontrol</a:t>
            </a:r>
            <a:r>
              <a:rPr lang="en-US" altLang="zh-CN" dirty="0"/>
              <a:t> list, then set the parameters we used. “Program” is 0 when only use tuning mode.</a:t>
            </a:r>
          </a:p>
          <a:p>
            <a:pPr lvl="1"/>
            <a:r>
              <a:rPr lang="en-US" altLang="zh-CN" dirty="0"/>
              <a:t>PS: for detail about porting </a:t>
            </a:r>
            <a:r>
              <a:rPr lang="en-US" altLang="zh-CN" dirty="0" err="1"/>
              <a:t>Tinyalsa</a:t>
            </a:r>
            <a:r>
              <a:rPr lang="en-US" altLang="zh-CN" dirty="0"/>
              <a:t>, please see appendix.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99737C-7470-98D3-9275-BD9FC646DBDE}"/>
              </a:ext>
            </a:extLst>
          </p:cNvPr>
          <p:cNvSpPr txBox="1">
            <a:spLocks/>
          </p:cNvSpPr>
          <p:nvPr/>
        </p:nvSpPr>
        <p:spPr bwMode="auto">
          <a:xfrm>
            <a:off x="7231857" y="2584576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6818C-D5E1-E62C-5B6F-C08737C56927}"/>
              </a:ext>
            </a:extLst>
          </p:cNvPr>
          <p:cNvSpPr txBox="1">
            <a:spLocks/>
          </p:cNvSpPr>
          <p:nvPr/>
        </p:nvSpPr>
        <p:spPr bwMode="auto">
          <a:xfrm>
            <a:off x="309033" y="2591380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23598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Tuning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shell script to test tuning mode. “Program” is 1 when use tuning mode, then select the configuration number.</a:t>
            </a:r>
          </a:p>
          <a:p>
            <a:pPr lvl="1"/>
            <a:r>
              <a:rPr lang="en-US" altLang="zh-CN" dirty="0"/>
              <a:t>PS: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For details about 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fwdsp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bin file, please use “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cat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dspfwinfo_list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”.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DEF69-F5DA-0078-9E17-D74DD3160A3C}"/>
              </a:ext>
            </a:extLst>
          </p:cNvPr>
          <p:cNvSpPr txBox="1">
            <a:spLocks/>
          </p:cNvSpPr>
          <p:nvPr/>
        </p:nvSpPr>
        <p:spPr bwMode="auto">
          <a:xfrm>
            <a:off x="0" y="2320792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828811-B774-38F7-4FEF-F5EB2DFF7273}"/>
              </a:ext>
            </a:extLst>
          </p:cNvPr>
          <p:cNvSpPr txBox="1">
            <a:spLocks/>
          </p:cNvSpPr>
          <p:nvPr/>
        </p:nvSpPr>
        <p:spPr bwMode="auto">
          <a:xfrm>
            <a:off x="6625367" y="232079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97173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9AF7-D7E1-C059-CB74-884B1CD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 Package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46287-FC0A-1D69-31E9-A2C386B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the package is for 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gnuebinf</a:t>
            </a:r>
            <a:endParaRPr lang="en-US" altLang="zh-CN" dirty="0"/>
          </a:p>
          <a:p>
            <a:pPr lvl="1"/>
            <a:r>
              <a:rPr lang="en-US" altLang="zh-CN" dirty="0"/>
              <a:t>Generate tool</a:t>
            </a:r>
          </a:p>
          <a:p>
            <a:pPr marL="764890" lvl="2" indent="0">
              <a:buNone/>
            </a:pPr>
            <a:r>
              <a:rPr lang="en-US" altLang="zh-CN" dirty="0"/>
              <a:t># make</a:t>
            </a:r>
          </a:p>
          <a:p>
            <a:r>
              <a:rPr lang="en-US" altLang="zh-CN" dirty="0"/>
              <a:t>Makefile.x86 in the package is for x86</a:t>
            </a:r>
          </a:p>
          <a:p>
            <a:pPr lvl="1"/>
            <a:r>
              <a:rPr lang="en-US" altLang="zh-CN" dirty="0"/>
              <a:t>Generate tool</a:t>
            </a:r>
          </a:p>
          <a:p>
            <a:pPr marL="689111" lvl="2" indent="0">
              <a:buNone/>
            </a:pPr>
            <a:r>
              <a:rPr lang="en-US" altLang="zh-CN" dirty="0"/>
              <a:t> # make –f Makefile.x86</a:t>
            </a:r>
          </a:p>
          <a:p>
            <a:r>
              <a:rPr lang="en-US" altLang="zh-CN" sz="2400" dirty="0">
                <a:latin typeface="Segoe UI" panose="020B0502040204020203" pitchFamily="34" charset="0"/>
              </a:rPr>
              <a:t>Assign permissions to </a:t>
            </a:r>
            <a:r>
              <a:rPr lang="en-US" altLang="zh-CN" dirty="0"/>
              <a:t>tas2781_ftc</a:t>
            </a:r>
          </a:p>
          <a:p>
            <a:pPr marL="378923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chmod</a:t>
            </a:r>
            <a:r>
              <a:rPr lang="en-US" altLang="zh-CN" dirty="0"/>
              <a:t> 777 tas2781_ftc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3D1B5-8E09-2904-57A9-CEA3F1BA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687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DFF4-F987-39ED-E448-62B29D8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DFD8-78EA-F782-2CB0-6908875D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FTC tool with root permission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./tas2781_ftc</a:t>
            </a:r>
          </a:p>
          <a:p>
            <a:r>
              <a:rPr lang="en-US" altLang="zh-CN" dirty="0"/>
              <a:t>Put TAS2781-A.ftcfg file (Generated by ppc3) into direction: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/vendor/persist/audio/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After the calibration process finished, the results save into /home/audio/</a:t>
            </a:r>
            <a:r>
              <a:rPr lang="en-US" altLang="zh-CN" dirty="0" err="1"/>
              <a:t>ti</a:t>
            </a:r>
            <a:r>
              <a:rPr lang="en-US" altLang="zh-CN" dirty="0"/>
              <a:t>/tas2781_cal.txt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A7626-E2CD-8485-CA0B-BAB9ADD2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9EDF5-40AF-9868-48EE-DC698E2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708081"/>
            <a:ext cx="500742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C934-9D9F-C2EF-02AC-F8FC691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CB8A-BD34-59D9-4079-70275A46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necessary to enable IV sense in PPC3.</a:t>
            </a:r>
          </a:p>
          <a:p>
            <a:r>
              <a:rPr lang="en-US" altLang="zh-CN" dirty="0"/>
              <a:t>Write a shell script to test calibration. Select </a:t>
            </a:r>
            <a:r>
              <a:rPr lang="en-US" altLang="zh-CN" dirty="0" err="1">
                <a:solidFill>
                  <a:srgbClr val="FF0000"/>
                </a:solidFill>
              </a:rPr>
              <a:t>calibration_tuning_mode</a:t>
            </a:r>
            <a:r>
              <a:rPr lang="en-US" altLang="zh-CN" dirty="0">
                <a:solidFill>
                  <a:srgbClr val="FF0000"/>
                </a:solidFill>
              </a:rPr>
              <a:t> 1 </a:t>
            </a:r>
            <a:r>
              <a:rPr lang="en-US" altLang="zh-CN" dirty="0"/>
              <a:t>in “configuration”.</a:t>
            </a:r>
          </a:p>
          <a:p>
            <a:pPr marL="378923" lvl="1" indent="0">
              <a:buNone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7FF54-7DC9-1827-5BB3-C22590CC0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B4898D-A816-5CA1-132E-445495106A9F}"/>
              </a:ext>
            </a:extLst>
          </p:cNvPr>
          <p:cNvSpPr txBox="1">
            <a:spLocks/>
          </p:cNvSpPr>
          <p:nvPr/>
        </p:nvSpPr>
        <p:spPr bwMode="auto">
          <a:xfrm>
            <a:off x="135761" y="2498073"/>
            <a:ext cx="603177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=1,iface=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="Program" 0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=3,iface=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="Configuration" 1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=2,iface=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aplay</a:t>
            </a:r>
            <a:r>
              <a:rPr lang="en-US" altLang="zh-CN" sz="1400" kern="0" dirty="0"/>
              <a:t> --device="hw:0,0" silence.wav &amp;</a:t>
            </a:r>
          </a:p>
          <a:p>
            <a:pPr marL="378923" lvl="1" indent="0"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None/>
            </a:pPr>
            <a:r>
              <a:rPr lang="en-US" altLang="zh-CN" sz="1400" kern="0" dirty="0"/>
              <a:t>./tas2781_ftc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0A4F49-7C47-358C-FF22-81482A1DB247}"/>
              </a:ext>
            </a:extLst>
          </p:cNvPr>
          <p:cNvSpPr txBox="1">
            <a:spLocks/>
          </p:cNvSpPr>
          <p:nvPr/>
        </p:nvSpPr>
        <p:spPr bwMode="auto">
          <a:xfrm>
            <a:off x="6588045" y="249807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silence.wav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./tas2781_ftc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38029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Appendix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80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E4F2-8874-8736-4C95-A55AD45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5.10-rt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92B7-BB54-6336-64C5-1B9CAB8C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Kernel 5.10-rt for BBB from…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https://github.com/beagleboard/linux/tree/5.10-rt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unzip kernel-5.10-rt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BA5B9-C291-D9F1-8121-14463A6C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0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FA1-B5D1-4762-B1F7-4447E9D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10FAA1-41D5-415A-8603-BF46D7C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1048"/>
              </p:ext>
            </p:extLst>
          </p:nvPr>
        </p:nvGraphicFramePr>
        <p:xfrm>
          <a:off x="558494" y="1522424"/>
          <a:ext cx="10778678" cy="2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099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8283579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</a:tblGrid>
              <a:tr h="500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tasdevice</a:t>
                      </a:r>
                      <a:r>
                        <a:rPr lang="en-US" altLang="zh-CN" dirty="0"/>
                        <a:t> Driver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tas2781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7-bit I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C Address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0x38 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0x3F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328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Qualcomm/</a:t>
                      </a:r>
                      <a:r>
                        <a:rPr lang="en-US" altLang="zh-CN" dirty="0" err="1">
                          <a:effectLst/>
                        </a:rPr>
                        <a:t>Mtk</a:t>
                      </a:r>
                      <a:r>
                        <a:rPr lang="en-US" altLang="zh-CN" dirty="0">
                          <a:effectLst/>
                        </a:rPr>
                        <a:t>/LSI/</a:t>
                      </a:r>
                      <a:r>
                        <a:rPr lang="en-US" altLang="zh-CN" dirty="0" err="1">
                          <a:effectLst/>
                        </a:rPr>
                        <a:t>BeagleBone</a:t>
                      </a:r>
                      <a:r>
                        <a:rPr lang="en-US" altLang="zh-CN" dirty="0">
                          <a:effectLst/>
                        </a:rPr>
                        <a:t> Black/AMBA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78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ALSA/Tiny-ALSA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899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V4.19 ~ V5.10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713A-C30C-71CF-C0DC-7EB1BBC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899B-5FE5-32B0-3D3C-640DE2AD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Reference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 - Tiny library to interface with ALSA in the Linux kernel - (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) (opensourcelibs.com)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Download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GitHub - 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: Tiny library to interface with ALSA in the Linux kernel</a:t>
            </a:r>
            <a:endParaRPr lang="en-US" altLang="zh-CN" sz="1800" b="0" i="0" dirty="0">
              <a:effectLst/>
              <a:latin typeface="Segoe UI" panose="020B0502040204020203" pitchFamily="34" charset="0"/>
            </a:endParaRPr>
          </a:p>
          <a:p>
            <a:r>
              <a:rPr lang="en-US" altLang="zh-CN" sz="1800" dirty="0">
                <a:latin typeface="Segoe UI" panose="020B0502040204020203" pitchFamily="34" charset="0"/>
              </a:rPr>
              <a:t>Move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 driver code into /</a:t>
            </a:r>
            <a:r>
              <a:rPr lang="en-US" altLang="zh-CN" sz="1800" b="0" i="0" dirty="0" err="1">
                <a:effectLst/>
                <a:latin typeface="Segoe UI" panose="020B0502040204020203" pitchFamily="34" charset="0"/>
              </a:rPr>
              <a:t>usr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/local on BBB.</a:t>
            </a:r>
            <a:endParaRPr lang="zh-CN" altLang="en-US" sz="1533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6DC8C-2E63-7243-8CCB-F744EA0FE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68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7A46-42A1-85B8-BC74-EC5DE80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II | </a:t>
            </a:r>
            <a:r>
              <a:rPr lang="en-US" altLang="zh-CN" sz="4000" dirty="0">
                <a:latin typeface="Segoe UI" panose="020B0502040204020203" pitchFamily="34" charset="0"/>
              </a:rPr>
              <a:t>Steps of installation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65ED-4BC0-6442-D11F-9B0662E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Modify cross compile, add below statements into top of </a:t>
            </a:r>
            <a:r>
              <a:rPr lang="en-US" altLang="zh-CN" sz="1400" dirty="0" err="1">
                <a:latin typeface="Segoe UI" panose="020B0502040204020203" pitchFamily="34" charset="0"/>
              </a:rPr>
              <a:t>Makefile</a:t>
            </a:r>
            <a:r>
              <a:rPr lang="en-US" altLang="zh-CN" sz="1400" dirty="0">
                <a:latin typeface="Segoe UI" panose="020B0502040204020203" pitchFamily="34" charset="0"/>
              </a:rPr>
              <a:t>.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ARCH = arm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CROSS_COMPILE = arm-</a:t>
            </a:r>
            <a:r>
              <a:rPr lang="en-US" altLang="zh-CN" sz="1400" dirty="0" err="1">
                <a:latin typeface="Segoe UI" panose="020B0502040204020203" pitchFamily="34" charset="0"/>
              </a:rPr>
              <a:t>linux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r>
              <a:rPr lang="en-US" altLang="zh-CN" sz="1400" dirty="0" err="1">
                <a:latin typeface="Segoe UI" panose="020B0502040204020203" pitchFamily="34" charset="0"/>
              </a:rPr>
              <a:t>gnueabihf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CC = $(CROSS_COMPILE)</a:t>
            </a:r>
            <a:r>
              <a:rPr lang="en-US" altLang="zh-CN" sz="1400" dirty="0" err="1">
                <a:latin typeface="Segoe UI" panose="020B0502040204020203" pitchFamily="34" charset="0"/>
              </a:rPr>
              <a:t>gcc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Assign permissions to scripts in </a:t>
            </a:r>
            <a:r>
              <a:rPr lang="en-US" altLang="zh-CN" sz="1400" dirty="0" err="1">
                <a:latin typeface="Segoe UI" panose="020B0502040204020203" pitchFamily="34" charset="0"/>
              </a:rPr>
              <a:t>tinyalsa</a:t>
            </a:r>
            <a:r>
              <a:rPr lang="en-US" altLang="zh-CN" sz="1400" dirty="0">
                <a:latin typeface="Segoe UI" panose="020B0502040204020203" pitchFamily="34" charset="0"/>
              </a:rPr>
              <a:t> package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#chmod 777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To build and install with Make, run the commands: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 install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</a:t>
            </a:r>
            <a:r>
              <a:rPr lang="en-US" altLang="zh-CN" sz="1400" dirty="0" err="1">
                <a:latin typeface="Segoe UI" panose="020B0502040204020203" pitchFamily="34" charset="0"/>
              </a:rPr>
              <a:t>ldconfig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Once installed, the man pages are available via: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tinyplay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tinycap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tinymix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tinypcminfo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endParaRPr lang="zh-CN" altLang="en-US" sz="1400" dirty="0">
              <a:latin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DA8CB-5F74-CD17-BC73-727B2E35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72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Thanks!</a:t>
            </a:r>
            <a:endParaRPr lang="en-US" i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00B9F-BD8A-4DB7-92ED-D92F1CD9E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C929D10-6AE2-439E-BB4E-ED4101691DD2}" type="slidenum">
              <a:rPr lang="zh-CN" altLang="en-US" smtClean="0"/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31C8-5A67-2384-9257-CD538DF1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Package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8C9EF-6CE1-C3A3-A43D-E68A6F1F4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FA148C9-803B-CFBD-73C1-1B6C1030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288790"/>
              </p:ext>
            </p:extLst>
          </p:nvPr>
        </p:nvGraphicFramePr>
        <p:xfrm>
          <a:off x="558493" y="997002"/>
          <a:ext cx="1119778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907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3927151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  <a:gridCol w="5644723">
                  <a:extLst>
                    <a:ext uri="{9D8B030D-6E8A-4147-A177-3AD203B41FA5}">
                      <a16:colId xmlns:a16="http://schemas.microsoft.com/office/drawing/2014/main" val="3059840091"/>
                    </a:ext>
                  </a:extLst>
                </a:gridCol>
              </a:tblGrid>
              <a:tr h="254769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Driver Package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Kconfig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Makefile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 for compiling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254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 .h,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 code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5774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dts.readme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Sample for </a:t>
                      </a:r>
                      <a:r>
                        <a:rPr lang="en-US" altLang="zh-CN" dirty="0" err="1"/>
                        <a:t>dts</a:t>
                      </a:r>
                      <a:r>
                        <a:rPr lang="en-US" altLang="zh-CN" dirty="0"/>
                        <a:t> setting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89613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regbin.json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register setting file with </a:t>
                      </a:r>
                      <a:r>
                        <a:rPr lang="en-US" altLang="zh-CN" dirty="0" err="1"/>
                        <a:t>Regbin</a:t>
                      </a:r>
                      <a:r>
                        <a:rPr lang="en-US" altLang="zh-CN" dirty="0"/>
                        <a:t>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86362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dspfw.json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file with PPC3 tool.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4434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Verification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144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Store speaker basic characterization params for speaker calibration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10109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Tool_utility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FTC_tool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 code for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PPC3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Tool for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 and 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Non_Integrated_Bin_Tool_v1.3.4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Tool for </a:t>
                      </a:r>
                      <a:r>
                        <a:rPr lang="en-US" altLang="zh-CN" dirty="0" err="1"/>
                        <a:t>regbin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3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I2C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10/11/2022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573AEED-C0BC-8FF4-3D54-10E8C1062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1C566-FA42-4AF8-5B64-8156C59FA4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28" y="2698439"/>
            <a:ext cx="3948179" cy="3114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C1E3D9-4DD5-AB48-8CCB-58AFECAE8D69}"/>
              </a:ext>
            </a:extLst>
          </p:cNvPr>
          <p:cNvSpPr txBox="1">
            <a:spLocks/>
          </p:cNvSpPr>
          <p:nvPr/>
        </p:nvSpPr>
        <p:spPr bwMode="auto">
          <a:xfrm>
            <a:off x="6426204" y="957282"/>
            <a:ext cx="5543551" cy="469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I2C is successfully registered, Check device through below commands, 2-0038 is the registered device. 0x38 is the i2c address for slave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/sys/bus/i2c/device/</a:t>
            </a:r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F12168-A00C-CFF4-2B60-ECB0D49F72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1483389"/>
            <a:ext cx="563880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1C17F-A514-53CE-444A-DDD4E6C6F2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675" y="2698439"/>
            <a:ext cx="4689600" cy="51136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19FE1-81ED-F296-5F48-5EEA10069DCF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9" name="对象 8">
            <a:hlinkClick r:id="rId7" action="ppaction://hlinkfile"/>
            <a:extLst>
              <a:ext uri="{FF2B5EF4-FFF2-40B4-BE49-F238E27FC236}">
                <a16:creationId xmlns:a16="http://schemas.microsoft.com/office/drawing/2014/main" id="{CBB4F72A-79D8-AC5E-61CD-EEED23321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65561"/>
              </p:ext>
            </p:extLst>
          </p:nvPr>
        </p:nvGraphicFramePr>
        <p:xfrm>
          <a:off x="7148300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8" imgW="2094840" imgH="552600" progId="Package">
                  <p:embed/>
                </p:oleObj>
              </mc:Choice>
              <mc:Fallback>
                <p:oleObj name="包装程序外壳对象" showAsIcon="1" r:id="rId8" imgW="2094840" imgH="552600" progId="Package">
                  <p:embed/>
                  <p:pic>
                    <p:nvPicPr>
                      <p:cNvPr id="4" name="对象 3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DA039C4F-4F98-7815-15BA-EA298E9F5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48300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SPI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10/11/2022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5F8C706-164F-933E-AD74-6B371D0AF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33B3C9-A97D-8EAB-9E07-218291660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83" y="1463187"/>
            <a:ext cx="5048250" cy="1504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3D7E0E-97A3-65FE-E853-774CAD7A51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053" y="2920262"/>
            <a:ext cx="4009693" cy="308438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5B85FC-7053-1FC5-E512-5B8F88D0FCE3}"/>
              </a:ext>
            </a:extLst>
          </p:cNvPr>
          <p:cNvSpPr txBox="1">
            <a:spLocks/>
          </p:cNvSpPr>
          <p:nvPr/>
        </p:nvSpPr>
        <p:spPr bwMode="auto">
          <a:xfrm>
            <a:off x="6339416" y="938619"/>
            <a:ext cx="5543551" cy="2490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device.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SPI is successfully registered, Check device through below commands, spi0.0 is the registered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</a:t>
            </a:r>
            <a:r>
              <a:rPr lang="en-US" altLang="zh-CN" sz="2000" kern="0" dirty="0" err="1"/>
              <a:t>spi</a:t>
            </a:r>
            <a:r>
              <a:rPr lang="en-US" altLang="zh-CN" sz="2000" kern="0" dirty="0"/>
              <a:t>/device/</a:t>
            </a:r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C279B-1D91-359A-92FF-6AAAB8025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577362"/>
            <a:ext cx="3590925" cy="3429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A082F3-C591-2F16-61CA-B214D478B04C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8" name="对象 7">
            <a:hlinkClick r:id="rId6" action="ppaction://hlinkfile"/>
            <a:extLst>
              <a:ext uri="{FF2B5EF4-FFF2-40B4-BE49-F238E27FC236}">
                <a16:creationId xmlns:a16="http://schemas.microsoft.com/office/drawing/2014/main" id="{F8ED35B6-85E0-3A75-FCD7-5424FDC3B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17601"/>
              </p:ext>
            </p:extLst>
          </p:nvPr>
        </p:nvGraphicFramePr>
        <p:xfrm>
          <a:off x="7176292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包装程序外壳对象" showAsIcon="1" r:id="rId7" imgW="2094840" imgH="552600" progId="Package">
                  <p:embed/>
                </p:oleObj>
              </mc:Choice>
              <mc:Fallback>
                <p:oleObj name="包装程序外壳对象" showAsIcon="1" r:id="rId7" imgW="2094840" imgH="552600" progId="Package">
                  <p:embed/>
                  <p:pic>
                    <p:nvPicPr>
                      <p:cNvPr id="9" name="对象 8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CBB4F72A-79D8-AC5E-61CD-EEED23321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6292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134C3E-DBAE-7587-3C9B-E64D5249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039" y="3178094"/>
            <a:ext cx="3691318" cy="287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C39CB-E2D0-4207-A576-5425BAFF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Sound card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C2060-C3BC-48B6-9662-FB2CDD10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1" y="1053871"/>
            <a:ext cx="11290300" cy="49459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5FC7BDD2-D4B1-4899-A9A1-C15FD69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6280" y="2366728"/>
            <a:ext cx="6813803" cy="371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EF8409-6860-4EB4-9C20-4A493851BB3A}"/>
              </a:ext>
            </a:extLst>
          </p:cNvPr>
          <p:cNvCxnSpPr>
            <a:cxnSpLocks/>
          </p:cNvCxnSpPr>
          <p:nvPr/>
        </p:nvCxnSpPr>
        <p:spPr>
          <a:xfrm>
            <a:off x="2780522" y="4468567"/>
            <a:ext cx="4129732" cy="6554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EBB574-62CF-4E41-B2ED-1BA5A3742560}"/>
              </a:ext>
            </a:extLst>
          </p:cNvPr>
          <p:cNvCxnSpPr>
            <a:cxnSpLocks/>
          </p:cNvCxnSpPr>
          <p:nvPr/>
        </p:nvCxnSpPr>
        <p:spPr>
          <a:xfrm flipV="1">
            <a:off x="3125755" y="5223753"/>
            <a:ext cx="5424858" cy="2417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9695709-C709-4041-A6B4-CC638D086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2" y="990153"/>
            <a:ext cx="3536309" cy="2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D877F-D80D-4E09-A471-36F64487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9" y="0"/>
            <a:ext cx="10972800" cy="1143000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&amp;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3CAC196-F2CA-4688-A32A-06CBBAD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6493"/>
            <a:ext cx="5386917" cy="639763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C33EEDF-2C1B-4DD9-AA36-8DB1FEA4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616" y="1156492"/>
            <a:ext cx="5389033" cy="639763"/>
          </a:xfrm>
        </p:spPr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01286ABF-15B5-2FC1-DEAA-AEF1A7D087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554" y="2190750"/>
            <a:ext cx="4867275" cy="1238250"/>
          </a:xfrm>
          <a:prstGeom prst="rect">
            <a:avLst/>
          </a:prstGeo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8C5BFDDF-A29E-5C54-94A4-40E3CCDE7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" y="1884730"/>
            <a:ext cx="3457575" cy="20288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53929B-33EE-505F-FDF2-797F5C26B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98" y="3913555"/>
            <a:ext cx="2152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I2C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CONFIG_I2C_OMAP=y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CONFIG_I2C_MUX=y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45546"/>
      </p:ext>
    </p:extLst>
  </p:cSld>
  <p:clrMapOvr>
    <a:masterClrMapping/>
  </p:clrMapOvr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3574</TotalTime>
  <Words>2174</Words>
  <Application>Microsoft Office PowerPoint</Application>
  <PresentationFormat>宽屏</PresentationFormat>
  <Paragraphs>334</Paragraphs>
  <Slides>32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2" baseType="lpstr">
      <vt:lpstr>等线</vt:lpstr>
      <vt:lpstr>PingFang SC</vt:lpstr>
      <vt:lpstr>Arial</vt:lpstr>
      <vt:lpstr>Calibri</vt:lpstr>
      <vt:lpstr>Consolas</vt:lpstr>
      <vt:lpstr>Segoe UI</vt:lpstr>
      <vt:lpstr>Wingdings</vt:lpstr>
      <vt:lpstr>1_FinalPowerpoint</vt:lpstr>
      <vt:lpstr>4_FinalPowerpoint</vt:lpstr>
      <vt:lpstr>包装程序外壳对象</vt:lpstr>
      <vt:lpstr>Guideline for TAS2781 Linux driver  based on BBB</vt:lpstr>
      <vt:lpstr>Revision history</vt:lpstr>
      <vt:lpstr>Information</vt:lpstr>
      <vt:lpstr>Release Package</vt:lpstr>
      <vt:lpstr>Device Tree | I2C</vt:lpstr>
      <vt:lpstr>Device Tree | SPI</vt:lpstr>
      <vt:lpstr>Device Tree | Sound card</vt:lpstr>
      <vt:lpstr>Kconfig &amp; Makefile</vt:lpstr>
      <vt:lpstr>Modification in defconfig for I2C interface</vt:lpstr>
      <vt:lpstr>Modification in defconfig for SPI interface</vt:lpstr>
      <vt:lpstr>Modification in defconfig for Sound Card based on I2C or SPI</vt:lpstr>
      <vt:lpstr>CONFIG_COMPAT</vt:lpstr>
      <vt:lpstr>Firmware Setting in defconfig</vt:lpstr>
      <vt:lpstr>Firmware &amp; ftcfg file naming</vt:lpstr>
      <vt:lpstr>Compile Image with tas2781 driver</vt:lpstr>
      <vt:lpstr>Audio card registration</vt:lpstr>
      <vt:lpstr>Driver nodes I | Introduction</vt:lpstr>
      <vt:lpstr>Driver nodes II | fwload/i2caddr/devinfo</vt:lpstr>
      <vt:lpstr>Driver nodes II | reg</vt:lpstr>
      <vt:lpstr>Driver nodes III | regdump</vt:lpstr>
      <vt:lpstr>Driver nodes IV | regbininfo_list &amp;</vt:lpstr>
      <vt:lpstr>Driver nodes V | regcfg_list</vt:lpstr>
      <vt:lpstr>Bypass mode</vt:lpstr>
      <vt:lpstr>Tuning mode</vt:lpstr>
      <vt:lpstr>FTC Tool Package</vt:lpstr>
      <vt:lpstr>FTC tool</vt:lpstr>
      <vt:lpstr>Calibration test</vt:lpstr>
      <vt:lpstr>Appendix</vt:lpstr>
      <vt:lpstr>Kernel 5.10-rt</vt:lpstr>
      <vt:lpstr>Porting Tinyalsa I</vt:lpstr>
      <vt:lpstr>Porting Tinyalsa II | Steps of installation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haoding</dc:creator>
  <cp:lastModifiedBy>卢 敏龙</cp:lastModifiedBy>
  <cp:revision>310</cp:revision>
  <dcterms:created xsi:type="dcterms:W3CDTF">2020-06-23T04:23:32Z</dcterms:created>
  <dcterms:modified xsi:type="dcterms:W3CDTF">2022-10-11T07:57:50Z</dcterms:modified>
</cp:coreProperties>
</file>