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33"/>
  </p:notesMasterIdLst>
  <p:sldIdLst>
    <p:sldId id="256" r:id="rId3"/>
    <p:sldId id="749" r:id="rId4"/>
    <p:sldId id="911" r:id="rId5"/>
    <p:sldId id="965" r:id="rId6"/>
    <p:sldId id="751" r:id="rId7"/>
    <p:sldId id="750" r:id="rId8"/>
    <p:sldId id="914" r:id="rId9"/>
    <p:sldId id="946" r:id="rId10"/>
    <p:sldId id="913" r:id="rId11"/>
    <p:sldId id="967" r:id="rId12"/>
    <p:sldId id="966" r:id="rId13"/>
    <p:sldId id="947" r:id="rId14"/>
    <p:sldId id="968" r:id="rId15"/>
    <p:sldId id="964" r:id="rId16"/>
    <p:sldId id="759" r:id="rId17"/>
    <p:sldId id="948" r:id="rId18"/>
    <p:sldId id="954" r:id="rId19"/>
    <p:sldId id="955" r:id="rId20"/>
    <p:sldId id="950" r:id="rId21"/>
    <p:sldId id="951" r:id="rId22"/>
    <p:sldId id="952" r:id="rId23"/>
    <p:sldId id="956" r:id="rId24"/>
    <p:sldId id="957" r:id="rId25"/>
    <p:sldId id="756" r:id="rId26"/>
    <p:sldId id="757" r:id="rId27"/>
    <p:sldId id="375" r:id="rId28"/>
    <p:sldId id="969" r:id="rId29"/>
    <p:sldId id="758" r:id="rId30"/>
    <p:sldId id="958" r:id="rId31"/>
    <p:sldId id="301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AC93EB7-5E3C-44C1-91A1-A16F976BA282}">
          <p14:sldIdLst>
            <p14:sldId id="256"/>
            <p14:sldId id="749"/>
            <p14:sldId id="911"/>
            <p14:sldId id="965"/>
            <p14:sldId id="751"/>
            <p14:sldId id="750"/>
            <p14:sldId id="914"/>
            <p14:sldId id="946"/>
            <p14:sldId id="913"/>
            <p14:sldId id="967"/>
            <p14:sldId id="966"/>
            <p14:sldId id="947"/>
            <p14:sldId id="968"/>
            <p14:sldId id="964"/>
            <p14:sldId id="759"/>
            <p14:sldId id="948"/>
            <p14:sldId id="954"/>
            <p14:sldId id="955"/>
            <p14:sldId id="950"/>
            <p14:sldId id="951"/>
            <p14:sldId id="952"/>
            <p14:sldId id="956"/>
            <p14:sldId id="957"/>
            <p14:sldId id="756"/>
            <p14:sldId id="757"/>
          </p14:sldIdLst>
        </p14:section>
        <p14:section name="Appendix" id="{2075A44B-631F-4482-A05D-A359711CFDEF}">
          <p14:sldIdLst>
            <p14:sldId id="375"/>
            <p14:sldId id="969"/>
            <p14:sldId id="758"/>
            <p14:sldId id="958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卢 敏龙" initials="卢" lastIdx="6" clrIdx="0">
    <p:extLst>
      <p:ext uri="{19B8F6BF-5375-455C-9EA6-DF929625EA0E}">
        <p15:presenceInfo xmlns:p15="http://schemas.microsoft.com/office/powerpoint/2012/main" userId="45d2383326628bc9" providerId="Windows Live"/>
      </p:ext>
    </p:extLst>
  </p:cmAuthor>
  <p:cmAuthor id="2" name="Jim_XU TI" initials="JT" lastIdx="2" clrIdx="1">
    <p:extLst>
      <p:ext uri="{19B8F6BF-5375-455C-9EA6-DF929625EA0E}">
        <p15:presenceInfo xmlns:p15="http://schemas.microsoft.com/office/powerpoint/2012/main" userId="aa4f788581eab7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08T09:51:31.946" idx="3">
    <p:pos x="10" y="10"/>
    <p:text>symlink 作用</p:text>
    <p:extLst>
      <p:ext uri="{C676402C-5697-4E1C-873F-D02D1690AC5C}">
        <p15:threadingInfo xmlns:p15="http://schemas.microsoft.com/office/powerpoint/2012/main" timeZoneBias="-480"/>
      </p:ext>
    </p:extLst>
  </p:cm>
  <p:cm authorId="2" dt="2022-10-08T14:36:02.361" idx="1">
    <p:pos x="146" y="146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97FBE-C442-4BD6-B1C1-3CD7A2814162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B04C4-93FB-4C76-9A34-EB6ADB004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37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0D5160B-421C-400D-834A-E0A527C69DC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1880606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B04C4-93FB-4C76-9A34-EB6ADB0047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767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2A5A44C-40B0-44C2-9210-BB74863BB98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2124041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C66F6DF-B05E-45CB-92D7-741D1C1CEBA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3129273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9DA8EB2-5830-4010-9AB7-414713D1FE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1987713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9DA8EB2-5830-4010-9AB7-414713D1FE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3525628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9DA8EB2-5830-4010-9AB7-414713D1FE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116539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Industrial 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9E6F-DF64-4DB3-B692-A8B123602438}"/>
              </a:ext>
            </a:extLst>
          </p:cNvPr>
          <p:cNvSpPr/>
          <p:nvPr userDrawn="1"/>
        </p:nvSpPr>
        <p:spPr bwMode="white">
          <a:xfrm>
            <a:off x="423342" y="5988028"/>
            <a:ext cx="2275345" cy="230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4" tIns="60952" rIns="121904" bIns="60952"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117D03-61AB-4018-BFA3-34AC83690F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-15852"/>
            <a:ext cx="12192000" cy="6873855"/>
          </a:xfrm>
          <a:prstGeom prst="rect">
            <a:avLst/>
          </a:prstGeom>
        </p:spPr>
      </p:pic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45352" y="5974610"/>
            <a:ext cx="2815167" cy="24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20" tIns="50756" rIns="101520" bIns="50756">
            <a:spAutoFit/>
          </a:bodyPr>
          <a:lstStyle/>
          <a:p>
            <a:pPr marL="0" marR="0" lvl="0" indent="0" algn="l" defTabSz="101518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24"/>
            <a:ext cx="11277600" cy="1470025"/>
          </a:xfrm>
        </p:spPr>
        <p:txBody>
          <a:bodyPr/>
          <a:lstStyle>
            <a:lvl1pPr>
              <a:defRPr sz="4533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20869" y="6003665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3C7E7816-A48B-4805-9A47-CE865F4F101F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D5D735-6CE4-844D-819B-8690A1DEEACB}"/>
              </a:ext>
            </a:extLst>
          </p:cNvPr>
          <p:cNvGrpSpPr/>
          <p:nvPr userDrawn="1"/>
        </p:nvGrpSpPr>
        <p:grpSpPr>
          <a:xfrm>
            <a:off x="0" y="6209636"/>
            <a:ext cx="11768667" cy="518160"/>
            <a:chOff x="0" y="6261772"/>
            <a:chExt cx="10591800" cy="4663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D0ABB5-43B7-E942-8AE7-42906A524DE9}"/>
                </a:ext>
              </a:extLst>
            </p:cNvPr>
            <p:cNvSpPr/>
            <p:nvPr userDrawn="1"/>
          </p:nvSpPr>
          <p:spPr>
            <a:xfrm>
              <a:off x="0" y="6261772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2" name="Picture 27" descr="ti_logo_powerpoint_1_line.png">
              <a:extLst>
                <a:ext uri="{FF2B5EF4-FFF2-40B4-BE49-F238E27FC236}">
                  <a16:creationId xmlns:a16="http://schemas.microsoft.com/office/drawing/2014/main" id="{C86C3E0F-889D-B543-A684-622D57E835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3133" y="6380835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3497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17"/>
            <a:ext cx="11277600" cy="1470025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6133" y="5947081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03BA23CF-AA30-4A18-B744-605C3E9DBF0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68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elected_powerpoint_bg_2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17"/>
            <a:ext cx="11277600" cy="1470025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6133" y="5986412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7355571E-02C7-4909-A943-092A83DD3418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45352" y="6014911"/>
            <a:ext cx="2815167" cy="24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56" tIns="50776" rIns="101556" bIns="50776">
            <a:spAutoFit/>
          </a:bodyPr>
          <a:lstStyle/>
          <a:p>
            <a:pPr marL="0" marR="0" lvl="0" indent="0" algn="l" defTabSz="101554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728812-798F-7D4F-A092-90A8A316741B}"/>
              </a:ext>
            </a:extLst>
          </p:cNvPr>
          <p:cNvGrpSpPr/>
          <p:nvPr userDrawn="1"/>
        </p:nvGrpSpPr>
        <p:grpSpPr>
          <a:xfrm>
            <a:off x="0" y="6209636"/>
            <a:ext cx="11768667" cy="518160"/>
            <a:chOff x="0" y="6261772"/>
            <a:chExt cx="10591800" cy="4663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83C83A-7EC9-1042-99C9-6D5741132927}"/>
                </a:ext>
              </a:extLst>
            </p:cNvPr>
            <p:cNvSpPr/>
            <p:nvPr userDrawn="1"/>
          </p:nvSpPr>
          <p:spPr>
            <a:xfrm>
              <a:off x="0" y="6261772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2" name="Picture 27" descr="ti_logo_powerpoint_1_line.png">
              <a:extLst>
                <a:ext uri="{FF2B5EF4-FFF2-40B4-BE49-F238E27FC236}">
                  <a16:creationId xmlns:a16="http://schemas.microsoft.com/office/drawing/2014/main" id="{10E69D3B-BBC8-384D-8B0F-388FF33CA5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3133" y="6380835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150504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elected_powerpoint_bg_1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17"/>
            <a:ext cx="11277600" cy="1470025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6133" y="6038849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A18096A3-1C74-4210-9B46-F757C8F29AA0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6275917"/>
            <a:ext cx="11768667" cy="51816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45352" y="6014911"/>
            <a:ext cx="2815167" cy="24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56" tIns="50776" rIns="101556" bIns="50776">
            <a:spAutoFit/>
          </a:bodyPr>
          <a:lstStyle/>
          <a:p>
            <a:pPr marL="0" marR="0" lvl="0" indent="0" algn="l" defTabSz="101554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</p:spTree>
    <p:extLst>
      <p:ext uri="{BB962C8B-B14F-4D97-AF65-F5344CB8AC3E}">
        <p14:creationId xmlns:p14="http://schemas.microsoft.com/office/powerpoint/2010/main" val="3944624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lected_powerpoint_bg_1_grey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731"/>
            <a:ext cx="12192000" cy="6858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17"/>
            <a:ext cx="11277600" cy="1470025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6133" y="6012631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3C7E7816-A48B-4805-9A47-CE865F4F101F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45352" y="6014911"/>
            <a:ext cx="2815167" cy="24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56" tIns="50776" rIns="101556" bIns="50776">
            <a:spAutoFit/>
          </a:bodyPr>
          <a:lstStyle/>
          <a:p>
            <a:pPr marL="0" marR="0" lvl="0" indent="0" algn="l" defTabSz="101554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D5D735-6CE4-844D-819B-8690A1DEEACB}"/>
              </a:ext>
            </a:extLst>
          </p:cNvPr>
          <p:cNvGrpSpPr/>
          <p:nvPr userDrawn="1"/>
        </p:nvGrpSpPr>
        <p:grpSpPr>
          <a:xfrm>
            <a:off x="0" y="6209636"/>
            <a:ext cx="11768667" cy="518160"/>
            <a:chOff x="0" y="6261772"/>
            <a:chExt cx="10591800" cy="4663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D0ABB5-43B7-E942-8AE7-42906A524DE9}"/>
                </a:ext>
              </a:extLst>
            </p:cNvPr>
            <p:cNvSpPr/>
            <p:nvPr userDrawn="1"/>
          </p:nvSpPr>
          <p:spPr>
            <a:xfrm>
              <a:off x="0" y="6261772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2" name="Picture 27" descr="ti_logo_powerpoint_1_line.png">
              <a:extLst>
                <a:ext uri="{FF2B5EF4-FFF2-40B4-BE49-F238E27FC236}">
                  <a16:creationId xmlns:a16="http://schemas.microsoft.com/office/drawing/2014/main" id="{C86C3E0F-889D-B543-A684-622D57E835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3133" y="6380835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638969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7" y="1048478"/>
            <a:ext cx="11290300" cy="4945932"/>
          </a:xfrm>
        </p:spPr>
        <p:txBody>
          <a:bodyPr/>
          <a:lstStyle>
            <a:lvl1pPr>
              <a:spcBef>
                <a:spcPts val="889"/>
              </a:spcBef>
              <a:defRPr/>
            </a:lvl1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54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</p:spPr>
        <p:txBody>
          <a:bodyPr anchor="t"/>
          <a:lstStyle>
            <a:lvl1pPr algn="l">
              <a:defRPr sz="4400" b="1" cap="all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267"/>
            </a:lvl1pPr>
            <a:lvl2pPr marL="507774" indent="0">
              <a:buNone/>
              <a:defRPr sz="2000"/>
            </a:lvl2pPr>
            <a:lvl3pPr marL="1015543" indent="0">
              <a:buNone/>
              <a:defRPr sz="1733"/>
            </a:lvl3pPr>
            <a:lvl4pPr marL="1523311" indent="0">
              <a:buNone/>
              <a:defRPr sz="1600"/>
            </a:lvl4pPr>
            <a:lvl5pPr marL="2031076" indent="0">
              <a:buNone/>
              <a:defRPr sz="1600"/>
            </a:lvl5pPr>
            <a:lvl6pPr marL="2538843" indent="0">
              <a:buNone/>
              <a:defRPr sz="1600"/>
            </a:lvl6pPr>
            <a:lvl7pPr marL="3046617" indent="0">
              <a:buNone/>
              <a:defRPr sz="1600"/>
            </a:lvl7pPr>
            <a:lvl8pPr marL="3554386" indent="0">
              <a:buNone/>
              <a:defRPr sz="1600"/>
            </a:lvl8pPr>
            <a:lvl9pPr marL="40621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1900" y="6049963"/>
            <a:ext cx="2844800" cy="206376"/>
          </a:xfrm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4E6118DC-F0C3-4C61-9EEA-2C495CD0458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220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504" y="1185864"/>
            <a:ext cx="5543551" cy="469265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2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2" y="1185864"/>
            <a:ext cx="5543549" cy="469265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16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774" indent="0">
              <a:buNone/>
              <a:defRPr sz="2267" b="1"/>
            </a:lvl2pPr>
            <a:lvl3pPr marL="1015543" indent="0">
              <a:buNone/>
              <a:defRPr sz="2000" b="1"/>
            </a:lvl3pPr>
            <a:lvl4pPr marL="1523311" indent="0">
              <a:buNone/>
              <a:defRPr sz="1733" b="1"/>
            </a:lvl4pPr>
            <a:lvl5pPr marL="2031076" indent="0">
              <a:buNone/>
              <a:defRPr sz="1733" b="1"/>
            </a:lvl5pPr>
            <a:lvl6pPr marL="2538843" indent="0">
              <a:buNone/>
              <a:defRPr sz="1733" b="1"/>
            </a:lvl6pPr>
            <a:lvl7pPr marL="3046617" indent="0">
              <a:buNone/>
              <a:defRPr sz="1733" b="1"/>
            </a:lvl7pPr>
            <a:lvl8pPr marL="3554386" indent="0">
              <a:buNone/>
              <a:defRPr sz="1733" b="1"/>
            </a:lvl8pPr>
            <a:lvl9pPr marL="4062152" indent="0">
              <a:buNone/>
              <a:defRPr sz="17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2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0" y="1535113"/>
            <a:ext cx="5389033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774" indent="0">
              <a:buNone/>
              <a:defRPr sz="2267" b="1"/>
            </a:lvl2pPr>
            <a:lvl3pPr marL="1015543" indent="0">
              <a:buNone/>
              <a:defRPr sz="2000" b="1"/>
            </a:lvl3pPr>
            <a:lvl4pPr marL="1523311" indent="0">
              <a:buNone/>
              <a:defRPr sz="1733" b="1"/>
            </a:lvl4pPr>
            <a:lvl5pPr marL="2031076" indent="0">
              <a:buNone/>
              <a:defRPr sz="1733" b="1"/>
            </a:lvl5pPr>
            <a:lvl6pPr marL="2538843" indent="0">
              <a:buNone/>
              <a:defRPr sz="1733" b="1"/>
            </a:lvl6pPr>
            <a:lvl7pPr marL="3046617" indent="0">
              <a:buNone/>
              <a:defRPr sz="1733" b="1"/>
            </a:lvl7pPr>
            <a:lvl8pPr marL="3554386" indent="0">
              <a:buNone/>
              <a:defRPr sz="1733" b="1"/>
            </a:lvl8pPr>
            <a:lvl9pPr marL="4062152" indent="0">
              <a:buNone/>
              <a:defRPr sz="17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0" y="2174876"/>
            <a:ext cx="5389033" cy="39512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2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04C35C9-3222-4444-B33E-8AB075BE83C6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061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4C52F08-588C-488E-A5AB-DF69250DE862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484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ED430B41-3034-4777-B6DE-71856D98569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1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Automotive 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C695D6-8507-4B35-BBAC-EB6E7982E0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AF9E6F-DF64-4DB3-B692-A8B123602438}"/>
              </a:ext>
            </a:extLst>
          </p:cNvPr>
          <p:cNvSpPr/>
          <p:nvPr userDrawn="1"/>
        </p:nvSpPr>
        <p:spPr bwMode="white">
          <a:xfrm>
            <a:off x="423342" y="5988028"/>
            <a:ext cx="2275345" cy="230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4" tIns="60952" rIns="121904" bIns="60952"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45352" y="5974610"/>
            <a:ext cx="2815167" cy="24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20" tIns="50756" rIns="101520" bIns="50756">
            <a:spAutoFit/>
          </a:bodyPr>
          <a:lstStyle/>
          <a:p>
            <a:pPr marL="0" marR="0" lvl="0" indent="0" algn="l" defTabSz="101518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24"/>
            <a:ext cx="11277600" cy="1470025"/>
          </a:xfrm>
        </p:spPr>
        <p:txBody>
          <a:bodyPr/>
          <a:lstStyle>
            <a:lvl1pPr>
              <a:defRPr sz="4533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20869" y="6003665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3C7E7816-A48B-4805-9A47-CE865F4F101F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D5D735-6CE4-844D-819B-8690A1DEEACB}"/>
              </a:ext>
            </a:extLst>
          </p:cNvPr>
          <p:cNvGrpSpPr/>
          <p:nvPr userDrawn="1"/>
        </p:nvGrpSpPr>
        <p:grpSpPr>
          <a:xfrm>
            <a:off x="0" y="6209636"/>
            <a:ext cx="11768667" cy="518160"/>
            <a:chOff x="0" y="6261772"/>
            <a:chExt cx="10591800" cy="4663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D0ABB5-43B7-E942-8AE7-42906A524DE9}"/>
                </a:ext>
              </a:extLst>
            </p:cNvPr>
            <p:cNvSpPr/>
            <p:nvPr userDrawn="1"/>
          </p:nvSpPr>
          <p:spPr>
            <a:xfrm>
              <a:off x="0" y="6261772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2" name="Picture 27" descr="ti_logo_powerpoint_1_line.png">
              <a:extLst>
                <a:ext uri="{FF2B5EF4-FFF2-40B4-BE49-F238E27FC236}">
                  <a16:creationId xmlns:a16="http://schemas.microsoft.com/office/drawing/2014/main" id="{C86C3E0F-889D-B543-A684-622D57E835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3133" y="6380835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583374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0"/>
            <a:ext cx="4011084" cy="4691064"/>
          </a:xfrm>
        </p:spPr>
        <p:txBody>
          <a:bodyPr/>
          <a:lstStyle>
            <a:lvl1pPr marL="0" indent="0">
              <a:buNone/>
              <a:defRPr sz="2267"/>
            </a:lvl1pPr>
            <a:lvl2pPr marL="507774" indent="0">
              <a:buNone/>
              <a:defRPr sz="1333"/>
            </a:lvl2pPr>
            <a:lvl3pPr marL="1015543" indent="0">
              <a:buNone/>
              <a:defRPr sz="1067"/>
            </a:lvl3pPr>
            <a:lvl4pPr marL="1523311" indent="0">
              <a:buNone/>
              <a:defRPr sz="933"/>
            </a:lvl4pPr>
            <a:lvl5pPr marL="2031076" indent="0">
              <a:buNone/>
              <a:defRPr sz="933"/>
            </a:lvl5pPr>
            <a:lvl6pPr marL="2538843" indent="0">
              <a:buNone/>
              <a:defRPr sz="933"/>
            </a:lvl6pPr>
            <a:lvl7pPr marL="3046617" indent="0">
              <a:buNone/>
              <a:defRPr sz="933"/>
            </a:lvl7pPr>
            <a:lvl8pPr marL="3554386" indent="0">
              <a:buNone/>
              <a:defRPr sz="933"/>
            </a:lvl8pPr>
            <a:lvl9pPr marL="4062152" indent="0">
              <a:buNone/>
              <a:defRPr sz="9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9B97EEC-B5BC-42C5-B73F-31CC660D4D8A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944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9"/>
            <a:ext cx="7315200" cy="566737"/>
          </a:xfrm>
        </p:spPr>
        <p:txBody>
          <a:bodyPr anchor="b"/>
          <a:lstStyle>
            <a:lvl1pPr algn="l">
              <a:defRPr sz="3067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07774" indent="0">
              <a:buNone/>
              <a:defRPr sz="3067"/>
            </a:lvl2pPr>
            <a:lvl3pPr marL="1015543" indent="0">
              <a:buNone/>
              <a:defRPr sz="2667"/>
            </a:lvl3pPr>
            <a:lvl4pPr marL="1523311" indent="0">
              <a:buNone/>
              <a:defRPr sz="2267"/>
            </a:lvl4pPr>
            <a:lvl5pPr marL="2031076" indent="0">
              <a:buNone/>
              <a:defRPr sz="2267"/>
            </a:lvl5pPr>
            <a:lvl6pPr marL="2538843" indent="0">
              <a:buNone/>
              <a:defRPr sz="2267"/>
            </a:lvl6pPr>
            <a:lvl7pPr marL="3046617" indent="0">
              <a:buNone/>
              <a:defRPr sz="2267"/>
            </a:lvl7pPr>
            <a:lvl8pPr marL="3554386" indent="0">
              <a:buNone/>
              <a:defRPr sz="2267"/>
            </a:lvl8pPr>
            <a:lvl9pPr marL="4062152" indent="0">
              <a:buNone/>
              <a:defRPr sz="2267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6"/>
            <a:ext cx="7315200" cy="80486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774" indent="0">
              <a:buNone/>
              <a:defRPr sz="1333"/>
            </a:lvl2pPr>
            <a:lvl3pPr marL="1015543" indent="0">
              <a:buNone/>
              <a:defRPr sz="1067"/>
            </a:lvl3pPr>
            <a:lvl4pPr marL="1523311" indent="0">
              <a:buNone/>
              <a:defRPr sz="933"/>
            </a:lvl4pPr>
            <a:lvl5pPr marL="2031076" indent="0">
              <a:buNone/>
              <a:defRPr sz="933"/>
            </a:lvl5pPr>
            <a:lvl6pPr marL="2538843" indent="0">
              <a:buNone/>
              <a:defRPr sz="933"/>
            </a:lvl6pPr>
            <a:lvl7pPr marL="3046617" indent="0">
              <a:buNone/>
              <a:defRPr sz="933"/>
            </a:lvl7pPr>
            <a:lvl8pPr marL="3554386" indent="0">
              <a:buNone/>
              <a:defRPr sz="933"/>
            </a:lvl8pPr>
            <a:lvl9pPr marL="4062152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8E55F34B-1C25-4090-A4A7-9CEE84F430BB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60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34FE2BCE-81FD-49AD-8F3F-8C803C0A8918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0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26" y="142876"/>
            <a:ext cx="2855383" cy="5735637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033" y="142876"/>
            <a:ext cx="8367184" cy="573563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9AB3E699-3BC5-4E82-A48B-54CC42B0E66D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83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7" y="1048483"/>
            <a:ext cx="11290300" cy="4945932"/>
          </a:xfrm>
        </p:spPr>
        <p:txBody>
          <a:bodyPr/>
          <a:lstStyle>
            <a:lvl1pPr>
              <a:spcBef>
                <a:spcPts val="889"/>
              </a:spcBef>
              <a:defRPr/>
            </a:lvl1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11475" y="5999803"/>
            <a:ext cx="2844800" cy="206376"/>
          </a:xfrm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7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15727" y="5994703"/>
            <a:ext cx="2844800" cy="206376"/>
          </a:xfrm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4C52F08-588C-488E-A5AB-DF69250DE862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36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4C52F08-588C-488E-A5AB-DF69250DE862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19437-4112-45C4-B6E6-6EA25765E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t="12618" b="12963"/>
          <a:stretch/>
        </p:blipFill>
        <p:spPr>
          <a:xfrm>
            <a:off x="0" y="865325"/>
            <a:ext cx="12192000" cy="51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2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03633" y="5998585"/>
            <a:ext cx="2844800" cy="206376"/>
          </a:xfrm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ED430B41-3034-4777-B6DE-71856D98569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9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4507" y="1048483"/>
            <a:ext cx="11290300" cy="4945932"/>
          </a:xfrm>
          <a:prstGeom prst="rect">
            <a:avLst/>
          </a:prstGeo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750" indent="0">
              <a:buNone/>
              <a:defRPr sz="2300" b="1"/>
            </a:lvl2pPr>
            <a:lvl3pPr marL="1015492" indent="0">
              <a:buNone/>
              <a:defRPr sz="2000" b="1"/>
            </a:lvl3pPr>
            <a:lvl4pPr marL="1523235" indent="0">
              <a:buNone/>
              <a:defRPr sz="1700" b="1"/>
            </a:lvl4pPr>
            <a:lvl5pPr marL="2030975" indent="0">
              <a:buNone/>
              <a:defRPr sz="1700" b="1"/>
            </a:lvl5pPr>
            <a:lvl6pPr marL="2538715" indent="0">
              <a:buNone/>
              <a:defRPr sz="1700" b="1"/>
            </a:lvl6pPr>
            <a:lvl7pPr marL="3046465" indent="0">
              <a:buNone/>
              <a:defRPr sz="1700" b="1"/>
            </a:lvl7pPr>
            <a:lvl8pPr marL="3554210" indent="0">
              <a:buNone/>
              <a:defRPr sz="1700" b="1"/>
            </a:lvl8pPr>
            <a:lvl9pPr marL="4061949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3" tIns="38086" rIns="76163" bIns="38086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5" y="1535113"/>
            <a:ext cx="5389033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750" indent="0">
              <a:buNone/>
              <a:defRPr sz="2300" b="1"/>
            </a:lvl2pPr>
            <a:lvl3pPr marL="1015492" indent="0">
              <a:buNone/>
              <a:defRPr sz="2000" b="1"/>
            </a:lvl3pPr>
            <a:lvl4pPr marL="1523235" indent="0">
              <a:buNone/>
              <a:defRPr sz="1700" b="1"/>
            </a:lvl4pPr>
            <a:lvl5pPr marL="2030975" indent="0">
              <a:buNone/>
              <a:defRPr sz="1700" b="1"/>
            </a:lvl5pPr>
            <a:lvl6pPr marL="2538715" indent="0">
              <a:buNone/>
              <a:defRPr sz="1700" b="1"/>
            </a:lvl6pPr>
            <a:lvl7pPr marL="3046465" indent="0">
              <a:buNone/>
              <a:defRPr sz="1700" b="1"/>
            </a:lvl7pPr>
            <a:lvl8pPr marL="3554210" indent="0">
              <a:buNone/>
              <a:defRPr sz="1700" b="1"/>
            </a:lvl8pPr>
            <a:lvl9pPr marL="4061949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5" y="2174876"/>
            <a:ext cx="5389033" cy="39512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3" tIns="38086" rIns="76163" bIns="38086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514" y="1185865"/>
            <a:ext cx="5543551" cy="469265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3" tIns="38086" rIns="76163" bIns="38086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2" y="1185865"/>
            <a:ext cx="5543549" cy="469265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3" tIns="38086" rIns="76163" bIns="38086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2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9033" y="142894"/>
            <a:ext cx="112776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7" y="1058871"/>
            <a:ext cx="11290300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56133" y="5982752"/>
            <a:ext cx="2844800" cy="20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algn="r">
              <a:defRPr sz="933"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B6C70261-DCF8-4A97-9502-E8EEF2364CDE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445352" y="5984431"/>
            <a:ext cx="2815167" cy="24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20" tIns="50756" rIns="101520" bIns="50756">
            <a:spAutoFit/>
          </a:bodyPr>
          <a:lstStyle/>
          <a:p>
            <a:pPr marL="0" marR="0" lvl="0" indent="0" algn="l" defTabSz="101518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6209636"/>
            <a:ext cx="11768667" cy="518160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59" tIns="60932" rIns="121859" bIns="60932"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2" name="Picture 27" descr="ti_logo_powerpoint_1_line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03481" y="6341928"/>
            <a:ext cx="2083152" cy="25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836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83" r:id="rId8"/>
    <p:sldLayoutId id="2147483684" r:id="rId9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733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507594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1015183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522771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2030344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252034" indent="-252034" algn="l" rtl="0" eaLnBrk="0" fontAlgn="base" hangingPunct="0">
        <a:spcBef>
          <a:spcPts val="889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38011" indent="-259088" algn="l" rtl="0" eaLnBrk="0" fontAlgn="base" hangingPunct="0">
        <a:spcBef>
          <a:spcPct val="20000"/>
        </a:spcBef>
        <a:spcAft>
          <a:spcPct val="0"/>
        </a:spcAft>
        <a:buChar char="–"/>
        <a:defRPr sz="2133">
          <a:solidFill>
            <a:schemeClr val="tx1"/>
          </a:solidFill>
          <a:latin typeface="+mn-lt"/>
        </a:defRPr>
      </a:lvl2pPr>
      <a:lvl3pPr marL="948199" indent="-183309" algn="l" rtl="0" eaLnBrk="0" fontAlgn="base" hangingPunct="0">
        <a:spcBef>
          <a:spcPct val="15000"/>
        </a:spcBef>
        <a:spcAft>
          <a:spcPct val="0"/>
        </a:spcAft>
        <a:buChar char="•"/>
        <a:defRPr sz="2133">
          <a:solidFill>
            <a:schemeClr val="tx1"/>
          </a:solidFill>
          <a:latin typeface="+mn-lt"/>
        </a:defRPr>
      </a:lvl3pPr>
      <a:lvl4pPr marL="1334177" indent="-259088" algn="l" rtl="0" eaLnBrk="0" fontAlgn="base" hangingPunct="0">
        <a:spcBef>
          <a:spcPct val="5000"/>
        </a:spcBef>
        <a:spcAft>
          <a:spcPct val="0"/>
        </a:spcAft>
        <a:buChar char="–"/>
        <a:defRPr sz="2133">
          <a:solidFill>
            <a:schemeClr val="tx1"/>
          </a:solidFill>
          <a:latin typeface="+mn-lt"/>
        </a:defRPr>
      </a:lvl4pPr>
      <a:lvl5pPr marL="1653172" indent="-192129" algn="l" rtl="0" eaLnBrk="0" fontAlgn="base" hangingPunct="0">
        <a:spcBef>
          <a:spcPct val="0"/>
        </a:spcBef>
        <a:spcAft>
          <a:spcPct val="0"/>
        </a:spcAft>
        <a:buChar char="»"/>
        <a:defRPr sz="2133">
          <a:solidFill>
            <a:schemeClr val="tx1"/>
          </a:solidFill>
          <a:latin typeface="+mn-lt"/>
        </a:defRPr>
      </a:lvl5pPr>
      <a:lvl6pPr marL="2160763" indent="-19212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6pPr>
      <a:lvl7pPr marL="2668355" indent="-19212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7pPr>
      <a:lvl8pPr marL="3175943" indent="-19212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8pPr>
      <a:lvl9pPr marL="3683535" indent="-19212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94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183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2771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0344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7931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5521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3106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0688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9033" y="142887"/>
            <a:ext cx="112776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7" y="1058871"/>
            <a:ext cx="11290300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56133" y="5982752"/>
            <a:ext cx="2844800" cy="20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r">
              <a:defRPr sz="933"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B6C70261-DCF8-4A97-9502-E8EEF2364CDE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6209636"/>
            <a:ext cx="11768667" cy="518160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4" tIns="60952" rIns="121904" bIns="60952"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2" name="Picture 27" descr="ti_logo_powerpoint_1_line.png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03481" y="6341928"/>
            <a:ext cx="2083152" cy="25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31">
            <a:extLst>
              <a:ext uri="{FF2B5EF4-FFF2-40B4-BE49-F238E27FC236}">
                <a16:creationId xmlns:a16="http://schemas.microsoft.com/office/drawing/2014/main" id="{38224B69-00B6-4C72-8CE2-9F0CED34125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5352" y="5984431"/>
            <a:ext cx="2815167" cy="24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20" tIns="50756" rIns="101520" bIns="50756">
            <a:spAutoFit/>
          </a:bodyPr>
          <a:lstStyle/>
          <a:p>
            <a:pPr marL="0" marR="0" lvl="0" indent="0" algn="l" defTabSz="101518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</p:spTree>
    <p:extLst>
      <p:ext uri="{BB962C8B-B14F-4D97-AF65-F5344CB8AC3E}">
        <p14:creationId xmlns:p14="http://schemas.microsoft.com/office/powerpoint/2010/main" val="329315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507774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1015543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523311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2031076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252122" indent="-252122" algn="l" rtl="0" eaLnBrk="0" fontAlgn="base" hangingPunct="0">
        <a:spcBef>
          <a:spcPts val="889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38239" indent="-259178" algn="l" rtl="0" eaLnBrk="0" fontAlgn="base" hangingPunct="0">
        <a:spcBef>
          <a:spcPct val="20000"/>
        </a:spcBef>
        <a:spcAft>
          <a:spcPct val="0"/>
        </a:spcAft>
        <a:buChar char="–"/>
        <a:defRPr sz="2133">
          <a:solidFill>
            <a:schemeClr val="tx1"/>
          </a:solidFill>
          <a:latin typeface="+mn-lt"/>
        </a:defRPr>
      </a:lvl2pPr>
      <a:lvl3pPr marL="948539" indent="-183369" algn="l" rtl="0" eaLnBrk="0" fontAlgn="base" hangingPunct="0">
        <a:spcBef>
          <a:spcPct val="15000"/>
        </a:spcBef>
        <a:spcAft>
          <a:spcPct val="0"/>
        </a:spcAft>
        <a:buChar char="•"/>
        <a:defRPr sz="2133">
          <a:solidFill>
            <a:schemeClr val="tx1"/>
          </a:solidFill>
          <a:latin typeface="+mn-lt"/>
        </a:defRPr>
      </a:lvl3pPr>
      <a:lvl4pPr marL="1334657" indent="-259178" algn="l" rtl="0" eaLnBrk="0" fontAlgn="base" hangingPunct="0">
        <a:spcBef>
          <a:spcPct val="5000"/>
        </a:spcBef>
        <a:spcAft>
          <a:spcPct val="0"/>
        </a:spcAft>
        <a:buChar char="–"/>
        <a:defRPr sz="2133">
          <a:solidFill>
            <a:schemeClr val="tx1"/>
          </a:solidFill>
          <a:latin typeface="+mn-lt"/>
        </a:defRPr>
      </a:lvl4pPr>
      <a:lvl5pPr marL="1653772" indent="-192189" algn="l" rtl="0" eaLnBrk="0" fontAlgn="base" hangingPunct="0">
        <a:spcBef>
          <a:spcPct val="0"/>
        </a:spcBef>
        <a:spcAft>
          <a:spcPct val="0"/>
        </a:spcAft>
        <a:buChar char="»"/>
        <a:defRPr sz="2133">
          <a:solidFill>
            <a:schemeClr val="tx1"/>
          </a:solidFill>
          <a:latin typeface="+mn-lt"/>
        </a:defRPr>
      </a:lvl5pPr>
      <a:lvl6pPr marL="2161543" indent="-19218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6pPr>
      <a:lvl7pPr marL="2669315" indent="-19218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7pPr>
      <a:lvl8pPr marL="3177083" indent="-19218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8pPr>
      <a:lvl9pPr marL="3684855" indent="-19218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774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543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311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076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8843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6617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4386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2152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agleboard/linux/tree/5.10-rt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nyalsa/tinyalsa" TargetMode="External"/><Relationship Id="rId2" Type="http://schemas.openxmlformats.org/officeDocument/2006/relationships/hyperlink" Target="https://opensourcelibs.com/lib/tinyalsa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8.png"/><Relationship Id="rId7" Type="http://schemas.openxmlformats.org/officeDocument/2006/relationships/hyperlink" Target="file:///C:\Users\lumin\Desktop\am335x-boneblack-hdmi.dts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comments" Target="../comments/comment1.xml"/><Relationship Id="rId4" Type="http://schemas.openxmlformats.org/officeDocument/2006/relationships/image" Target="../media/image9.png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3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hyperlink" Target="file:///C:\Users\lumin\Desktop\am335x-boneblack-hdmi.dtsi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36BF4-9A17-4C43-8C0C-3EE63CC40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Guideline for </a:t>
            </a:r>
            <a:r>
              <a:rPr lang="en-US" altLang="zh-CN" dirty="0"/>
              <a:t>TAS2781 </a:t>
            </a:r>
            <a:r>
              <a:rPr lang="en-US" altLang="zh-CN" b="1" dirty="0"/>
              <a:t>Linux driver </a:t>
            </a:r>
            <a:br>
              <a:rPr lang="en-US" altLang="zh-CN" b="1" dirty="0"/>
            </a:br>
            <a:r>
              <a:rPr lang="en-US" altLang="zh-CN" b="1" dirty="0"/>
              <a:t>based on BBB</a:t>
            </a:r>
            <a:endParaRPr lang="zh-CN" altLang="en-US" b="1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5BFF6C7B-32E5-49CF-A132-BE4A556F9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Kernel-5.10-rt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082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599C24-D342-4A95-9B2C-C9EF932B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Modification in </a:t>
            </a:r>
            <a:r>
              <a:rPr lang="en-US" altLang="zh-CN" dirty="0" err="1"/>
              <a:t>defconfig</a:t>
            </a:r>
            <a:r>
              <a:rPr lang="en-US" altLang="zh-CN" dirty="0"/>
              <a:t> for SPI interface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56F7DC9-5E84-3AB6-BF3A-4D16CB251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Check whether following items have been enabled in arch/arm/configs/ti_sdk_am3x_release_defconfig, if not, enable them as following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CONFIG_SPI=y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CONFIG_SPI_GPIO=y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CONFIG_SPI_SPIDEV=y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CONFIG_SPI_MASTER=y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7420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599C24-D342-4A95-9B2C-C9EF932B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Modification in </a:t>
            </a:r>
            <a:r>
              <a:rPr lang="en-US" altLang="zh-CN" dirty="0" err="1"/>
              <a:t>defconfig</a:t>
            </a:r>
            <a:r>
              <a:rPr lang="en-US" altLang="zh-CN" dirty="0"/>
              <a:t> for Sound Card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FF7EC6-CB65-1659-BB9E-73210DEB6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Add following items in arch/arm/configs/ti_sdk_am3x_release_defconfig.</a:t>
            </a:r>
            <a:endParaRPr lang="fr-FR" altLang="zh-CN" dirty="0"/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CONFIG_SOUND=y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CONFIG_SND=y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CONFIG_SND_SOC=y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CONFIG_SND_SIMPLE_CARD=y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fr-FR" altLang="zh-CN" dirty="0"/>
              <a:t>CONFIG_SND_SOC_TASDEVICE=y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CONFIG_TASDEVICE_CODEC=y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7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A0105-6D12-8715-8F38-DD604EF1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Firmware Setting in </a:t>
            </a:r>
            <a:r>
              <a:rPr lang="en-US" altLang="zh-CN" dirty="0" err="1"/>
              <a:t>defconfig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BE2EC7-4137-D172-D7DE-AAD02598E5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4B20A5-AC68-11FC-AD91-73CBAB2CB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33" y="933799"/>
            <a:ext cx="11290300" cy="4946650"/>
          </a:xfrm>
        </p:spPr>
        <p:txBody>
          <a:bodyPr/>
          <a:lstStyle/>
          <a:p>
            <a:pPr marL="843177" lvl="1" indent="-457200"/>
            <a:r>
              <a:rPr lang="en-US" altLang="zh-CN" dirty="0"/>
              <a:t>Compile the bin file into image.</a:t>
            </a:r>
          </a:p>
          <a:p>
            <a:pPr marL="1153365" lvl="2" indent="-457200"/>
            <a:r>
              <a:rPr lang="en-US" altLang="zh-CN" dirty="0"/>
              <a:t>Add following settings into </a:t>
            </a:r>
            <a:r>
              <a:rPr lang="en-US" altLang="zh-CN" dirty="0" err="1"/>
              <a:t>defconfig</a:t>
            </a:r>
            <a:r>
              <a:rPr lang="en-US" altLang="zh-CN" dirty="0"/>
              <a:t> file</a:t>
            </a:r>
          </a:p>
          <a:p>
            <a:pPr marL="696165" lvl="2" indent="0">
              <a:buNone/>
            </a:pPr>
            <a:endParaRPr lang="en-US" altLang="zh-CN" dirty="0"/>
          </a:p>
          <a:p>
            <a:pPr marL="385977" lvl="1" indent="0">
              <a:buNone/>
            </a:pPr>
            <a:endParaRPr lang="en-US" altLang="zh-CN" dirty="0"/>
          </a:p>
          <a:p>
            <a:pPr marL="1153365" lvl="2" indent="-457200"/>
            <a:endParaRPr lang="en-US" altLang="zh-CN" dirty="0"/>
          </a:p>
          <a:p>
            <a:pPr marL="1539343" lvl="3" indent="-457200">
              <a:buFont typeface="Wingdings" panose="05000000000000000000" pitchFamily="2" charset="2"/>
              <a:buChar char="p"/>
            </a:pPr>
            <a:r>
              <a:rPr lang="en-US" altLang="zh-CN" sz="1800" dirty="0"/>
              <a:t>CONFIG_EXTRA_FIRMWARE_DIR is path where the bin file is stored into the kernel root. “firmware” is the relative path in the compiling base path.</a:t>
            </a:r>
          </a:p>
          <a:p>
            <a:pPr marL="1539343" lvl="3" indent="-457200">
              <a:buFont typeface="Wingdings" panose="05000000000000000000" pitchFamily="2" charset="2"/>
              <a:buChar char="p"/>
            </a:pPr>
            <a:r>
              <a:rPr lang="en-US" altLang="zh-CN" sz="1800" dirty="0"/>
              <a:t>CONFIG_EXTRA_FIRMWARE is the name of firmware name. if multiple bin files are required, </a:t>
            </a:r>
          </a:p>
          <a:p>
            <a:pPr marL="1082143" lvl="3" indent="0">
              <a:buNone/>
            </a:pPr>
            <a:r>
              <a:rPr lang="en-US" altLang="zh-CN" sz="1800" dirty="0"/>
              <a:t>        input the file name format like </a:t>
            </a:r>
            <a:r>
              <a:rPr lang="en-US" altLang="zh-CN" sz="1800" dirty="0">
                <a:solidFill>
                  <a:srgbClr val="FF0000"/>
                </a:solidFill>
              </a:rPr>
              <a:t>CONFIG_EXTRA_FIRMWARE  = “</a:t>
            </a:r>
            <a:r>
              <a:rPr lang="en-US" altLang="zh-CN" sz="1800" dirty="0" err="1">
                <a:solidFill>
                  <a:srgbClr val="FF0000"/>
                </a:solidFill>
              </a:rPr>
              <a:t>a.bin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b.bin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c.bin</a:t>
            </a:r>
            <a:r>
              <a:rPr lang="en-US" altLang="zh-CN" sz="1800" dirty="0">
                <a:solidFill>
                  <a:srgbClr val="FF0000"/>
                </a:solidFill>
              </a:rPr>
              <a:t>”</a:t>
            </a:r>
          </a:p>
          <a:p>
            <a:pPr marL="1539343" lvl="3" indent="-457200">
              <a:buFont typeface="Wingdings" panose="05000000000000000000" pitchFamily="2" charset="2"/>
              <a:buChar char="p"/>
            </a:pPr>
            <a:r>
              <a:rPr lang="en-US" altLang="zh-CN" sz="1800" dirty="0"/>
              <a:t>If this method is enabled, the </a:t>
            </a:r>
            <a:r>
              <a:rPr lang="en-US" altLang="zh-CN" sz="1800" dirty="0" err="1"/>
              <a:t>fw</a:t>
            </a:r>
            <a:r>
              <a:rPr lang="en-US" altLang="zh-CN" sz="1800" dirty="0"/>
              <a:t> will be loaded during system bootup.</a:t>
            </a:r>
          </a:p>
          <a:p>
            <a:pPr marL="1153365" lvl="2" indent="-457200"/>
            <a:r>
              <a:rPr lang="en-US" altLang="zh-CN" dirty="0"/>
              <a:t>During debug, pushing the bin file into proper folder of the target device is more convenient than compiling into image. Once compiling into </a:t>
            </a:r>
            <a:r>
              <a:rPr lang="en-US" altLang="zh-CN" dirty="0" err="1"/>
              <a:t>zImage</a:t>
            </a:r>
            <a:r>
              <a:rPr lang="en-US" altLang="zh-CN" dirty="0"/>
              <a:t>, every time the bin file is changed, it should be recompiled into </a:t>
            </a:r>
            <a:r>
              <a:rPr lang="en-US" altLang="zh-CN" dirty="0" err="1"/>
              <a:t>zImage</a:t>
            </a:r>
            <a:r>
              <a:rPr lang="en-US" altLang="zh-CN" dirty="0"/>
              <a:t> instead of copied into the </a:t>
            </a:r>
            <a:r>
              <a:rPr lang="en-US" altLang="zh-CN" i="1" dirty="0" err="1"/>
              <a:t>fw_path</a:t>
            </a:r>
            <a:endParaRPr lang="en-US" altLang="zh-CN" i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BCB029D-E04F-5A57-BA3A-21DDE0B4E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85" y="1844552"/>
            <a:ext cx="5928793" cy="63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9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73ED3-95A0-3FB0-2CFC-B0172541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Firmware &amp; </a:t>
            </a:r>
            <a:r>
              <a:rPr lang="en-US" altLang="zh-CN" dirty="0" err="1"/>
              <a:t>ftcfg</a:t>
            </a:r>
            <a:r>
              <a:rPr lang="en-US" altLang="zh-CN" dirty="0"/>
              <a:t> file naming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9C123F7-25E3-DC7A-8027-D749F774D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345706"/>
              </p:ext>
            </p:extLst>
          </p:nvPr>
        </p:nvGraphicFramePr>
        <p:xfrm>
          <a:off x="444500" y="1047750"/>
          <a:ext cx="1129030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6757">
                  <a:extLst>
                    <a:ext uri="{9D8B030D-6E8A-4147-A177-3AD203B41FA5}">
                      <a16:colId xmlns:a16="http://schemas.microsoft.com/office/drawing/2014/main" val="1621443770"/>
                    </a:ext>
                  </a:extLst>
                </a:gridCol>
                <a:gridCol w="3831772">
                  <a:extLst>
                    <a:ext uri="{9D8B030D-6E8A-4147-A177-3AD203B41FA5}">
                      <a16:colId xmlns:a16="http://schemas.microsoft.com/office/drawing/2014/main" val="2006881558"/>
                    </a:ext>
                  </a:extLst>
                </a:gridCol>
                <a:gridCol w="3831772">
                  <a:extLst>
                    <a:ext uri="{9D8B030D-6E8A-4147-A177-3AD203B41FA5}">
                      <a16:colId xmlns:a16="http://schemas.microsoft.com/office/drawing/2014/main" val="97694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File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Remark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5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regbin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/>
                        <a:t>tas2781_regbin.bin</a:t>
                      </a:r>
                      <a:endParaRPr lang="zh-CN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/>
                        <a:t>Generated by </a:t>
                      </a:r>
                      <a:r>
                        <a:rPr lang="en-US" altLang="zh-CN" i="0" dirty="0" err="1"/>
                        <a:t>regbin</a:t>
                      </a:r>
                      <a:r>
                        <a:rPr lang="en-US" altLang="zh-CN" i="0" dirty="0"/>
                        <a:t> tool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0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Dsp</a:t>
                      </a:r>
                      <a:r>
                        <a:rPr lang="en-US" altLang="zh-CN" dirty="0"/>
                        <a:t> firmware &amp; params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/>
                        <a:t>tas2781_dsp.bin</a:t>
                      </a:r>
                      <a:endParaRPr lang="zh-CN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/>
                        <a:t>Generated by ppc3</a:t>
                      </a:r>
                      <a:endParaRPr lang="zh-CN" alt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79516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ftcfg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/>
                        <a:t>tas2781_0x38.ftcfg</a:t>
                      </a:r>
                    </a:p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/>
                        <a:t>tas2781_0x39.ftcfg</a:t>
                      </a:r>
                      <a:endParaRPr lang="zh-CN" altLang="en-US" i="0" dirty="0"/>
                    </a:p>
                    <a:p>
                      <a:pPr algn="ctr"/>
                      <a:r>
                        <a:rPr lang="en-US" altLang="zh-CN" i="0" dirty="0"/>
                        <a:t>…</a:t>
                      </a:r>
                      <a:endParaRPr lang="zh-CN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/>
                        <a:t>Generated by ppc3</a:t>
                      </a:r>
                      <a:endParaRPr lang="zh-CN" alt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05579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Calibrated file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/>
                        <a:t>tas2781_cal_0x38.bin</a:t>
                      </a:r>
                    </a:p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/>
                        <a:t>tas2781_cal_0x39.bin</a:t>
                      </a:r>
                      <a:endParaRPr lang="zh-CN" altLang="en-US" i="0" dirty="0"/>
                    </a:p>
                    <a:p>
                      <a:pPr algn="ctr"/>
                      <a:r>
                        <a:rPr lang="en-US" altLang="zh-CN" i="0" dirty="0"/>
                        <a:t>…</a:t>
                      </a:r>
                      <a:endParaRPr lang="zh-CN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/>
                        <a:t>Generated by </a:t>
                      </a:r>
                      <a:r>
                        <a:rPr lang="en-US" altLang="zh-CN" i="0" dirty="0" err="1"/>
                        <a:t>ftc</a:t>
                      </a:r>
                      <a:r>
                        <a:rPr lang="en-US" altLang="zh-CN" i="0" dirty="0"/>
                        <a:t> tool</a:t>
                      </a:r>
                      <a:endParaRPr lang="zh-CN" altLang="en-US" i="0" dirty="0"/>
                    </a:p>
                    <a:p>
                      <a:pPr algn="ctr"/>
                      <a:endParaRPr lang="zh-CN" alt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751486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85BB3C-ECFB-6872-446E-01CD5FE500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412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7A8D0-863F-11CE-8E93-03402B14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Compile Image with tas2781 driver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9013B-A9A1-4E99-46BC-B7D457F52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Generate .config</a:t>
            </a:r>
          </a:p>
          <a:p>
            <a:pPr lvl="1"/>
            <a:r>
              <a:rPr lang="en-US" altLang="zh-CN" sz="1733" dirty="0"/>
              <a:t>#s</a:t>
            </a:r>
            <a:r>
              <a:rPr lang="en-US" altLang="zh-CN" sz="1733" b="0" dirty="0">
                <a:effectLst/>
              </a:rPr>
              <a:t>udo make ARCH=arm CROSS_COMPILE=arm-</a:t>
            </a:r>
            <a:r>
              <a:rPr lang="en-US" altLang="zh-CN" sz="1733" b="0" dirty="0" err="1">
                <a:effectLst/>
              </a:rPr>
              <a:t>linux</a:t>
            </a:r>
            <a:r>
              <a:rPr lang="en-US" altLang="zh-CN" sz="1733" b="0" dirty="0">
                <a:effectLst/>
              </a:rPr>
              <a:t>-</a:t>
            </a:r>
            <a:r>
              <a:rPr lang="en-US" altLang="zh-CN" sz="1733" b="0" dirty="0" err="1">
                <a:effectLst/>
              </a:rPr>
              <a:t>gnueabihf</a:t>
            </a:r>
            <a:r>
              <a:rPr lang="en-US" altLang="zh-CN" sz="1733" b="0" dirty="0">
                <a:effectLst/>
              </a:rPr>
              <a:t>- ti_sdk_am3x_release_defconfig </a:t>
            </a:r>
          </a:p>
          <a:p>
            <a:r>
              <a:rPr lang="en-US" altLang="zh-CN" sz="2000" dirty="0"/>
              <a:t>Compile the image</a:t>
            </a:r>
          </a:p>
          <a:p>
            <a:pPr lvl="1"/>
            <a:r>
              <a:rPr lang="en-US" altLang="zh-CN" sz="1733" dirty="0"/>
              <a:t>#s</a:t>
            </a:r>
            <a:r>
              <a:rPr lang="en-US" altLang="zh-CN" sz="1733" b="0" dirty="0">
                <a:effectLst/>
              </a:rPr>
              <a:t>udo make ARCH=arm CROSS_COMPILE=arm-</a:t>
            </a:r>
            <a:r>
              <a:rPr lang="en-US" altLang="zh-CN" sz="1733" b="0" dirty="0" err="1">
                <a:effectLst/>
              </a:rPr>
              <a:t>linux</a:t>
            </a:r>
            <a:r>
              <a:rPr lang="en-US" altLang="zh-CN" sz="1733" b="0" dirty="0">
                <a:effectLst/>
              </a:rPr>
              <a:t>-</a:t>
            </a:r>
            <a:r>
              <a:rPr lang="en-US" altLang="zh-CN" sz="1733" b="0" dirty="0" err="1">
                <a:effectLst/>
              </a:rPr>
              <a:t>gnueabihf</a:t>
            </a:r>
            <a:r>
              <a:rPr lang="en-US" altLang="zh-CN" sz="1733" b="0" dirty="0">
                <a:effectLst/>
              </a:rPr>
              <a:t>- </a:t>
            </a:r>
            <a:r>
              <a:rPr lang="en-US" altLang="zh-CN" sz="1733" b="0" dirty="0" err="1">
                <a:effectLst/>
              </a:rPr>
              <a:t>zImage</a:t>
            </a:r>
            <a:r>
              <a:rPr lang="en-US" altLang="zh-CN" sz="1733" b="0" dirty="0">
                <a:effectLst/>
              </a:rPr>
              <a:t> </a:t>
            </a:r>
            <a:r>
              <a:rPr lang="en-US" altLang="zh-CN" sz="1733" b="0" dirty="0" err="1">
                <a:effectLst/>
              </a:rPr>
              <a:t>dtbs</a:t>
            </a:r>
            <a:r>
              <a:rPr lang="en-US" altLang="zh-CN" sz="1733" b="0" dirty="0">
                <a:effectLst/>
              </a:rPr>
              <a:t> -j16</a:t>
            </a:r>
            <a:endParaRPr lang="en-US" altLang="zh-CN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395E1-33EB-5EBF-228C-2EE00FA031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7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A77E3-DA9D-58A6-33BD-B5F95B6F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Audio card registration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C57969-0D71-59E7-0663-5B35E9791F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7D30B11-188A-CB64-4EED-282A7A06B5E9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44500" y="1047750"/>
            <a:ext cx="11290300" cy="4946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BBB use mcasp</a:t>
            </a:r>
            <a:r>
              <a:rPr lang="en-US" altLang="zh-CN" dirty="0">
                <a:solidFill>
                  <a:srgbClr val="2A2B2E"/>
                </a:solidFill>
                <a:latin typeface="PingFang SC"/>
              </a:rPr>
              <a:t>0 to output the audio data.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If the DTS was configured correctly, the driver wil</a:t>
            </a:r>
            <a:r>
              <a:rPr lang="en-US" altLang="zh-CN" dirty="0">
                <a:solidFill>
                  <a:srgbClr val="2A2B2E"/>
                </a:solidFill>
                <a:latin typeface="PingFang SC"/>
              </a:rPr>
              <a:t>l create sound card device and </a:t>
            </a:r>
            <a:r>
              <a:rPr lang="en-US" altLang="zh-CN" dirty="0" err="1">
                <a:solidFill>
                  <a:srgbClr val="2A2B2E"/>
                </a:solidFill>
                <a:latin typeface="PingFang SC"/>
              </a:rPr>
              <a:t>kcontrols</a:t>
            </a:r>
            <a:r>
              <a:rPr lang="en-US" altLang="zh-CN" dirty="0">
                <a:solidFill>
                  <a:srgbClr val="2A2B2E"/>
                </a:solidFill>
                <a:latin typeface="PingFang SC"/>
              </a:rPr>
              <a:t>, we can check below commands to confirm that.</a:t>
            </a:r>
          </a:p>
          <a:p>
            <a:pPr marL="0" indent="0">
              <a:buNone/>
            </a:pPr>
            <a:r>
              <a:rPr lang="en-US" altLang="zh-CN" dirty="0"/>
              <a:t> # ls /dev/</a:t>
            </a:r>
            <a:r>
              <a:rPr lang="en-US" altLang="zh-CN" dirty="0" err="1"/>
              <a:t>snd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# ls /sys/bus/i2c/devices/2-0038</a:t>
            </a:r>
          </a:p>
          <a:p>
            <a:pPr marL="0" indent="0">
              <a:buNone/>
            </a:pPr>
            <a:r>
              <a:rPr lang="en-US" altLang="zh-CN" dirty="0"/>
              <a:t> # cat /proc/</a:t>
            </a:r>
            <a:r>
              <a:rPr lang="en-US" altLang="zh-CN" dirty="0" err="1"/>
              <a:t>asound</a:t>
            </a:r>
            <a:r>
              <a:rPr lang="en-US" altLang="zh-CN" dirty="0"/>
              <a:t>/</a:t>
            </a:r>
            <a:r>
              <a:rPr lang="en-US" altLang="zh-CN" dirty="0" err="1"/>
              <a:t>pcm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# cat /proc/</a:t>
            </a:r>
            <a:r>
              <a:rPr lang="en-US" altLang="zh-CN" dirty="0" err="1"/>
              <a:t>asound</a:t>
            </a:r>
            <a:r>
              <a:rPr lang="en-US" altLang="zh-CN" dirty="0"/>
              <a:t>/cards</a:t>
            </a:r>
            <a:endParaRPr lang="zh-CN" altLang="en-US" dirty="0"/>
          </a:p>
          <a:p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F8D36E-F9BE-297D-4B5E-069637E0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4122859"/>
            <a:ext cx="113347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9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I </a:t>
            </a:r>
            <a:r>
              <a:rPr lang="en-US" altLang="zh-CN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| I</a:t>
            </a:r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ntroduction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EE38F9-0269-4DD7-B0FE-B771F2A3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In order to debug driver freely, several driver nodes have been defined, </a:t>
            </a:r>
          </a:p>
          <a:p>
            <a:endParaRPr lang="en-US" altLang="zh-CN" dirty="0"/>
          </a:p>
          <a:p>
            <a:endParaRPr lang="en-US" altLang="zh-CN" sz="2400" dirty="0"/>
          </a:p>
          <a:p>
            <a:endParaRPr lang="en-US" altLang="zh-CN" dirty="0"/>
          </a:p>
          <a:p>
            <a:endParaRPr lang="en-US" altLang="zh-CN" sz="24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kern="1200" dirty="0">
                <a:solidFill>
                  <a:prstClr val="black"/>
                </a:solidFill>
                <a:latin typeface="Arial"/>
              </a:rPr>
              <a:t>Check below path to access above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driver nodes</a:t>
            </a:r>
          </a:p>
          <a:p>
            <a:pPr marR="0" lvl="1" defTabSz="914400" latinLnBrk="0">
              <a:lnSpc>
                <a:spcPct val="90000"/>
              </a:lnSpc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US" altLang="zh-CN" sz="2000" dirty="0"/>
              <a:t>/sys/bus/i2c/devices/2-0038 </a:t>
            </a:r>
          </a:p>
          <a:p>
            <a:pPr marR="0" lvl="1" defTabSz="914400" latinLnBrk="0">
              <a:lnSpc>
                <a:spcPct val="90000"/>
              </a:lnSpc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US" altLang="zh-CN" sz="2000" dirty="0"/>
              <a:t>/sys/class/i2c-adapter/i2c-2/2-0038  </a:t>
            </a:r>
          </a:p>
          <a:p>
            <a:pPr marR="0" lvl="1" defTabSz="914400" latinLnBrk="0">
              <a:lnSpc>
                <a:spcPct val="90000"/>
              </a:lnSpc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US" altLang="zh-CN" sz="2000" dirty="0"/>
              <a:t>/sys/class/i2c-dev/i2c-2/device/2-0038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D8C53E-3CCF-FC6A-2E4D-EAFCE02F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60" y="1659914"/>
            <a:ext cx="7427124" cy="80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54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II </a:t>
            </a:r>
            <a:r>
              <a:rPr lang="en-US" altLang="zh-CN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|</a:t>
            </a:r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r>
              <a:rPr lang="en-US" altLang="zh-CN" sz="3600" dirty="0" err="1"/>
              <a:t>fwload</a:t>
            </a:r>
            <a:r>
              <a:rPr lang="en-US" altLang="zh-CN" sz="3600" dirty="0"/>
              <a:t>/i2caddr</a:t>
            </a:r>
            <a:r>
              <a:rPr lang="en-US" altLang="zh-CN" dirty="0"/>
              <a:t>/</a:t>
            </a:r>
            <a:r>
              <a:rPr lang="en-US" altLang="zh-CN" dirty="0" err="1"/>
              <a:t>devinfo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EE38F9-0269-4DD7-B0FE-B771F2A3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14" y="1185866"/>
            <a:ext cx="5543551" cy="1887290"/>
          </a:xfrm>
        </p:spPr>
        <p:txBody>
          <a:bodyPr/>
          <a:lstStyle/>
          <a:p>
            <a:r>
              <a:rPr lang="en-US" altLang="zh-CN" sz="2400" dirty="0"/>
              <a:t>#echo &gt; </a:t>
            </a:r>
            <a:r>
              <a:rPr lang="en-US" altLang="zh-CN" sz="2400" dirty="0" err="1"/>
              <a:t>fwload</a:t>
            </a:r>
            <a:endParaRPr lang="en-US" altLang="zh-CN" sz="2400" dirty="0"/>
          </a:p>
          <a:p>
            <a:pPr marL="454846" lvl="1" indent="0">
              <a:buNone/>
            </a:pPr>
            <a:r>
              <a:rPr lang="en-US" altLang="zh-CN" dirty="0" err="1"/>
              <a:t>lllustration</a:t>
            </a:r>
            <a:r>
              <a:rPr lang="en-US" altLang="zh-CN" dirty="0"/>
              <a:t>: Use for debug if firmware has not been compiled into </a:t>
            </a:r>
            <a:r>
              <a:rPr lang="en-US" altLang="zh-CN" dirty="0" err="1"/>
              <a:t>rootfs</a:t>
            </a:r>
            <a:r>
              <a:rPr lang="en-US" altLang="zh-CN" dirty="0"/>
              <a:t>.</a:t>
            </a:r>
          </a:p>
          <a:p>
            <a:pPr marL="454846" lvl="1" indent="0">
              <a:buNone/>
            </a:pPr>
            <a:endParaRPr lang="en-US" altLang="zh-CN" sz="1800" dirty="0"/>
          </a:p>
          <a:p>
            <a:pPr marL="454846" lvl="1" indent="0">
              <a:buNone/>
            </a:pPr>
            <a:endParaRPr lang="en-US" altLang="zh-CN" sz="1800" dirty="0"/>
          </a:p>
          <a:p>
            <a:pPr marL="454846" lvl="1" indent="0">
              <a:buNone/>
            </a:pPr>
            <a:endParaRPr lang="en-US" altLang="zh-CN" sz="1800" dirty="0"/>
          </a:p>
          <a:p>
            <a:pPr marL="454846" lvl="1" indent="0">
              <a:buNone/>
            </a:pPr>
            <a:endParaRPr lang="en-US" altLang="zh-CN" sz="1800" dirty="0"/>
          </a:p>
          <a:p>
            <a:pPr marL="797746" lvl="1" indent="-342900">
              <a:buFont typeface="+mj-lt"/>
              <a:buAutoNum type="arabicPeriod" startAt="2"/>
            </a:pPr>
            <a:endParaRPr lang="en-US" altLang="zh-CN" sz="1800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56A71DF-A4C2-4CFD-B5BB-EB96FD0D48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400" dirty="0"/>
              <a:t>#cat </a:t>
            </a:r>
            <a:r>
              <a:rPr lang="en-US" altLang="zh-CN" sz="2400" dirty="0" err="1"/>
              <a:t>dev_addr</a:t>
            </a:r>
            <a:endParaRPr lang="en-US" altLang="zh-CN" sz="2400" dirty="0"/>
          </a:p>
          <a:p>
            <a:pPr marL="454846" lvl="1" indent="0">
              <a:buNone/>
            </a:pPr>
            <a:r>
              <a:rPr lang="en-US" altLang="zh-CN" dirty="0"/>
              <a:t>Illustration: show the active i2c address</a:t>
            </a:r>
          </a:p>
          <a:p>
            <a:pPr marL="454846" lvl="1" indent="0">
              <a:buNone/>
            </a:pPr>
            <a:endParaRPr lang="en-US" altLang="zh-CN" sz="1800" dirty="0"/>
          </a:p>
          <a:p>
            <a:pPr marL="454846" lvl="1" indent="0">
              <a:buNone/>
            </a:pPr>
            <a:endParaRPr lang="en-US" altLang="zh-CN" sz="1800" dirty="0"/>
          </a:p>
          <a:p>
            <a:r>
              <a:rPr lang="en-US" altLang="zh-CN" sz="2400" dirty="0"/>
              <a:t>#cat </a:t>
            </a:r>
            <a:r>
              <a:rPr lang="en-US" altLang="zh-CN" sz="2400" dirty="0" err="1"/>
              <a:t>devinfo</a:t>
            </a:r>
            <a:endParaRPr lang="en-US" altLang="zh-CN" sz="2400" dirty="0"/>
          </a:p>
          <a:p>
            <a:pPr marL="379041" lvl="1" indent="0">
              <a:buNone/>
            </a:pPr>
            <a:r>
              <a:rPr lang="en-US" altLang="zh-CN" dirty="0"/>
              <a:t>Illustration: Get the basic information of audio device on the board</a:t>
            </a:r>
            <a:endParaRPr lang="zh-CN" altLang="en-US" dirty="0"/>
          </a:p>
          <a:p>
            <a:pPr marL="454846" lvl="1" indent="0">
              <a:buNone/>
            </a:pPr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7ACA08B-F145-4A3C-A316-44DA285AC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44" y="2291616"/>
            <a:ext cx="5405809" cy="66428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27898F0-27DF-706F-983C-F5C6339BD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33" y="3784845"/>
            <a:ext cx="5942001" cy="16053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9B9EDFA-400B-CF12-4415-EE14725E9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76" y="2028155"/>
            <a:ext cx="4533900" cy="457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0FEA9D9-F27E-14FC-5C5B-0453FF2A0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708" y="3784845"/>
            <a:ext cx="4514850" cy="457200"/>
          </a:xfrm>
          <a:prstGeom prst="rect">
            <a:avLst/>
          </a:prstGeom>
        </p:spPr>
      </p:pic>
      <p:sp>
        <p:nvSpPr>
          <p:cNvPr id="4" name="内容占位符 6">
            <a:extLst>
              <a:ext uri="{FF2B5EF4-FFF2-40B4-BE49-F238E27FC236}">
                <a16:creationId xmlns:a16="http://schemas.microsoft.com/office/drawing/2014/main" id="{9A64524D-CAB6-55FC-2997-48FF1C567F80}"/>
              </a:ext>
            </a:extLst>
          </p:cNvPr>
          <p:cNvSpPr txBox="1">
            <a:spLocks/>
          </p:cNvSpPr>
          <p:nvPr/>
        </p:nvSpPr>
        <p:spPr bwMode="auto">
          <a:xfrm>
            <a:off x="404282" y="3268424"/>
            <a:ext cx="5543551" cy="7932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3" tIns="38086" rIns="76163" bIns="38086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lang="en-US" sz="2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/>
              <a:t>#amixer contents</a:t>
            </a:r>
            <a:endParaRPr lang="en-US" altLang="zh-CN" sz="1800" kern="0" dirty="0"/>
          </a:p>
          <a:p>
            <a:pPr marL="454846" lvl="1" indent="0">
              <a:buFontTx/>
              <a:buNone/>
            </a:pPr>
            <a:endParaRPr lang="en-US" altLang="zh-CN" sz="1800" kern="0" dirty="0"/>
          </a:p>
          <a:p>
            <a:pPr marL="454846" lvl="1" indent="0">
              <a:buFontTx/>
              <a:buNone/>
            </a:pPr>
            <a:endParaRPr lang="en-US" altLang="zh-CN" sz="1800" kern="0" dirty="0"/>
          </a:p>
          <a:p>
            <a:pPr marL="454846" lvl="1" indent="0">
              <a:buFontTx/>
              <a:buNone/>
            </a:pPr>
            <a:endParaRPr lang="en-US" altLang="zh-CN" sz="1800" kern="0" dirty="0"/>
          </a:p>
          <a:p>
            <a:pPr marL="797746" lvl="1" indent="-342900">
              <a:buFont typeface="+mj-lt"/>
              <a:buAutoNum type="arabicPeriod" startAt="2"/>
            </a:pPr>
            <a:endParaRPr lang="en-US" altLang="zh-CN" sz="1800" kern="0" dirty="0"/>
          </a:p>
        </p:txBody>
      </p:sp>
    </p:spTree>
    <p:extLst>
      <p:ext uri="{BB962C8B-B14F-4D97-AF65-F5344CB8AC3E}">
        <p14:creationId xmlns:p14="http://schemas.microsoft.com/office/powerpoint/2010/main" val="1953372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II </a:t>
            </a:r>
            <a:r>
              <a:rPr lang="en-US" altLang="zh-CN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|</a:t>
            </a:r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reg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EE38F9-0269-4DD7-B0FE-B771F2A3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#echo </a:t>
            </a:r>
            <a:r>
              <a:rPr lang="en-US" altLang="zh-CN" sz="2400" dirty="0" err="1"/>
              <a:t>chn</a:t>
            </a:r>
            <a:r>
              <a:rPr lang="en-US" altLang="zh-CN" sz="2400" dirty="0"/>
              <a:t> 0xBK 0xPG 0xRG 0xXX &gt; reg</a:t>
            </a:r>
          </a:p>
          <a:p>
            <a:pPr marL="454846" lvl="1" indent="0">
              <a:buNone/>
            </a:pPr>
            <a:r>
              <a:rPr lang="en-US" altLang="zh-CN" sz="1600" dirty="0"/>
              <a:t>Illustration: Write a value to a certain register</a:t>
            </a:r>
          </a:p>
          <a:p>
            <a:pPr lvl="1"/>
            <a:r>
              <a:rPr lang="en-US" altLang="zh-CN" sz="1600" dirty="0" err="1"/>
              <a:t>chn</a:t>
            </a:r>
            <a:r>
              <a:rPr lang="en-US" altLang="zh-CN" sz="1600" dirty="0"/>
              <a:t> is channel no, must be 1-digital</a:t>
            </a:r>
          </a:p>
          <a:p>
            <a:pPr lvl="1"/>
            <a:r>
              <a:rPr lang="en-US" altLang="zh-CN" sz="1600" dirty="0"/>
              <a:t>BK, PG, RG &amp; XX must be 2-digital HEX</a:t>
            </a:r>
          </a:p>
          <a:p>
            <a:pPr lvl="1"/>
            <a:r>
              <a:rPr lang="en-US" altLang="zh-CN" sz="1600" dirty="0" err="1"/>
              <a:t>eg</a:t>
            </a:r>
            <a:r>
              <a:rPr lang="en-US" altLang="zh-CN" sz="1600" dirty="0"/>
              <a:t>: 0 0x00 </a:t>
            </a:r>
            <a:r>
              <a:rPr lang="en-US" altLang="zh-CN" sz="1600" dirty="0" err="1"/>
              <a:t>0x00</a:t>
            </a:r>
            <a:r>
              <a:rPr lang="en-US" altLang="zh-CN" sz="1600" dirty="0"/>
              <a:t> 0x05 0x07 &gt; reg</a:t>
            </a:r>
          </a:p>
          <a:p>
            <a:r>
              <a:rPr lang="en-US" altLang="zh-CN" sz="2400" dirty="0"/>
              <a:t>#cat reg</a:t>
            </a:r>
          </a:p>
          <a:p>
            <a:pPr marL="454846" lvl="1" indent="0">
              <a:buNone/>
            </a:pPr>
            <a:r>
              <a:rPr lang="en-US" altLang="zh-CN" sz="1600" dirty="0"/>
              <a:t>Illustration: Read back the value from the register which have been echoed before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7F66BED-2FB2-FD3C-6EEB-23DD2175C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19" y="3585429"/>
            <a:ext cx="8172450" cy="8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82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III | </a:t>
            </a:r>
            <a:r>
              <a:rPr lang="en-US" altLang="zh-CN" sz="3600" dirty="0" err="1"/>
              <a:t>regdump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EE38F9-0269-4DD7-B0FE-B771F2A3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#echo </a:t>
            </a:r>
            <a:r>
              <a:rPr lang="en-US" altLang="zh-CN" sz="2400" dirty="0" err="1"/>
              <a:t>chn</a:t>
            </a:r>
            <a:r>
              <a:rPr lang="en-US" altLang="zh-CN" sz="2400" dirty="0"/>
              <a:t> 0xBK 0xPG &gt; </a:t>
            </a:r>
            <a:r>
              <a:rPr lang="en-US" altLang="zh-CN" sz="2400" dirty="0" err="1"/>
              <a:t>regdump</a:t>
            </a:r>
            <a:endParaRPr lang="en-US" altLang="zh-CN" sz="2400" dirty="0"/>
          </a:p>
          <a:p>
            <a:pPr marL="454846" lvl="1" indent="0">
              <a:buNone/>
            </a:pPr>
            <a:r>
              <a:rPr lang="en-US" altLang="zh-CN" sz="2000" dirty="0"/>
              <a:t>Illustration: the command dump all the registers of the specific page</a:t>
            </a:r>
          </a:p>
          <a:p>
            <a:pPr lvl="1"/>
            <a:r>
              <a:rPr lang="en-US" altLang="zh-CN" dirty="0" err="1"/>
              <a:t>chn</a:t>
            </a:r>
            <a:r>
              <a:rPr lang="en-US" altLang="zh-CN" dirty="0"/>
              <a:t> is channel no, must be 1-digital</a:t>
            </a:r>
          </a:p>
          <a:p>
            <a:pPr lvl="1"/>
            <a:r>
              <a:rPr lang="en-US" altLang="zh-CN" dirty="0"/>
              <a:t>BK &amp; PG must be 2-digital HEX</a:t>
            </a:r>
          </a:p>
          <a:p>
            <a:r>
              <a:rPr lang="en-US" altLang="zh-CN" sz="2400" dirty="0"/>
              <a:t>#cat </a:t>
            </a:r>
            <a:r>
              <a:rPr lang="en-US" altLang="zh-CN" sz="2400" dirty="0" err="1"/>
              <a:t>regdump</a:t>
            </a:r>
            <a:endParaRPr lang="en-US" altLang="zh-CN" sz="2400" dirty="0"/>
          </a:p>
          <a:p>
            <a:pPr marL="454846" lvl="1" indent="0">
              <a:buNone/>
            </a:pPr>
            <a:r>
              <a:rPr lang="en-US" altLang="zh-CN" sz="2000" dirty="0"/>
              <a:t>Illustration: run the echo command, show the 7-bit i2c address of the chip and dump the registers</a:t>
            </a:r>
          </a:p>
          <a:p>
            <a:endParaRPr lang="en-US" altLang="zh-CN" sz="20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E204299-CBFE-4479-B7AD-6287588AB5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953102"/>
              </p:ext>
            </p:extLst>
          </p:nvPr>
        </p:nvGraphicFramePr>
        <p:xfrm>
          <a:off x="1689100" y="4252913"/>
          <a:ext cx="1295400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731520" imgH="663058" progId="Package">
                  <p:embed/>
                </p:oleObj>
              </mc:Choice>
              <mc:Fallback>
                <p:oleObj name="包装程序外壳对象" showAsIcon="1" r:id="rId2" imgW="731520" imgH="663058" progId="Package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E204299-CBFE-4479-B7AD-6287588AB5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89100" y="4252913"/>
                        <a:ext cx="1295400" cy="1173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7825F16-FE1A-43C3-9FB5-4E31084E5C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478129"/>
              </p:ext>
            </p:extLst>
          </p:nvPr>
        </p:nvGraphicFramePr>
        <p:xfrm>
          <a:off x="7143750" y="4343400"/>
          <a:ext cx="10969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4" imgW="619200" imgH="559800" progId="Package">
                  <p:embed/>
                </p:oleObj>
              </mc:Choice>
              <mc:Fallback>
                <p:oleObj name="包装程序外壳对象" showAsIcon="1" r:id="rId4" imgW="619200" imgH="559800" progId="Package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77825F16-FE1A-43C3-9FB5-4E31084E5C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43750" y="4343400"/>
                        <a:ext cx="1096963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382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A744261-B4A9-42FF-84B9-785D60C31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Revision history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68E90D5D-4693-4E94-A63F-9A969FAD70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FAB400"/>
              </a:buClr>
              <a:buSzPct val="75000"/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69CE6B6-1658-486F-9DB3-F2771EE42EAD}" type="datetime1">
              <a:rPr lang="en-US" altLang="zh-CN" sz="1000">
                <a:ea typeface="宋体" panose="02010600030101010101" pitchFamily="2" charset="-122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10/9/2022</a:t>
            </a:fld>
            <a:endParaRPr lang="en-US" altLang="zh-CN" sz="10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B1023447-1CA7-41A9-B8CB-33333B15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348663" y="6345238"/>
            <a:ext cx="4381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C679A36-8856-49A5-B02C-E9357982FC03}" type="slidenum">
              <a:rPr lang="en-US" altLang="zh-CN" smtClean="0"/>
              <a:pPr/>
              <a:t>2</a:t>
            </a:fld>
            <a:endParaRPr lang="en-US" altLang="zh-CN" sz="10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CE66D2-DDA2-4364-B4F6-D79D03109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712928"/>
              </p:ext>
            </p:extLst>
          </p:nvPr>
        </p:nvGraphicFramePr>
        <p:xfrm>
          <a:off x="2667000" y="914400"/>
          <a:ext cx="7010400" cy="367979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68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Ver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Date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Author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Description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18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2022/9/14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Initial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8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2022/9/20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round Review &amp; rework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1.2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2022/9/30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tinyalsa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1.3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2022/10/9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nd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round Review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&amp; rework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IV | </a:t>
            </a:r>
            <a:r>
              <a:rPr lang="en-US" altLang="zh-CN" sz="3600" dirty="0" err="1"/>
              <a:t>regbininfo_list</a:t>
            </a:r>
            <a:r>
              <a:rPr lang="en-US" altLang="zh-CN" sz="3600" dirty="0"/>
              <a:t> &amp;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EE38F9-0269-4DD7-B0FE-B771F2A3C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68" y="890221"/>
            <a:ext cx="11290300" cy="4945932"/>
          </a:xfrm>
        </p:spPr>
        <p:txBody>
          <a:bodyPr/>
          <a:lstStyle/>
          <a:p>
            <a:r>
              <a:rPr lang="en-US" altLang="zh-CN" sz="2400" dirty="0"/>
              <a:t>#cat </a:t>
            </a:r>
            <a:r>
              <a:rPr lang="en-US" altLang="zh-CN" sz="2400" dirty="0" err="1"/>
              <a:t>regbininfo_list</a:t>
            </a:r>
            <a:endParaRPr lang="en-US" altLang="zh-CN" sz="2400" dirty="0"/>
          </a:p>
          <a:p>
            <a:pPr marL="454846" lvl="1" indent="0">
              <a:buNone/>
            </a:pPr>
            <a:r>
              <a:rPr lang="en-US" altLang="zh-CN" sz="1600" dirty="0"/>
              <a:t>Illustration: list the </a:t>
            </a:r>
            <a:r>
              <a:rPr lang="en-US" altLang="zh-CN" sz="1600" dirty="0" err="1"/>
              <a:t>regbin</a:t>
            </a:r>
            <a:r>
              <a:rPr lang="en-US" altLang="zh-CN" sz="1600" dirty="0"/>
              <a:t> version and dump the name of all the audio cases from </a:t>
            </a:r>
            <a:r>
              <a:rPr lang="en-US" altLang="zh-CN" sz="1600" dirty="0" err="1"/>
              <a:t>regbin</a:t>
            </a:r>
            <a:r>
              <a:rPr lang="en-US" altLang="zh-CN" sz="1600" dirty="0"/>
              <a:t> file, If wanted detailed info from specific audio case, kindly use the drive node </a:t>
            </a:r>
            <a:r>
              <a:rPr lang="en-US" altLang="zh-CN" sz="1600" b="1" dirty="0" err="1"/>
              <a:t>regcfg_list</a:t>
            </a:r>
            <a:endParaRPr lang="en-US" altLang="zh-CN" sz="1600" b="1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dirty="0"/>
              <a:t>#c</a:t>
            </a:r>
            <a:r>
              <a:rPr lang="en-US" altLang="zh-CN" sz="2400" dirty="0"/>
              <a:t>at </a:t>
            </a:r>
            <a:r>
              <a:rPr lang="en-US" altLang="zh-CN" sz="2400" dirty="0" err="1"/>
              <a:t>dspfwinfo_list</a:t>
            </a:r>
            <a:endParaRPr lang="en-US" altLang="zh-CN" sz="2400" dirty="0"/>
          </a:p>
          <a:p>
            <a:pPr marL="454846" lvl="1" indent="0">
              <a:buNone/>
            </a:pPr>
            <a:r>
              <a:rPr lang="en-US" altLang="zh-CN" sz="1600" dirty="0"/>
              <a:t>Illustration: list the detail of </a:t>
            </a:r>
            <a:r>
              <a:rPr lang="en-US" altLang="zh-CN" sz="1600" dirty="0" err="1"/>
              <a:t>fwdsp</a:t>
            </a:r>
            <a:r>
              <a:rPr lang="en-US" altLang="zh-CN" sz="1600" dirty="0"/>
              <a:t> bin file and dump the program name and configuration name. </a:t>
            </a:r>
            <a:endParaRPr lang="en-US" altLang="zh-CN" sz="1600" b="1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9C341D-0EB4-65C7-3B14-F450E5DFB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95" y="1945664"/>
            <a:ext cx="5238750" cy="11906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0B1C89D-5CDE-FB2C-0EC3-81E9C9AF8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09" y="3932878"/>
            <a:ext cx="59340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70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V | </a:t>
            </a:r>
            <a:r>
              <a:rPr lang="en-US" altLang="zh-CN" dirty="0" err="1"/>
              <a:t>regcfg_list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1F798E-EE81-4E3B-B663-876F59714A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zh-CN" sz="2000" dirty="0"/>
              <a:t>#echo CG &gt; regcfg_list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pt-BR" altLang="zh-CN" sz="1800" dirty="0"/>
              <a:t>CG is conf NO, it should be 2-digital decimal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pt-BR" altLang="zh-CN" sz="1800" dirty="0"/>
              <a:t>eg: echo 00 &gt; regcfg_list</a:t>
            </a:r>
            <a:endParaRPr lang="en-US" altLang="zh-C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#cat </a:t>
            </a:r>
            <a:r>
              <a:rPr lang="en-US" altLang="zh-CN" sz="2000" dirty="0" err="1"/>
              <a:t>regcfg_list</a:t>
            </a:r>
            <a:endParaRPr lang="en-US" altLang="zh-CN" sz="2000" dirty="0"/>
          </a:p>
          <a:p>
            <a:pPr marL="454846" lvl="1"/>
            <a:r>
              <a:rPr lang="en-US" altLang="zh-CN" sz="1800" dirty="0"/>
              <a:t>Illustration: dump the register setting of the audio case specified by echo command</a:t>
            </a:r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37809D0-5874-2A3A-BDD8-5F1F29038A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199" y="1317254"/>
            <a:ext cx="5543550" cy="370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9B809-32D6-5257-A21A-11E6CA9E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Bypass mode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B9866-46F3-3528-B497-DD2D73E4C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" y="964086"/>
            <a:ext cx="11290300" cy="1620490"/>
          </a:xfrm>
        </p:spPr>
        <p:txBody>
          <a:bodyPr/>
          <a:lstStyle/>
          <a:p>
            <a:r>
              <a:rPr lang="en-US" altLang="zh-CN" dirty="0"/>
              <a:t>Write a shell script to test bypass mode. Use </a:t>
            </a:r>
            <a:r>
              <a:rPr lang="en-US" altLang="zh-CN" dirty="0">
                <a:solidFill>
                  <a:srgbClr val="C00000"/>
                </a:solidFill>
              </a:rPr>
              <a:t>#amixer contents </a:t>
            </a:r>
            <a:r>
              <a:rPr lang="en-US" altLang="zh-CN" dirty="0"/>
              <a:t>to check the </a:t>
            </a:r>
            <a:r>
              <a:rPr lang="en-US" altLang="zh-CN" dirty="0" err="1"/>
              <a:t>kcontrol</a:t>
            </a:r>
            <a:r>
              <a:rPr lang="en-US" altLang="zh-CN" dirty="0"/>
              <a:t> list, then set the parameters we used. “Program” is 0 when only use tuning mode.</a:t>
            </a:r>
          </a:p>
          <a:p>
            <a:pPr lvl="1"/>
            <a:r>
              <a:rPr lang="en-US" altLang="zh-CN" dirty="0"/>
              <a:t>PS: for detail about porting </a:t>
            </a:r>
            <a:r>
              <a:rPr lang="en-US" altLang="zh-CN" dirty="0" err="1"/>
              <a:t>Tinyalsa</a:t>
            </a:r>
            <a:r>
              <a:rPr lang="en-US" altLang="zh-CN" dirty="0"/>
              <a:t>, please see appendix.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608CAD-D6B6-8AEB-9AC4-BE26A294ED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799737C-7470-98D3-9275-BD9FC646DBDE}"/>
              </a:ext>
            </a:extLst>
          </p:cNvPr>
          <p:cNvSpPr txBox="1">
            <a:spLocks/>
          </p:cNvSpPr>
          <p:nvPr/>
        </p:nvSpPr>
        <p:spPr bwMode="auto">
          <a:xfrm>
            <a:off x="7231857" y="2584576"/>
            <a:ext cx="4354776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Tinyalsa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#! /bin/bash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"Program" 1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"Configuration" 0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"TASDEVICE Profile id" 0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tinyplay</a:t>
            </a:r>
            <a:r>
              <a:rPr lang="en-US" altLang="zh-CN" sz="1400" kern="0" dirty="0"/>
              <a:t> test.wav &amp;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sleep 1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'TASDEVICE Profile id' 5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tinycap</a:t>
            </a:r>
            <a:r>
              <a:rPr lang="en-US" altLang="zh-CN" sz="1400" kern="0" dirty="0"/>
              <a:t>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16bit-echoref</a:t>
            </a:r>
            <a:r>
              <a:rPr lang="en-US" altLang="zh-CN" sz="1400" kern="0" dirty="0"/>
              <a:t>.wav &amp;</a:t>
            </a:r>
          </a:p>
          <a:p>
            <a:pPr marL="378923" lvl="1" indent="0">
              <a:buFontTx/>
              <a:buNone/>
            </a:pPr>
            <a:endParaRPr lang="zh-CN" altLang="en-US" kern="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FB6818C-D5E1-E62C-5B6F-C08737C56927}"/>
              </a:ext>
            </a:extLst>
          </p:cNvPr>
          <p:cNvSpPr txBox="1">
            <a:spLocks/>
          </p:cNvSpPr>
          <p:nvPr/>
        </p:nvSpPr>
        <p:spPr bwMode="auto">
          <a:xfrm>
            <a:off x="309033" y="2591380"/>
            <a:ext cx="6922824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None/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#! /bin/bash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=1,iface=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="Program" 1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=3,iface=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="Configuration" 0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=2,iface=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='TASDEVICE Profile id' 0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aplay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--device="hw:0,0" test.wav &amp;</a:t>
            </a:r>
          </a:p>
          <a:p>
            <a:pPr marL="378923" lvl="1" indent="0">
              <a:buNone/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sleep 1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=2,iface=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='TASDEVICE Profile id' 5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arecord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-c 2 -f S16_LE -r 48000 -d 15 --device="hw:0,0" 16bit-echoref.wav &amp;</a:t>
            </a:r>
          </a:p>
          <a:p>
            <a:pPr marL="378923" lvl="1" indent="0">
              <a:buFontTx/>
              <a:buNone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872359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9B809-32D6-5257-A21A-11E6CA9E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Tuning mode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B9866-46F3-3528-B497-DD2D73E4C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a shell script to test tuning mode. “Program” is 1 when use tuning mode, then select the configuration number.</a:t>
            </a:r>
          </a:p>
          <a:p>
            <a:pPr lvl="1"/>
            <a:r>
              <a:rPr lang="en-US" altLang="zh-CN" dirty="0"/>
              <a:t>PS: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For details about </a:t>
            </a:r>
            <a:r>
              <a:rPr lang="en-US" altLang="zh-CN" b="0" i="0" dirty="0" err="1">
                <a:solidFill>
                  <a:srgbClr val="2A2B2E"/>
                </a:solidFill>
                <a:effectLst/>
                <a:latin typeface="PingFang SC"/>
              </a:rPr>
              <a:t>fwdsp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 bin file, please use “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cat 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PingFang SC"/>
              </a:rPr>
              <a:t>dspfwinfo_list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”.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608CAD-D6B6-8AEB-9AC4-BE26A294ED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21DEF69-F5DA-0078-9E17-D74DD3160A3C}"/>
              </a:ext>
            </a:extLst>
          </p:cNvPr>
          <p:cNvSpPr txBox="1">
            <a:spLocks/>
          </p:cNvSpPr>
          <p:nvPr/>
        </p:nvSpPr>
        <p:spPr bwMode="auto">
          <a:xfrm>
            <a:off x="0" y="2320792"/>
            <a:ext cx="6922824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None/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#! /bin/bash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=1,iface=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="Program" 0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=3,iface=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="Configuration" 0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=2,iface=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='TASDEVICE Profile id' 4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aplay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--device="hw:0,0" test.wav &amp;</a:t>
            </a:r>
          </a:p>
          <a:p>
            <a:pPr marL="378923" lvl="1" indent="0">
              <a:buNone/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sleep 1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=2,iface=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='TASDEVICE Profile id' 5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arecord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-c 2 -f S16_LE -r 48000 -d 15 --device="hw:0,0" 16bit-echoref.wav &amp;</a:t>
            </a:r>
          </a:p>
          <a:p>
            <a:pPr marL="378923" lvl="1" indent="0">
              <a:buFontTx/>
              <a:buNone/>
            </a:pPr>
            <a:endParaRPr lang="zh-CN" altLang="en-US" kern="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D828811-B774-38F7-4FEF-F5EB2DFF7273}"/>
              </a:ext>
            </a:extLst>
          </p:cNvPr>
          <p:cNvSpPr txBox="1">
            <a:spLocks/>
          </p:cNvSpPr>
          <p:nvPr/>
        </p:nvSpPr>
        <p:spPr bwMode="auto">
          <a:xfrm>
            <a:off x="6625367" y="2320792"/>
            <a:ext cx="4354776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Tinyalsa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#! /bin/bash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"Program" 0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"Configuration" 0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"TASDEVICE Profile id" 4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tinyplay</a:t>
            </a:r>
            <a:r>
              <a:rPr lang="en-US" altLang="zh-CN" sz="1400" kern="0" dirty="0"/>
              <a:t> test.wav &amp;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sleep 1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'TASDEVICE Profile id' 5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tinycap</a:t>
            </a:r>
            <a:r>
              <a:rPr lang="en-US" altLang="zh-CN" sz="1400" kern="0" dirty="0"/>
              <a:t>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16bit-echoref</a:t>
            </a:r>
            <a:r>
              <a:rPr lang="en-US" altLang="zh-CN" sz="1400" kern="0" dirty="0"/>
              <a:t>.wav &amp;</a:t>
            </a:r>
          </a:p>
          <a:p>
            <a:pPr marL="378923" lvl="1" indent="0">
              <a:buFontTx/>
              <a:buNone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297173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CC934-9D9F-C2EF-02AC-F8FC691B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Calibration 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2CB8A-BD34-59D9-4079-70275A46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It’s necessary to enable IV sense in PPC3.</a:t>
            </a:r>
          </a:p>
          <a:p>
            <a:r>
              <a:rPr lang="en-US" altLang="zh-CN" dirty="0"/>
              <a:t>Write a shell script to test calibration. Select </a:t>
            </a:r>
            <a:r>
              <a:rPr lang="en-US" altLang="zh-CN" dirty="0" err="1">
                <a:solidFill>
                  <a:srgbClr val="FF0000"/>
                </a:solidFill>
              </a:rPr>
              <a:t>calibration_tuning_mode</a:t>
            </a:r>
            <a:r>
              <a:rPr lang="en-US" altLang="zh-CN" dirty="0">
                <a:solidFill>
                  <a:srgbClr val="FF0000"/>
                </a:solidFill>
              </a:rPr>
              <a:t> 1 </a:t>
            </a:r>
            <a:r>
              <a:rPr lang="en-US" altLang="zh-CN" dirty="0"/>
              <a:t>in “configuration”.</a:t>
            </a:r>
          </a:p>
          <a:p>
            <a:pPr marL="378923" lvl="1" indent="0">
              <a:buNone/>
            </a:pPr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47FF54-7DC9-1827-5BB3-C22590CC09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1B4898D-A816-5CA1-132E-445495106A9F}"/>
              </a:ext>
            </a:extLst>
          </p:cNvPr>
          <p:cNvSpPr txBox="1">
            <a:spLocks/>
          </p:cNvSpPr>
          <p:nvPr/>
        </p:nvSpPr>
        <p:spPr bwMode="auto">
          <a:xfrm>
            <a:off x="135761" y="2498073"/>
            <a:ext cx="6031774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None/>
            </a:pPr>
            <a:r>
              <a:rPr lang="en-US" altLang="zh-CN" sz="1400" kern="0" dirty="0"/>
              <a:t>#! /bin/bash</a:t>
            </a:r>
          </a:p>
          <a:p>
            <a:pPr marL="378923" lvl="1" indent="0">
              <a:buNone/>
            </a:pPr>
            <a:r>
              <a:rPr lang="en-US" altLang="zh-CN" sz="1400" kern="0" dirty="0" err="1"/>
              <a:t>amixer</a:t>
            </a:r>
            <a:r>
              <a:rPr lang="en-US" altLang="zh-CN" sz="1400" kern="0" dirty="0"/>
              <a:t> </a:t>
            </a:r>
            <a:r>
              <a:rPr lang="en-US" altLang="zh-CN" sz="1400" kern="0" dirty="0" err="1"/>
              <a:t>cset</a:t>
            </a:r>
            <a:r>
              <a:rPr lang="en-US" altLang="zh-CN" sz="1400" kern="0" dirty="0"/>
              <a:t> </a:t>
            </a:r>
            <a:r>
              <a:rPr lang="en-US" altLang="zh-CN" sz="1400" kern="0" dirty="0" err="1"/>
              <a:t>numid</a:t>
            </a:r>
            <a:r>
              <a:rPr lang="en-US" altLang="zh-CN" sz="1400" kern="0" dirty="0"/>
              <a:t>=1,iface=</a:t>
            </a:r>
            <a:r>
              <a:rPr lang="en-US" altLang="zh-CN" sz="1400" kern="0" dirty="0" err="1"/>
              <a:t>MIXER,name</a:t>
            </a:r>
            <a:r>
              <a:rPr lang="en-US" altLang="zh-CN" sz="1400" kern="0" dirty="0"/>
              <a:t>="Program" 0</a:t>
            </a:r>
          </a:p>
          <a:p>
            <a:pPr marL="378923" lvl="1" indent="0">
              <a:buNone/>
            </a:pPr>
            <a:r>
              <a:rPr lang="en-US" altLang="zh-CN" sz="1400" kern="0" dirty="0" err="1"/>
              <a:t>amixer</a:t>
            </a:r>
            <a:r>
              <a:rPr lang="en-US" altLang="zh-CN" sz="1400" kern="0" dirty="0"/>
              <a:t> </a:t>
            </a:r>
            <a:r>
              <a:rPr lang="en-US" altLang="zh-CN" sz="1400" kern="0" dirty="0" err="1"/>
              <a:t>cset</a:t>
            </a:r>
            <a:r>
              <a:rPr lang="en-US" altLang="zh-CN" sz="1400" kern="0" dirty="0"/>
              <a:t> </a:t>
            </a:r>
            <a:r>
              <a:rPr lang="en-US" altLang="zh-CN" sz="1400" kern="0" dirty="0" err="1"/>
              <a:t>numid</a:t>
            </a:r>
            <a:r>
              <a:rPr lang="en-US" altLang="zh-CN" sz="1400" kern="0" dirty="0"/>
              <a:t>=3,iface=</a:t>
            </a:r>
            <a:r>
              <a:rPr lang="en-US" altLang="zh-CN" sz="1400" kern="0" dirty="0" err="1"/>
              <a:t>MIXER,name</a:t>
            </a:r>
            <a:r>
              <a:rPr lang="en-US" altLang="zh-CN" sz="1400" kern="0" dirty="0"/>
              <a:t>="Configuration" 1</a:t>
            </a:r>
          </a:p>
          <a:p>
            <a:pPr marL="378923" lvl="1" indent="0">
              <a:buNone/>
            </a:pPr>
            <a:r>
              <a:rPr lang="en-US" altLang="zh-CN" sz="1400" kern="0" dirty="0" err="1"/>
              <a:t>amixer</a:t>
            </a:r>
            <a:r>
              <a:rPr lang="en-US" altLang="zh-CN" sz="1400" kern="0" dirty="0"/>
              <a:t> </a:t>
            </a:r>
            <a:r>
              <a:rPr lang="en-US" altLang="zh-CN" sz="1400" kern="0" dirty="0" err="1"/>
              <a:t>cset</a:t>
            </a:r>
            <a:r>
              <a:rPr lang="en-US" altLang="zh-CN" sz="1400" kern="0" dirty="0"/>
              <a:t> </a:t>
            </a:r>
            <a:r>
              <a:rPr lang="en-US" altLang="zh-CN" sz="1400" kern="0" dirty="0" err="1"/>
              <a:t>numid</a:t>
            </a:r>
            <a:r>
              <a:rPr lang="en-US" altLang="zh-CN" sz="1400" kern="0" dirty="0"/>
              <a:t>=2,iface=</a:t>
            </a:r>
            <a:r>
              <a:rPr lang="en-US" altLang="zh-CN" sz="1400" kern="0" dirty="0" err="1"/>
              <a:t>MIXER,name</a:t>
            </a:r>
            <a:r>
              <a:rPr lang="en-US" altLang="zh-CN" sz="1400" kern="0" dirty="0"/>
              <a:t>='TASDEVICE Profile id' 4</a:t>
            </a:r>
          </a:p>
          <a:p>
            <a:pPr marL="378923" lvl="1" indent="0">
              <a:buNone/>
            </a:pPr>
            <a:r>
              <a:rPr lang="en-US" altLang="zh-CN" sz="1400" kern="0" dirty="0" err="1"/>
              <a:t>aplay</a:t>
            </a:r>
            <a:r>
              <a:rPr lang="en-US" altLang="zh-CN" sz="1400" kern="0" dirty="0"/>
              <a:t> --device="hw:0,0" silence.wav &amp;</a:t>
            </a:r>
          </a:p>
          <a:p>
            <a:pPr marL="378923" lvl="1" indent="0">
              <a:buNone/>
            </a:pPr>
            <a:r>
              <a:rPr lang="en-US" altLang="zh-CN" sz="1400" kern="0" dirty="0"/>
              <a:t>sleep 15</a:t>
            </a:r>
          </a:p>
          <a:p>
            <a:pPr marL="378923" lvl="1" indent="0">
              <a:buNone/>
            </a:pPr>
            <a:r>
              <a:rPr lang="en-US" altLang="zh-CN" sz="1400" kern="0" dirty="0"/>
              <a:t>./tas2781_ftc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50A4F49-7C47-358C-FF22-81482A1DB247}"/>
              </a:ext>
            </a:extLst>
          </p:cNvPr>
          <p:cNvSpPr txBox="1">
            <a:spLocks/>
          </p:cNvSpPr>
          <p:nvPr/>
        </p:nvSpPr>
        <p:spPr bwMode="auto">
          <a:xfrm>
            <a:off x="6588045" y="2498072"/>
            <a:ext cx="4354776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Tinyalsa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#! /bin/bash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"Program" 0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"Configuration" 1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"TASDEVICE Profile id" 4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tinyplay</a:t>
            </a:r>
            <a:r>
              <a:rPr lang="en-US" altLang="zh-CN" sz="1400" kern="0" dirty="0"/>
              <a:t> silence.wav &amp;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sleep 15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./tas2781_ftc</a:t>
            </a:r>
          </a:p>
          <a:p>
            <a:pPr marL="378923" lvl="1" indent="0">
              <a:buFontTx/>
              <a:buNone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538029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ADFF4-F987-39ED-E448-62B29D8A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FTC tool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EDFD8-78EA-F782-2CB0-6908875D6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 FTC tool with root permission</a:t>
            </a:r>
          </a:p>
          <a:p>
            <a:pPr lvl="1"/>
            <a:r>
              <a:rPr lang="en-US" altLang="zh-CN" dirty="0"/>
              <a:t># </a:t>
            </a:r>
            <a:r>
              <a:rPr lang="en-US" altLang="zh-CN" dirty="0" err="1"/>
              <a:t>sudo</a:t>
            </a:r>
            <a:r>
              <a:rPr lang="en-US" altLang="zh-CN" dirty="0"/>
              <a:t> ./tas2781_ftc</a:t>
            </a:r>
          </a:p>
          <a:p>
            <a:r>
              <a:rPr lang="en-US" altLang="zh-CN" dirty="0"/>
              <a:t>Put TAS2781-A.ftcfg file (Generated by ppc3) into direction: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mnt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/vendor/persist/audio/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After the calibration process finished, the results save into /home/audio/</a:t>
            </a:r>
            <a:r>
              <a:rPr lang="en-US" altLang="zh-CN" dirty="0" err="1"/>
              <a:t>ti</a:t>
            </a:r>
            <a:r>
              <a:rPr lang="en-US" altLang="zh-CN" dirty="0"/>
              <a:t>/tas2781_cal.txt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1A7626-E2CD-8485-CA0B-BAB9ADD233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39EDF5-40AF-9868-48EE-DC698E2E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2" y="3708081"/>
            <a:ext cx="5007429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Appendix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096A3-1C74-4210-9B46-F757C8F29AA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980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0E4F2-8874-8736-4C95-A55AD45D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Download Kernel 5.10-rt for BBB from…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A92B7-BB54-6336-64C5-1B9CAB8CF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https://github.com/beagleboard/linux/tree/5.10-rt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BBA5B9-C291-D9F1-8121-14463A6C5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109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0713A-C30C-71CF-C0DC-7EB1BBCB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Porting </a:t>
            </a:r>
            <a:r>
              <a:rPr lang="en-US" altLang="zh-CN" dirty="0" err="1"/>
              <a:t>Tinyalsa</a:t>
            </a:r>
            <a:r>
              <a:rPr lang="en-US" altLang="zh-CN" dirty="0"/>
              <a:t> 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3899B-5FE5-32B0-3D3C-640DE2AD4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0" i="0" dirty="0">
                <a:effectLst/>
                <a:latin typeface="Segoe UI" panose="020B0502040204020203" pitchFamily="34" charset="0"/>
              </a:rPr>
              <a:t>Reference link:</a:t>
            </a:r>
            <a:br>
              <a:rPr lang="en-US" altLang="zh-CN" sz="1800" b="0" i="0" dirty="0">
                <a:effectLst/>
                <a:latin typeface="Segoe UI" panose="020B0502040204020203" pitchFamily="34" charset="0"/>
              </a:rPr>
            </a:br>
            <a:r>
              <a:rPr lang="en-US" altLang="zh-CN" sz="1800" b="0" i="0" u="sng" dirty="0" err="1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2"/>
              </a:rPr>
              <a:t>Tinyalsa</a:t>
            </a:r>
            <a:r>
              <a:rPr lang="en-US" altLang="zh-CN" sz="1800" b="0" i="0" u="sng" dirty="0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2"/>
              </a:rPr>
              <a:t> - Tiny library to interface with ALSA in the Linux kernel - (</a:t>
            </a:r>
            <a:r>
              <a:rPr lang="en-US" altLang="zh-CN" sz="1800" b="0" i="0" u="sng" dirty="0" err="1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2"/>
              </a:rPr>
              <a:t>tinyalsa</a:t>
            </a:r>
            <a:r>
              <a:rPr lang="en-US" altLang="zh-CN" sz="1800" b="0" i="0" u="sng" dirty="0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2"/>
              </a:rPr>
              <a:t>) (opensourcelibs.com)</a:t>
            </a:r>
            <a:br>
              <a:rPr lang="en-US" altLang="zh-CN" sz="1800" b="0" i="0" dirty="0">
                <a:effectLst/>
                <a:latin typeface="Segoe UI" panose="020B0502040204020203" pitchFamily="34" charset="0"/>
              </a:rPr>
            </a:br>
            <a:r>
              <a:rPr lang="en-US" altLang="zh-CN" sz="1800" b="0" i="0" dirty="0">
                <a:effectLst/>
                <a:latin typeface="Segoe UI" panose="020B0502040204020203" pitchFamily="34" charset="0"/>
              </a:rPr>
              <a:t>Download link:</a:t>
            </a:r>
            <a:br>
              <a:rPr lang="en-US" altLang="zh-CN" sz="1800" b="0" i="0" dirty="0">
                <a:effectLst/>
                <a:latin typeface="Segoe UI" panose="020B0502040204020203" pitchFamily="34" charset="0"/>
              </a:rPr>
            </a:br>
            <a:r>
              <a:rPr lang="en-US" altLang="zh-CN" sz="1800" b="0" i="0" u="sng" dirty="0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3"/>
              </a:rPr>
              <a:t>GitHub - </a:t>
            </a:r>
            <a:r>
              <a:rPr lang="en-US" altLang="zh-CN" sz="1800" b="0" i="0" u="sng" dirty="0" err="1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3"/>
              </a:rPr>
              <a:t>tinyalsa</a:t>
            </a:r>
            <a:r>
              <a:rPr lang="en-US" altLang="zh-CN" sz="1800" b="0" i="0" u="sng" dirty="0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3"/>
              </a:rPr>
              <a:t>/</a:t>
            </a:r>
            <a:r>
              <a:rPr lang="en-US" altLang="zh-CN" sz="1800" b="0" i="0" u="sng" dirty="0" err="1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3"/>
              </a:rPr>
              <a:t>tinyalsa</a:t>
            </a:r>
            <a:r>
              <a:rPr lang="en-US" altLang="zh-CN" sz="1800" b="0" i="0" u="sng" dirty="0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3"/>
              </a:rPr>
              <a:t>: Tiny library to interface with ALSA in the Linux kernel</a:t>
            </a:r>
            <a:br>
              <a:rPr lang="en-US" altLang="zh-CN" sz="1800" b="0" i="0" dirty="0">
                <a:effectLst/>
                <a:latin typeface="Segoe UI" panose="020B0502040204020203" pitchFamily="34" charset="0"/>
              </a:rPr>
            </a:br>
            <a:endParaRPr lang="en-US" altLang="zh-CN" sz="1800" b="0" i="0" dirty="0">
              <a:effectLst/>
              <a:latin typeface="Segoe UI" panose="020B0502040204020203" pitchFamily="34" charset="0"/>
            </a:endParaRPr>
          </a:p>
          <a:p>
            <a:r>
              <a:rPr lang="en-US" altLang="zh-CN" sz="1800" dirty="0">
                <a:latin typeface="Segoe UI" panose="020B0502040204020203" pitchFamily="34" charset="0"/>
              </a:rPr>
              <a:t>M</a:t>
            </a:r>
            <a:r>
              <a:rPr lang="en-US" altLang="zh-CN" sz="1800" b="0" i="0" dirty="0">
                <a:effectLst/>
                <a:latin typeface="Segoe UI" panose="020B0502040204020203" pitchFamily="34" charset="0"/>
              </a:rPr>
              <a:t>ove driver code into BBB’s local direction.</a:t>
            </a:r>
            <a:endParaRPr lang="zh-CN" altLang="en-US" sz="1533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56DC8C-2E63-7243-8CCB-F744EA0FE9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468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57A46-42A1-85B8-BC74-EC5DE802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Porting </a:t>
            </a:r>
            <a:r>
              <a:rPr lang="en-US" altLang="zh-CN" dirty="0" err="1"/>
              <a:t>Tinyalsa</a:t>
            </a:r>
            <a:r>
              <a:rPr lang="en-US" altLang="zh-CN" dirty="0"/>
              <a:t> II | </a:t>
            </a:r>
            <a:r>
              <a:rPr lang="en-US" altLang="zh-CN" sz="4000" dirty="0">
                <a:latin typeface="Segoe UI" panose="020B0502040204020203" pitchFamily="34" charset="0"/>
              </a:rPr>
              <a:t>Steps of installation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A65ED-4BC0-6442-D11F-9B0662EC3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Segoe UI" panose="020B0502040204020203" pitchFamily="34" charset="0"/>
              </a:rPr>
              <a:t>Modify cross compile, add below statements into top of </a:t>
            </a:r>
            <a:r>
              <a:rPr lang="en-US" altLang="zh-CN" sz="1400" dirty="0" err="1">
                <a:latin typeface="Segoe UI" panose="020B0502040204020203" pitchFamily="34" charset="0"/>
              </a:rPr>
              <a:t>Makefile</a:t>
            </a:r>
            <a:r>
              <a:rPr lang="en-US" altLang="zh-CN" sz="1400" dirty="0">
                <a:latin typeface="Segoe UI" panose="020B0502040204020203" pitchFamily="34" charset="0"/>
              </a:rPr>
              <a:t>.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export ARCH = arm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export CROSS_COMPILE = arm-</a:t>
            </a:r>
            <a:r>
              <a:rPr lang="en-US" altLang="zh-CN" sz="1400" dirty="0" err="1">
                <a:latin typeface="Segoe UI" panose="020B0502040204020203" pitchFamily="34" charset="0"/>
              </a:rPr>
              <a:t>linux</a:t>
            </a:r>
            <a:r>
              <a:rPr lang="en-US" altLang="zh-CN" sz="1400" dirty="0">
                <a:latin typeface="Segoe UI" panose="020B0502040204020203" pitchFamily="34" charset="0"/>
              </a:rPr>
              <a:t>-</a:t>
            </a:r>
            <a:r>
              <a:rPr lang="en-US" altLang="zh-CN" sz="1400" dirty="0" err="1">
                <a:latin typeface="Segoe UI" panose="020B0502040204020203" pitchFamily="34" charset="0"/>
              </a:rPr>
              <a:t>gnueabihf</a:t>
            </a:r>
            <a:r>
              <a:rPr lang="en-US" altLang="zh-CN" sz="1400" dirty="0">
                <a:latin typeface="Segoe UI" panose="020B0502040204020203" pitchFamily="34" charset="0"/>
              </a:rPr>
              <a:t>-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export CC = $(CROSS_COMPILE)</a:t>
            </a:r>
            <a:r>
              <a:rPr lang="en-US" altLang="zh-CN" sz="1400" dirty="0" err="1">
                <a:latin typeface="Segoe UI" panose="020B0502040204020203" pitchFamily="34" charset="0"/>
              </a:rPr>
              <a:t>gcc</a:t>
            </a:r>
            <a:endParaRPr lang="en-US" altLang="zh-CN" sz="1400" dirty="0">
              <a:latin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Segoe UI" panose="020B0502040204020203" pitchFamily="34" charset="0"/>
              </a:rPr>
              <a:t>Assign permissions to scripts in </a:t>
            </a:r>
            <a:r>
              <a:rPr lang="en-US" altLang="zh-CN" sz="1400" dirty="0" err="1">
                <a:latin typeface="Segoe UI" panose="020B0502040204020203" pitchFamily="34" charset="0"/>
              </a:rPr>
              <a:t>tinyalsa</a:t>
            </a:r>
            <a:r>
              <a:rPr lang="en-US" altLang="zh-CN" sz="1400" dirty="0">
                <a:latin typeface="Segoe UI" panose="020B0502040204020203" pitchFamily="34" charset="0"/>
              </a:rPr>
              <a:t> package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#chmod 777 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Segoe UI" panose="020B0502040204020203" pitchFamily="34" charset="0"/>
              </a:rPr>
              <a:t>To build and install with Make, run the commands: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# </a:t>
            </a:r>
            <a:r>
              <a:rPr lang="en-US" altLang="zh-CN" sz="1400" dirty="0" err="1">
                <a:latin typeface="Segoe UI" panose="020B0502040204020203" pitchFamily="34" charset="0"/>
              </a:rPr>
              <a:t>sudo</a:t>
            </a:r>
            <a:r>
              <a:rPr lang="en-US" altLang="zh-CN" sz="1400" dirty="0">
                <a:latin typeface="Segoe UI" panose="020B0502040204020203" pitchFamily="34" charset="0"/>
              </a:rPr>
              <a:t> make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# </a:t>
            </a:r>
            <a:r>
              <a:rPr lang="en-US" altLang="zh-CN" sz="1400" dirty="0" err="1">
                <a:latin typeface="Segoe UI" panose="020B0502040204020203" pitchFamily="34" charset="0"/>
              </a:rPr>
              <a:t>sudo</a:t>
            </a:r>
            <a:r>
              <a:rPr lang="en-US" altLang="zh-CN" sz="1400" dirty="0">
                <a:latin typeface="Segoe UI" panose="020B0502040204020203" pitchFamily="34" charset="0"/>
              </a:rPr>
              <a:t> make install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# </a:t>
            </a:r>
            <a:r>
              <a:rPr lang="en-US" altLang="zh-CN" sz="1400" dirty="0" err="1">
                <a:latin typeface="Segoe UI" panose="020B0502040204020203" pitchFamily="34" charset="0"/>
              </a:rPr>
              <a:t>sudo</a:t>
            </a:r>
            <a:r>
              <a:rPr lang="en-US" altLang="zh-CN" sz="1400" dirty="0">
                <a:latin typeface="Segoe UI" panose="020B0502040204020203" pitchFamily="34" charset="0"/>
              </a:rPr>
              <a:t> </a:t>
            </a:r>
            <a:r>
              <a:rPr lang="en-US" altLang="zh-CN" sz="1400" dirty="0" err="1">
                <a:latin typeface="Segoe UI" panose="020B0502040204020203" pitchFamily="34" charset="0"/>
              </a:rPr>
              <a:t>ldconfig</a:t>
            </a:r>
            <a:endParaRPr lang="en-US" altLang="zh-CN" sz="1400" dirty="0">
              <a:latin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Segoe UI" panose="020B0502040204020203" pitchFamily="34" charset="0"/>
              </a:rPr>
              <a:t>Once installed, the man pages are available via: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     # man </a:t>
            </a:r>
            <a:r>
              <a:rPr lang="en-US" altLang="zh-CN" sz="1400" dirty="0" err="1">
                <a:latin typeface="Segoe UI" panose="020B0502040204020203" pitchFamily="34" charset="0"/>
              </a:rPr>
              <a:t>tinyplay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     # man </a:t>
            </a:r>
            <a:r>
              <a:rPr lang="en-US" altLang="zh-CN" sz="1400" dirty="0" err="1">
                <a:latin typeface="Segoe UI" panose="020B0502040204020203" pitchFamily="34" charset="0"/>
              </a:rPr>
              <a:t>tinycap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     # man </a:t>
            </a:r>
            <a:r>
              <a:rPr lang="en-US" altLang="zh-CN" sz="1400" dirty="0" err="1">
                <a:latin typeface="Segoe UI" panose="020B0502040204020203" pitchFamily="34" charset="0"/>
              </a:rPr>
              <a:t>tinymix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     # man </a:t>
            </a:r>
            <a:r>
              <a:rPr lang="en-US" altLang="zh-CN" sz="1400" dirty="0" err="1">
                <a:latin typeface="Segoe UI" panose="020B0502040204020203" pitchFamily="34" charset="0"/>
              </a:rPr>
              <a:t>tinypcminfo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endParaRPr lang="zh-CN" altLang="en-US" sz="1400" dirty="0">
              <a:latin typeface="Segoe UI" panose="020B0502040204020203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6DA8CB-5F74-CD17-BC73-727B2E350F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7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1FA1-B5D1-4762-B1F7-4447E9D9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Information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B10FAA1-41D5-415A-8603-BF46D7CDA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711048"/>
              </p:ext>
            </p:extLst>
          </p:nvPr>
        </p:nvGraphicFramePr>
        <p:xfrm>
          <a:off x="558494" y="1522424"/>
          <a:ext cx="10778678" cy="2481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5099">
                  <a:extLst>
                    <a:ext uri="{9D8B030D-6E8A-4147-A177-3AD203B41FA5}">
                      <a16:colId xmlns:a16="http://schemas.microsoft.com/office/drawing/2014/main" val="3351033367"/>
                    </a:ext>
                  </a:extLst>
                </a:gridCol>
                <a:gridCol w="8283579">
                  <a:extLst>
                    <a:ext uri="{9D8B030D-6E8A-4147-A177-3AD203B41FA5}">
                      <a16:colId xmlns:a16="http://schemas.microsoft.com/office/drawing/2014/main" val="2615263714"/>
                    </a:ext>
                  </a:extLst>
                </a:gridCol>
              </a:tblGrid>
              <a:tr h="5003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tasdevice</a:t>
                      </a:r>
                      <a:r>
                        <a:rPr lang="en-US" altLang="zh-CN" dirty="0"/>
                        <a:t> Driver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tas2781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69970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7-bit I</a:t>
                      </a:r>
                      <a:r>
                        <a:rPr lang="en-US" altLang="zh-CN" baseline="30000" dirty="0"/>
                        <a:t>2</a:t>
                      </a:r>
                      <a:r>
                        <a:rPr lang="en-US" altLang="zh-CN" dirty="0"/>
                        <a:t>C Address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4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0x38 ~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0x3F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3288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Platform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Qualcomm/</a:t>
                      </a:r>
                      <a:r>
                        <a:rPr lang="en-US" altLang="zh-CN" dirty="0" err="1">
                          <a:effectLst/>
                        </a:rPr>
                        <a:t>Mtk</a:t>
                      </a:r>
                      <a:r>
                        <a:rPr lang="en-US" altLang="zh-CN" dirty="0">
                          <a:effectLst/>
                        </a:rPr>
                        <a:t>/LSI/</a:t>
                      </a:r>
                      <a:r>
                        <a:rPr lang="en-US" altLang="zh-CN" dirty="0" err="1">
                          <a:effectLst/>
                        </a:rPr>
                        <a:t>BeagleBone</a:t>
                      </a:r>
                      <a:r>
                        <a:rPr lang="en-US" altLang="zh-CN" dirty="0">
                          <a:effectLst/>
                        </a:rPr>
                        <a:t> Black/AMBA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44782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Architecture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ALSA/Tiny-ALSA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76546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Bus type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I2C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48991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Kernel Version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V4.19 ~ V5.10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0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19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Thanks!</a:t>
            </a:r>
            <a:endParaRPr lang="en-US" i="1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300B9F-BD8A-4DB7-92ED-D92F1CD9E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856133" y="5982752"/>
            <a:ext cx="2844800" cy="20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9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C929D10-6AE2-439E-BB4E-ED4101691DD2}" type="slidenum">
              <a:rPr lang="zh-CN" altLang="en-US" smtClean="0"/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431C8-5A67-2384-9257-CD538DF1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Release Package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48C9EF-6CE1-C3A3-A43D-E68A6F1F4B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2FA148C9-803B-CFBD-73C1-1B6C10304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288790"/>
              </p:ext>
            </p:extLst>
          </p:nvPr>
        </p:nvGraphicFramePr>
        <p:xfrm>
          <a:off x="558493" y="997002"/>
          <a:ext cx="11197781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907">
                  <a:extLst>
                    <a:ext uri="{9D8B030D-6E8A-4147-A177-3AD203B41FA5}">
                      <a16:colId xmlns:a16="http://schemas.microsoft.com/office/drawing/2014/main" val="3351033367"/>
                    </a:ext>
                  </a:extLst>
                </a:gridCol>
                <a:gridCol w="3927151">
                  <a:extLst>
                    <a:ext uri="{9D8B030D-6E8A-4147-A177-3AD203B41FA5}">
                      <a16:colId xmlns:a16="http://schemas.microsoft.com/office/drawing/2014/main" val="2615263714"/>
                    </a:ext>
                  </a:extLst>
                </a:gridCol>
                <a:gridCol w="5644723">
                  <a:extLst>
                    <a:ext uri="{9D8B030D-6E8A-4147-A177-3AD203B41FA5}">
                      <a16:colId xmlns:a16="http://schemas.microsoft.com/office/drawing/2014/main" val="3059840091"/>
                    </a:ext>
                  </a:extLst>
                </a:gridCol>
              </a:tblGrid>
              <a:tr h="254769"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Driver Package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Kconfig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Makefile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Config for compiling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699706"/>
                  </a:ext>
                </a:extLst>
              </a:tr>
              <a:tr h="2547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.c,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&amp; .h,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Source code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57743"/>
                  </a:ext>
                </a:extLst>
              </a:tr>
              <a:tr h="1320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dts.readme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Sample for </a:t>
                      </a:r>
                      <a:r>
                        <a:rPr lang="en-US" altLang="zh-CN" dirty="0" err="1"/>
                        <a:t>dts</a:t>
                      </a:r>
                      <a:r>
                        <a:rPr lang="en-US" altLang="zh-CN" dirty="0"/>
                        <a:t> setting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7896134"/>
                  </a:ext>
                </a:extLst>
              </a:tr>
              <a:tr h="2641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regbin.json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File to generate a sample register setting file with </a:t>
                      </a:r>
                      <a:r>
                        <a:rPr lang="en-US" altLang="zh-CN" dirty="0" err="1"/>
                        <a:t>Regbin</a:t>
                      </a:r>
                      <a:r>
                        <a:rPr lang="en-US" altLang="zh-CN" dirty="0"/>
                        <a:t> tool.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86362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dspfw.json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File to generate a sample </a:t>
                      </a:r>
                      <a:r>
                        <a:rPr lang="en-US" altLang="zh-CN" dirty="0" err="1"/>
                        <a:t>dsp</a:t>
                      </a:r>
                      <a:r>
                        <a:rPr lang="en-US" altLang="zh-CN" dirty="0"/>
                        <a:t> firmware and acoustic params file with PPC3 tool.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44340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Verification report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014400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ftcfg</a:t>
                      </a:r>
                      <a:r>
                        <a:rPr lang="en-US" altLang="zh-CN" dirty="0"/>
                        <a:t>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Store speaker basic characterization params for speaker calibration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310109"/>
                  </a:ext>
                </a:extLst>
              </a:tr>
              <a:tr h="3962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Tool_utility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FTC_tool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Source code for calibration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765469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Kernel Version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PPC3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Tool for sample </a:t>
                      </a:r>
                      <a:r>
                        <a:rPr lang="en-US" altLang="zh-CN" dirty="0" err="1"/>
                        <a:t>dsp</a:t>
                      </a:r>
                      <a:r>
                        <a:rPr lang="en-US" altLang="zh-CN" dirty="0"/>
                        <a:t> firmware and acoustic params  and </a:t>
                      </a:r>
                      <a:r>
                        <a:rPr lang="en-US" altLang="zh-CN" dirty="0" err="1"/>
                        <a:t>ftcfg</a:t>
                      </a:r>
                      <a:r>
                        <a:rPr lang="en-US" altLang="zh-CN" dirty="0"/>
                        <a:t>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0720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Non_Integrated_Bin_Tool_v1.3.4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Tool for </a:t>
                      </a:r>
                      <a:r>
                        <a:rPr lang="en-US" altLang="zh-CN" dirty="0" err="1"/>
                        <a:t>regbin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334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85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A744261-B4A9-42FF-84B9-785D60C31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Device Tree | I2C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68E90D5D-4693-4E94-A63F-9A969FAD70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FAB400"/>
              </a:buClr>
              <a:buSzPct val="75000"/>
              <a:buFont typeface="Arial" panose="020B0604020202020204" pitchFamily="34" charset="0"/>
              <a:buBlip>
                <a:blip r:embed="rId3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69CE6B6-1658-486F-9DB3-F2771EE42EAD}" type="datetime1">
              <a:rPr lang="en-US" altLang="zh-CN" sz="1000">
                <a:ea typeface="宋体" panose="02010600030101010101" pitchFamily="2" charset="-122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10/9/2022</a:t>
            </a:fld>
            <a:endParaRPr lang="en-US" altLang="zh-CN" sz="10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B1023447-1CA7-41A9-B8CB-33333B15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348663" y="6345238"/>
            <a:ext cx="4381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C679A36-8856-49A5-B02C-E9357982FC03}" type="slidenum">
              <a:rPr lang="en-US" altLang="zh-CN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000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2573AEED-C0BC-8FF4-3D54-10E8C1062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4282" y="957282"/>
            <a:ext cx="5543551" cy="4692651"/>
          </a:xfrm>
        </p:spPr>
        <p:txBody>
          <a:bodyPr/>
          <a:lstStyle/>
          <a:p>
            <a:r>
              <a:rPr lang="en-US" altLang="zh-CN" dirty="0"/>
              <a:t>Configuration in DTS:</a:t>
            </a:r>
          </a:p>
          <a:p>
            <a:pPr marL="0" indent="0">
              <a:buNone/>
            </a:pPr>
            <a:endParaRPr lang="en-US" altLang="zh-CN" dirty="0"/>
          </a:p>
          <a:p>
            <a:pPr marL="386117" lvl="1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41C566-FA42-4AF8-5B64-8156C59FA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628" y="2698439"/>
            <a:ext cx="3948179" cy="3114675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EC1E3D9-4DD5-AB48-8CCB-58AFECAE8D69}"/>
              </a:ext>
            </a:extLst>
          </p:cNvPr>
          <p:cNvSpPr txBox="1">
            <a:spLocks/>
          </p:cNvSpPr>
          <p:nvPr/>
        </p:nvSpPr>
        <p:spPr bwMode="auto">
          <a:xfrm>
            <a:off x="6426204" y="957282"/>
            <a:ext cx="5543551" cy="46926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How to check device</a:t>
            </a:r>
          </a:p>
          <a:p>
            <a:pPr marL="0" indent="0">
              <a:buNone/>
            </a:pPr>
            <a:r>
              <a:rPr lang="en-US" altLang="zh-CN" sz="1800" b="0" i="0" dirty="0">
                <a:solidFill>
                  <a:srgbClr val="2A2B2E"/>
                </a:solidFill>
                <a:effectLst/>
                <a:latin typeface="PingFang SC"/>
              </a:rPr>
              <a:t>If the I2C is successfully registered, Check device through below commands, 2-0038 is the registered device. 0x38 is the i2c address for slave device.</a:t>
            </a:r>
            <a:endParaRPr lang="en-US" altLang="zh-CN" sz="1800" kern="0" dirty="0"/>
          </a:p>
          <a:p>
            <a:pPr marL="0" indent="0">
              <a:buFontTx/>
              <a:buNone/>
            </a:pPr>
            <a:r>
              <a:rPr lang="en-US" altLang="zh-CN" sz="2000" kern="0" dirty="0"/>
              <a:t>  # ls /sys/bus/i2c/device/</a:t>
            </a:r>
          </a:p>
          <a:p>
            <a:pPr marL="386117" lvl="1" indent="0">
              <a:buFontTx/>
              <a:buNone/>
            </a:pPr>
            <a:endParaRPr lang="zh-CN" altLang="en-US" kern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F12168-A00C-CFF4-2B60-ECB0D49F7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483389"/>
            <a:ext cx="5638800" cy="1181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21C17F-A514-53CE-444A-DDD4E6C6F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675" y="2698439"/>
            <a:ext cx="4689600" cy="511366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19FE1-81ED-F296-5F48-5EEA10069DCF}"/>
              </a:ext>
            </a:extLst>
          </p:cNvPr>
          <p:cNvSpPr txBox="1">
            <a:spLocks/>
          </p:cNvSpPr>
          <p:nvPr/>
        </p:nvSpPr>
        <p:spPr bwMode="auto">
          <a:xfrm>
            <a:off x="6426204" y="3554373"/>
            <a:ext cx="3925515" cy="4698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DTS file:</a:t>
            </a:r>
          </a:p>
          <a:p>
            <a:pPr marL="0" indent="0">
              <a:buFontTx/>
              <a:buNone/>
            </a:pPr>
            <a:endParaRPr lang="en-US" altLang="zh-CN" kern="0" dirty="0"/>
          </a:p>
          <a:p>
            <a:pPr marL="386117" lvl="1" indent="0">
              <a:buFontTx/>
              <a:buNone/>
            </a:pPr>
            <a:endParaRPr lang="zh-CN" altLang="en-US" kern="0" dirty="0"/>
          </a:p>
        </p:txBody>
      </p:sp>
      <p:graphicFrame>
        <p:nvGraphicFramePr>
          <p:cNvPr id="9" name="对象 8">
            <a:hlinkClick r:id="rId7" action="ppaction://hlinkfile"/>
            <a:extLst>
              <a:ext uri="{FF2B5EF4-FFF2-40B4-BE49-F238E27FC236}">
                <a16:creationId xmlns:a16="http://schemas.microsoft.com/office/drawing/2014/main" id="{CBB4F72A-79D8-AC5E-61CD-EEED233216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165561"/>
              </p:ext>
            </p:extLst>
          </p:nvPr>
        </p:nvGraphicFramePr>
        <p:xfrm>
          <a:off x="7148300" y="4167048"/>
          <a:ext cx="20955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8" imgW="2094840" imgH="552600" progId="Package">
                  <p:embed/>
                </p:oleObj>
              </mc:Choice>
              <mc:Fallback>
                <p:oleObj name="包装程序外壳对象" showAsIcon="1" r:id="rId8" imgW="2094840" imgH="552600" progId="Package">
                  <p:embed/>
                  <p:pic>
                    <p:nvPicPr>
                      <p:cNvPr id="4" name="对象 3">
                        <a:hlinkClick r:id="" action="ppaction://hlinkfile"/>
                        <a:extLst>
                          <a:ext uri="{FF2B5EF4-FFF2-40B4-BE49-F238E27FC236}">
                            <a16:creationId xmlns:a16="http://schemas.microsoft.com/office/drawing/2014/main" id="{DA039C4F-4F98-7815-15BA-EA298E9F51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48300" y="4167048"/>
                        <a:ext cx="209550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616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A744261-B4A9-42FF-84B9-785D60C31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Device Tree | SPI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68E90D5D-4693-4E94-A63F-9A969FAD70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FAB400"/>
              </a:buClr>
              <a:buSzPct val="75000"/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69CE6B6-1658-486F-9DB3-F2771EE42EAD}" type="datetime1">
              <a:rPr lang="en-US" altLang="zh-CN" sz="1000">
                <a:ea typeface="宋体" panose="02010600030101010101" pitchFamily="2" charset="-122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10/9/2022</a:t>
            </a:fld>
            <a:endParaRPr lang="en-US" altLang="zh-CN" sz="10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B1023447-1CA7-41A9-B8CB-33333B15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348663" y="6345238"/>
            <a:ext cx="4381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C679A36-8856-49A5-B02C-E9357982FC03}" type="slidenum">
              <a:rPr lang="en-US" altLang="zh-CN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000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15F8C706-164F-933E-AD74-6B371D0AF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4282" y="957282"/>
            <a:ext cx="5543551" cy="4692651"/>
          </a:xfrm>
        </p:spPr>
        <p:txBody>
          <a:bodyPr/>
          <a:lstStyle/>
          <a:p>
            <a:r>
              <a:rPr lang="en-US" altLang="zh-CN" dirty="0"/>
              <a:t>Configuration in DTS:</a:t>
            </a:r>
          </a:p>
          <a:p>
            <a:pPr marL="0" indent="0">
              <a:buNone/>
            </a:pPr>
            <a:endParaRPr lang="en-US" altLang="zh-CN" dirty="0"/>
          </a:p>
          <a:p>
            <a:pPr marL="386117" lvl="1" indent="0">
              <a:buNone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33B3C9-A97D-8EAB-9E07-218291660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83" y="1463187"/>
            <a:ext cx="5048250" cy="15049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B3D7E0E-97A3-65FE-E853-774CAD7A51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053" y="2920262"/>
            <a:ext cx="4009693" cy="308438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D5B85FC-7053-1FC5-E512-5B8F88D0FCE3}"/>
              </a:ext>
            </a:extLst>
          </p:cNvPr>
          <p:cNvSpPr txBox="1">
            <a:spLocks/>
          </p:cNvSpPr>
          <p:nvPr/>
        </p:nvSpPr>
        <p:spPr bwMode="auto">
          <a:xfrm>
            <a:off x="6339416" y="938619"/>
            <a:ext cx="5543551" cy="2490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How to check device.</a:t>
            </a:r>
          </a:p>
          <a:p>
            <a:pPr marL="0" indent="0">
              <a:buNone/>
            </a:pPr>
            <a:r>
              <a:rPr lang="en-US" altLang="zh-CN" sz="1800" b="0" i="0" dirty="0">
                <a:solidFill>
                  <a:srgbClr val="2A2B2E"/>
                </a:solidFill>
                <a:effectLst/>
                <a:latin typeface="PingFang SC"/>
              </a:rPr>
              <a:t>If the SPI is successfully registered, Check device through below commands, spi0.0 is the registered device.</a:t>
            </a:r>
            <a:endParaRPr lang="en-US" altLang="zh-CN" sz="1800" kern="0" dirty="0"/>
          </a:p>
          <a:p>
            <a:pPr marL="0" indent="0">
              <a:buFontTx/>
              <a:buNone/>
            </a:pPr>
            <a:r>
              <a:rPr lang="en-US" altLang="zh-CN" sz="2000" kern="0" dirty="0"/>
              <a:t>  # ls /sys/bus/</a:t>
            </a:r>
            <a:r>
              <a:rPr lang="en-US" altLang="zh-CN" sz="2000" kern="0" dirty="0" err="1"/>
              <a:t>spi</a:t>
            </a:r>
            <a:r>
              <a:rPr lang="en-US" altLang="zh-CN" sz="2000" kern="0" dirty="0"/>
              <a:t>/device/</a:t>
            </a:r>
          </a:p>
          <a:p>
            <a:pPr marL="0" indent="0">
              <a:buFontTx/>
              <a:buNone/>
            </a:pPr>
            <a:endParaRPr lang="en-US" altLang="zh-CN" sz="2000" kern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BC279B-1D91-359A-92FF-6AAAB8025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577362"/>
            <a:ext cx="3590925" cy="3429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2A082F3-C591-2F16-61CA-B214D478B04C}"/>
              </a:ext>
            </a:extLst>
          </p:cNvPr>
          <p:cNvSpPr txBox="1">
            <a:spLocks/>
          </p:cNvSpPr>
          <p:nvPr/>
        </p:nvSpPr>
        <p:spPr bwMode="auto">
          <a:xfrm>
            <a:off x="6426204" y="3554373"/>
            <a:ext cx="3925515" cy="4698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DTS file:</a:t>
            </a:r>
          </a:p>
          <a:p>
            <a:pPr marL="0" indent="0">
              <a:buFontTx/>
              <a:buNone/>
            </a:pPr>
            <a:endParaRPr lang="en-US" altLang="zh-CN" kern="0" dirty="0"/>
          </a:p>
          <a:p>
            <a:pPr marL="386117" lvl="1" indent="0">
              <a:buFontTx/>
              <a:buNone/>
            </a:pPr>
            <a:endParaRPr lang="zh-CN" altLang="en-US" kern="0" dirty="0"/>
          </a:p>
        </p:txBody>
      </p:sp>
      <p:graphicFrame>
        <p:nvGraphicFramePr>
          <p:cNvPr id="8" name="对象 7">
            <a:hlinkClick r:id="rId6" action="ppaction://hlinkfile"/>
            <a:extLst>
              <a:ext uri="{FF2B5EF4-FFF2-40B4-BE49-F238E27FC236}">
                <a16:creationId xmlns:a16="http://schemas.microsoft.com/office/drawing/2014/main" id="{F8ED35B6-85E0-3A75-FCD7-5424FDC3BC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417601"/>
              </p:ext>
            </p:extLst>
          </p:nvPr>
        </p:nvGraphicFramePr>
        <p:xfrm>
          <a:off x="7176292" y="4167048"/>
          <a:ext cx="20955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7" imgW="2094840" imgH="552600" progId="Package">
                  <p:embed/>
                </p:oleObj>
              </mc:Choice>
              <mc:Fallback>
                <p:oleObj name="包装程序外壳对象" showAsIcon="1" r:id="rId7" imgW="2094840" imgH="552600" progId="Package">
                  <p:embed/>
                  <p:pic>
                    <p:nvPicPr>
                      <p:cNvPr id="9" name="对象 8">
                        <a:hlinkClick r:id="" action="ppaction://hlinkfile"/>
                        <a:extLst>
                          <a:ext uri="{FF2B5EF4-FFF2-40B4-BE49-F238E27FC236}">
                            <a16:creationId xmlns:a16="http://schemas.microsoft.com/office/drawing/2014/main" id="{CBB4F72A-79D8-AC5E-61CD-EEED233216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76292" y="4167048"/>
                        <a:ext cx="209550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61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9134C3E-DBAE-7587-3C9B-E64D5249A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039" y="3178094"/>
            <a:ext cx="3691318" cy="287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7C39CB-E2D0-4207-A576-5425BAFF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Device Tree | Sound card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2C2060-C3BC-48B6-9662-FB2CDD10E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61" y="1053871"/>
            <a:ext cx="11290300" cy="4945932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Content Placeholder 11">
            <a:extLst>
              <a:ext uri="{FF2B5EF4-FFF2-40B4-BE49-F238E27FC236}">
                <a16:creationId xmlns:a16="http://schemas.microsoft.com/office/drawing/2014/main" id="{5FC7BDD2-D4B1-4899-A9A1-C15FD694A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6280" y="2366728"/>
            <a:ext cx="6813803" cy="3718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9EF8409-6860-4EB4-9C20-4A493851BB3A}"/>
              </a:ext>
            </a:extLst>
          </p:cNvPr>
          <p:cNvCxnSpPr>
            <a:cxnSpLocks/>
          </p:cNvCxnSpPr>
          <p:nvPr/>
        </p:nvCxnSpPr>
        <p:spPr>
          <a:xfrm>
            <a:off x="2780522" y="4468567"/>
            <a:ext cx="4129732" cy="65549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0EBB574-62CF-4E41-B2ED-1BA5A3742560}"/>
              </a:ext>
            </a:extLst>
          </p:cNvPr>
          <p:cNvCxnSpPr>
            <a:cxnSpLocks/>
          </p:cNvCxnSpPr>
          <p:nvPr/>
        </p:nvCxnSpPr>
        <p:spPr>
          <a:xfrm flipV="1">
            <a:off x="3125755" y="5223753"/>
            <a:ext cx="5424858" cy="24173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E9695709-C709-4041-A6B4-CC638D0868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192" y="990153"/>
            <a:ext cx="3536309" cy="220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7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ED877F-D80D-4E09-A471-36F64487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29" y="0"/>
            <a:ext cx="10972800" cy="1143000"/>
          </a:xfrm>
        </p:spPr>
        <p:txBody>
          <a:bodyPr/>
          <a:lstStyle/>
          <a:p>
            <a:r>
              <a:rPr lang="en-US" altLang="zh-CN" dirty="0" err="1"/>
              <a:t>Kconfig</a:t>
            </a:r>
            <a:r>
              <a:rPr lang="en-US" altLang="zh-CN" dirty="0"/>
              <a:t> &amp; </a:t>
            </a:r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3CAC196-F2CA-4688-A32A-06CBBAD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56493"/>
            <a:ext cx="5386917" cy="639763"/>
          </a:xfrm>
        </p:spPr>
        <p:txBody>
          <a:bodyPr/>
          <a:lstStyle/>
          <a:p>
            <a:r>
              <a:rPr lang="en-US" altLang="zh-CN" dirty="0" err="1"/>
              <a:t>Kconfig</a:t>
            </a:r>
            <a:r>
              <a:rPr lang="en-US" altLang="zh-CN" dirty="0"/>
              <a:t> in sound/soc/codecs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C33EEDF-2C1B-4DD9-AA36-8DB1FEA44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1616" y="1156492"/>
            <a:ext cx="5389033" cy="639763"/>
          </a:xfrm>
        </p:spPr>
        <p:txBody>
          <a:bodyPr/>
          <a:lstStyle/>
          <a:p>
            <a:r>
              <a:rPr lang="en-US" altLang="zh-CN" dirty="0" err="1"/>
              <a:t>Makefile</a:t>
            </a:r>
            <a:r>
              <a:rPr lang="en-US" altLang="zh-CN" dirty="0"/>
              <a:t> in sound/soc/codecs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6" name="内容占位符 25">
            <a:extLst>
              <a:ext uri="{FF2B5EF4-FFF2-40B4-BE49-F238E27FC236}">
                <a16:creationId xmlns:a16="http://schemas.microsoft.com/office/drawing/2014/main" id="{01286ABF-15B5-2FC1-DEAA-AEF1A7D087B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1554" y="2190750"/>
            <a:ext cx="4867275" cy="1238250"/>
          </a:xfrm>
          <a:prstGeom prst="rect">
            <a:avLst/>
          </a:prstGeom>
        </p:spPr>
      </p:pic>
      <p:pic>
        <p:nvPicPr>
          <p:cNvPr id="23" name="内容占位符 22">
            <a:extLst>
              <a:ext uri="{FF2B5EF4-FFF2-40B4-BE49-F238E27FC236}">
                <a16:creationId xmlns:a16="http://schemas.microsoft.com/office/drawing/2014/main" id="{8C5BFDDF-A29E-5C54-94A4-40E3CCDE77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1351" y="1884730"/>
            <a:ext cx="3457575" cy="202882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353929B-33EE-505F-FDF2-797F5C26B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98" y="3913555"/>
            <a:ext cx="21526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2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599C24-D342-4A95-9B2C-C9EF932B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Modification in </a:t>
            </a:r>
            <a:r>
              <a:rPr lang="en-US" altLang="zh-CN" dirty="0" err="1"/>
              <a:t>defconfig</a:t>
            </a:r>
            <a:r>
              <a:rPr lang="en-US" altLang="zh-CN" dirty="0"/>
              <a:t> for I2C interface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56F7DC9-5E84-3AB6-BF3A-4D16CB251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Check whether following items have been enabled in arch/arm/configs/ti_sdk_am3x_release_defconfig, if not, enable them as following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CONFIG_I2C=y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CONFIG_I2C_GPIO=y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CONFIG_I2C_OMAP=y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CONFIG_I2C_MUX=y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245546"/>
      </p:ext>
    </p:extLst>
  </p:cSld>
  <p:clrMapOvr>
    <a:masterClrMapping/>
  </p:clrMapOvr>
</p:sld>
</file>

<file path=ppt/theme/theme1.xml><?xml version="1.0" encoding="utf-8"?>
<a:theme xmlns:a="http://schemas.openxmlformats.org/drawingml/2006/main" name="1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3505</TotalTime>
  <Words>2063</Words>
  <Application>Microsoft Office PowerPoint</Application>
  <PresentationFormat>宽屏</PresentationFormat>
  <Paragraphs>315</Paragraphs>
  <Slides>30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等线</vt:lpstr>
      <vt:lpstr>PingFang SC</vt:lpstr>
      <vt:lpstr>Arial</vt:lpstr>
      <vt:lpstr>Calibri</vt:lpstr>
      <vt:lpstr>Consolas</vt:lpstr>
      <vt:lpstr>Segoe UI</vt:lpstr>
      <vt:lpstr>Wingdings</vt:lpstr>
      <vt:lpstr>1_FinalPowerpoint</vt:lpstr>
      <vt:lpstr>4_FinalPowerpoint</vt:lpstr>
      <vt:lpstr>包装程序外壳对象</vt:lpstr>
      <vt:lpstr>Guideline for TAS2781 Linux driver  based on BBB</vt:lpstr>
      <vt:lpstr>Revision history</vt:lpstr>
      <vt:lpstr>Information</vt:lpstr>
      <vt:lpstr>Release Package</vt:lpstr>
      <vt:lpstr>Device Tree | I2C</vt:lpstr>
      <vt:lpstr>Device Tree | SPI</vt:lpstr>
      <vt:lpstr>Device Tree | Sound card</vt:lpstr>
      <vt:lpstr>Kconfig &amp; Makefile</vt:lpstr>
      <vt:lpstr>Modification in defconfig for I2C interface</vt:lpstr>
      <vt:lpstr>Modification in defconfig for SPI interface</vt:lpstr>
      <vt:lpstr>Modification in defconfig for Sound Card</vt:lpstr>
      <vt:lpstr>Firmware Setting in defconfig</vt:lpstr>
      <vt:lpstr>Firmware &amp; ftcfg file naming</vt:lpstr>
      <vt:lpstr>Compile Image with tas2781 driver</vt:lpstr>
      <vt:lpstr>Audio card registration</vt:lpstr>
      <vt:lpstr>Driver nodes I | Introduction</vt:lpstr>
      <vt:lpstr>Driver nodes II | fwload/i2caddr/devinfo</vt:lpstr>
      <vt:lpstr>Driver nodes II | reg</vt:lpstr>
      <vt:lpstr>Driver nodes III | regdump</vt:lpstr>
      <vt:lpstr>Driver nodes IV | regbininfo_list &amp;</vt:lpstr>
      <vt:lpstr>Driver nodes V | regcfg_list</vt:lpstr>
      <vt:lpstr>Bypass mode</vt:lpstr>
      <vt:lpstr>Tuning mode</vt:lpstr>
      <vt:lpstr>Calibration test</vt:lpstr>
      <vt:lpstr>FTC tool</vt:lpstr>
      <vt:lpstr>Appendix</vt:lpstr>
      <vt:lpstr>Download Kernel 5.10-rt for BBB from…</vt:lpstr>
      <vt:lpstr>Porting Tinyalsa I</vt:lpstr>
      <vt:lpstr>Porting Tinyalsa II | Steps of installation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haoding</dc:creator>
  <cp:lastModifiedBy>卢 敏龙</cp:lastModifiedBy>
  <cp:revision>295</cp:revision>
  <dcterms:created xsi:type="dcterms:W3CDTF">2020-06-23T04:23:32Z</dcterms:created>
  <dcterms:modified xsi:type="dcterms:W3CDTF">2022-10-09T05:39:00Z</dcterms:modified>
</cp:coreProperties>
</file>