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69" r:id="rId5"/>
    <p:sldId id="267" r:id="rId6"/>
    <p:sldId id="259" r:id="rId7"/>
    <p:sldId id="260" r:id="rId8"/>
    <p:sldId id="264" r:id="rId9"/>
    <p:sldId id="262" r:id="rId10"/>
    <p:sldId id="261" r:id="rId11"/>
    <p:sldId id="263" r:id="rId12"/>
    <p:sldId id="266"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5/10/2019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282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198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118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982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5/10/2019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544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2864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1005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787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5/10/2019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02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97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83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309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428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980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748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824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729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687821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77" y="1817043"/>
            <a:ext cx="5130823" cy="1147916"/>
          </a:xfrm>
        </p:spPr>
        <p:txBody>
          <a:bodyPr>
            <a:noAutofit/>
          </a:bodyPr>
          <a:lstStyle/>
          <a:p>
            <a:r>
              <a:rPr lang="en-GB" b="1" dirty="0" smtClean="0">
                <a:latin typeface="Algerian" panose="04020705040A02060702" pitchFamily="82" charset="0"/>
              </a:rPr>
              <a:t>Coven labs data </a:t>
            </a:r>
            <a:br>
              <a:rPr lang="en-GB" b="1" dirty="0" smtClean="0">
                <a:latin typeface="Algerian" panose="04020705040A02060702" pitchFamily="82" charset="0"/>
              </a:rPr>
            </a:br>
            <a:r>
              <a:rPr lang="en-GB" b="1" dirty="0" smtClean="0">
                <a:latin typeface="Algerian" panose="04020705040A02060702" pitchFamily="82" charset="0"/>
              </a:rPr>
              <a:t>science project</a:t>
            </a:r>
            <a:br>
              <a:rPr lang="en-GB" b="1" dirty="0" smtClean="0">
                <a:latin typeface="Algerian" panose="04020705040A02060702" pitchFamily="82" charset="0"/>
              </a:rPr>
            </a:br>
            <a:r>
              <a:rPr lang="en-GB" b="1" dirty="0" smtClean="0">
                <a:latin typeface="Algerian" panose="04020705040A02060702" pitchFamily="82" charset="0"/>
              </a:rPr>
              <a:t>ON R</a:t>
            </a:r>
            <a:endParaRPr lang="en-GB" b="1" dirty="0">
              <a:latin typeface="Algerian" panose="04020705040A02060702" pitchFamily="82" charset="0"/>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33930" b="33930"/>
          <a:stretch>
            <a:fillRect/>
          </a:stretch>
        </p:blipFill>
        <p:spPr>
          <a:xfrm>
            <a:off x="4660900" y="508000"/>
            <a:ext cx="7454900" cy="6052071"/>
          </a:xfrm>
        </p:spPr>
      </p:pic>
      <p:sp>
        <p:nvSpPr>
          <p:cNvPr id="6" name="Text Placeholder 5"/>
          <p:cNvSpPr>
            <a:spLocks noGrp="1"/>
          </p:cNvSpPr>
          <p:nvPr>
            <p:ph type="body" sz="half" idx="2"/>
          </p:nvPr>
        </p:nvSpPr>
        <p:spPr>
          <a:xfrm>
            <a:off x="177777" y="5553302"/>
            <a:ext cx="4794250" cy="701969"/>
          </a:xfrm>
        </p:spPr>
        <p:txBody>
          <a:bodyPr>
            <a:noAutofit/>
          </a:bodyPr>
          <a:lstStyle/>
          <a:p>
            <a:r>
              <a:rPr lang="en-GB" sz="2800" b="1" dirty="0" smtClean="0">
                <a:latin typeface="Algerian" panose="04020705040A02060702" pitchFamily="82" charset="0"/>
              </a:rPr>
              <a:t>BENIN COHORT 5 </a:t>
            </a:r>
          </a:p>
          <a:p>
            <a:r>
              <a:rPr lang="en-GB" sz="2800" b="1" dirty="0" smtClean="0">
                <a:latin typeface="Algerian" panose="04020705040A02060702" pitchFamily="82" charset="0"/>
              </a:rPr>
              <a:t>R GROUP 3</a:t>
            </a:r>
            <a:endParaRPr lang="en-GB" sz="2800" b="1" dirty="0">
              <a:latin typeface="Algerian" panose="04020705040A02060702" pitchFamily="82" charset="0"/>
            </a:endParaRPr>
          </a:p>
        </p:txBody>
      </p:sp>
    </p:spTree>
    <p:extLst>
      <p:ext uri="{BB962C8B-B14F-4D97-AF65-F5344CB8AC3E}">
        <p14:creationId xmlns:p14="http://schemas.microsoft.com/office/powerpoint/2010/main" val="3218122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00" y="711200"/>
            <a:ext cx="11468100" cy="5803900"/>
          </a:xfrm>
        </p:spPr>
      </p:pic>
    </p:spTree>
    <p:extLst>
      <p:ext uri="{BB962C8B-B14F-4D97-AF65-F5344CB8AC3E}">
        <p14:creationId xmlns:p14="http://schemas.microsoft.com/office/powerpoint/2010/main" val="3644083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800" y="990600"/>
            <a:ext cx="11404600" cy="5691982"/>
          </a:xfrm>
        </p:spPr>
      </p:pic>
    </p:spTree>
    <p:extLst>
      <p:ext uri="{BB962C8B-B14F-4D97-AF65-F5344CB8AC3E}">
        <p14:creationId xmlns:p14="http://schemas.microsoft.com/office/powerpoint/2010/main" val="1580925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0733"/>
            <a:ext cx="10820399" cy="2801935"/>
          </a:xfrm>
        </p:spPr>
        <p:txBody>
          <a:bodyPr>
            <a:normAutofit fontScale="90000"/>
          </a:bodyPr>
          <a:lstStyle/>
          <a:p>
            <a:pPr algn="l"/>
            <a:r>
              <a:rPr lang="en-GB" sz="4400" b="1" dirty="0" smtClean="0">
                <a:solidFill>
                  <a:schemeClr val="accent5">
                    <a:lumMod val="60000"/>
                    <a:lumOff val="40000"/>
                  </a:schemeClr>
                </a:solidFill>
              </a:rPr>
              <a:t>Summary</a:t>
            </a:r>
            <a:r>
              <a:rPr lang="en-GB" dirty="0" smtClean="0">
                <a:solidFill>
                  <a:schemeClr val="accent5">
                    <a:lumMod val="60000"/>
                    <a:lumOff val="40000"/>
                  </a:schemeClr>
                </a:solidFill>
              </a:rPr>
              <a:t>:</a:t>
            </a:r>
            <a:r>
              <a:rPr lang="en-GB" dirty="0" smtClean="0"/>
              <a:t> </a:t>
            </a:r>
            <a:r>
              <a:rPr lang="en-GB" b="1" cap="none" dirty="0" smtClean="0">
                <a:latin typeface="Adobe Garamond Pro Bold" panose="02020702060506020403" pitchFamily="18" charset="0"/>
              </a:rPr>
              <a:t>The above data shows that women between age 20-30yrs and with </a:t>
            </a:r>
            <a:r>
              <a:rPr lang="en-GB" b="1" cap="none" dirty="0">
                <a:latin typeface="Adobe Garamond Pro Bold" panose="02020702060506020403" pitchFamily="18" charset="0"/>
              </a:rPr>
              <a:t>fewer</a:t>
            </a:r>
            <a:r>
              <a:rPr lang="en-GB" b="1" cap="none" dirty="0" smtClean="0">
                <a:latin typeface="Adobe Garamond Pro Bold" panose="02020702060506020403" pitchFamily="18" charset="0"/>
              </a:rPr>
              <a:t> pregnancies had a higher risk of being hypertensive and thus a higher risk of </a:t>
            </a:r>
            <a:r>
              <a:rPr lang="en-GB" b="1" cap="none" dirty="0" err="1" smtClean="0">
                <a:latin typeface="Adobe Garamond Pro Bold" panose="02020702060506020403" pitchFamily="18" charset="0"/>
              </a:rPr>
              <a:t>eclampsia</a:t>
            </a:r>
            <a:r>
              <a:rPr lang="en-GB" b="1" cap="none" dirty="0" smtClean="0">
                <a:latin typeface="Adobe Garamond Pro Bold" panose="02020702060506020403" pitchFamily="18" charset="0"/>
              </a:rPr>
              <a:t>(seizures due to high blood pressure) and its complications</a:t>
            </a:r>
            <a:r>
              <a:rPr lang="en-GB" cap="none" dirty="0" smtClean="0"/>
              <a:t>.</a:t>
            </a:r>
            <a:r>
              <a:rPr lang="en-GB" dirty="0" smtClean="0"/>
              <a:t>    </a:t>
            </a:r>
            <a:endParaRPr lang="en-GB" dirty="0"/>
          </a:p>
        </p:txBody>
      </p:sp>
    </p:spTree>
    <p:extLst>
      <p:ext uri="{BB962C8B-B14F-4D97-AF65-F5344CB8AC3E}">
        <p14:creationId xmlns:p14="http://schemas.microsoft.com/office/powerpoint/2010/main" val="3076977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652590"/>
            <a:ext cx="10820399" cy="2801935"/>
          </a:xfrm>
        </p:spPr>
        <p:txBody>
          <a:bodyPr>
            <a:normAutofit fontScale="90000"/>
          </a:bodyPr>
          <a:lstStyle/>
          <a:p>
            <a:pPr algn="l"/>
            <a:r>
              <a:rPr lang="en-GB" sz="6000" dirty="0" smtClean="0">
                <a:solidFill>
                  <a:schemeClr val="accent5">
                    <a:lumMod val="60000"/>
                    <a:lumOff val="40000"/>
                  </a:schemeClr>
                </a:solidFill>
                <a:latin typeface="Algerian" panose="04020705040A02060702" pitchFamily="82" charset="0"/>
              </a:rPr>
              <a:t>Recommendations: </a:t>
            </a:r>
            <a:r>
              <a:rPr lang="en-GB" sz="4400" b="1" cap="none" dirty="0" smtClean="0"/>
              <a:t>To prevent the complications that pre-</a:t>
            </a:r>
            <a:r>
              <a:rPr lang="en-GB" sz="4400" b="1" cap="none" dirty="0" err="1" smtClean="0"/>
              <a:t>eclampsia</a:t>
            </a:r>
            <a:r>
              <a:rPr lang="en-GB" sz="4400" b="1" cap="none" dirty="0" smtClean="0"/>
              <a:t> and </a:t>
            </a:r>
            <a:r>
              <a:rPr lang="en-GB" sz="4400" b="1" cap="none" dirty="0" err="1" smtClean="0"/>
              <a:t>elcampsia</a:t>
            </a:r>
            <a:r>
              <a:rPr lang="en-GB" sz="4400" b="1" cap="none" dirty="0" smtClean="0"/>
              <a:t> can result in for both mother and child, a close monitoring of the blood pressure of diabetic women within </a:t>
            </a:r>
            <a:r>
              <a:rPr lang="en-GB" sz="4400" b="1" cap="none" dirty="0" smtClean="0">
                <a:latin typeface="Adobe Garamond Pro Bold" panose="02020702060506020403" pitchFamily="18" charset="0"/>
              </a:rPr>
              <a:t>20-30yrs  of age and with fewer previous pregnancies is highly recommended </a:t>
            </a:r>
            <a:r>
              <a:rPr lang="en-GB" sz="4400" b="1" cap="none" dirty="0" smtClean="0"/>
              <a:t> </a:t>
            </a:r>
            <a:endParaRPr lang="en-GB" sz="4400" b="1" cap="none" dirty="0"/>
          </a:p>
        </p:txBody>
      </p:sp>
    </p:spTree>
    <p:extLst>
      <p:ext uri="{BB962C8B-B14F-4D97-AF65-F5344CB8AC3E}">
        <p14:creationId xmlns:p14="http://schemas.microsoft.com/office/powerpoint/2010/main" val="3000809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143933"/>
            <a:ext cx="10820399" cy="4224867"/>
          </a:xfrm>
        </p:spPr>
        <p:txBody>
          <a:bodyPr>
            <a:normAutofit/>
          </a:bodyPr>
          <a:lstStyle/>
          <a:p>
            <a:pPr algn="ctr"/>
            <a:r>
              <a:rPr lang="en-GB" sz="8000" b="1" dirty="0" smtClean="0">
                <a:latin typeface="Algerian" panose="04020705040A02060702" pitchFamily="82" charset="0"/>
              </a:rPr>
              <a:t>Thank you for listening</a:t>
            </a:r>
            <a:endParaRPr lang="en-GB" sz="8000" b="1" dirty="0">
              <a:latin typeface="Algerian" panose="04020705040A02060702" pitchFamily="82" charset="0"/>
            </a:endParaRPr>
          </a:p>
        </p:txBody>
      </p:sp>
    </p:spTree>
    <p:extLst>
      <p:ext uri="{BB962C8B-B14F-4D97-AF65-F5344CB8AC3E}">
        <p14:creationId xmlns:p14="http://schemas.microsoft.com/office/powerpoint/2010/main" val="4156738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207433"/>
            <a:ext cx="10820399" cy="2801935"/>
          </a:xfrm>
        </p:spPr>
        <p:txBody>
          <a:bodyPr>
            <a:normAutofit/>
          </a:bodyPr>
          <a:lstStyle/>
          <a:p>
            <a:pPr algn="l"/>
            <a:r>
              <a:rPr lang="en-GB" sz="4400" b="1" i="1" dirty="0" smtClean="0">
                <a:latin typeface="Adobe Garamond Pro Bold" panose="02020702060506020403" pitchFamily="18" charset="0"/>
              </a:rPr>
              <a:t>SOLVING THE CHALLENGE OF</a:t>
            </a:r>
            <a:br>
              <a:rPr lang="en-GB" sz="4400" b="1" i="1" dirty="0" smtClean="0">
                <a:latin typeface="Adobe Garamond Pro Bold" panose="02020702060506020403" pitchFamily="18" charset="0"/>
              </a:rPr>
            </a:br>
            <a:r>
              <a:rPr lang="en-GB" sz="4400" b="1" i="1" dirty="0" smtClean="0">
                <a:latin typeface="Adobe Garamond Pro Bold" panose="02020702060506020403" pitchFamily="18" charset="0"/>
              </a:rPr>
              <a:t>PRE-ECLAMPSIA AND ECLAMPSIA</a:t>
            </a:r>
            <a:br>
              <a:rPr lang="en-GB" sz="4400" b="1" i="1" dirty="0" smtClean="0">
                <a:latin typeface="Adobe Garamond Pro Bold" panose="02020702060506020403" pitchFamily="18" charset="0"/>
              </a:rPr>
            </a:br>
            <a:r>
              <a:rPr lang="en-GB" sz="4400" b="1" i="1" dirty="0" smtClean="0">
                <a:latin typeface="Adobe Garamond Pro Bold" panose="02020702060506020403" pitchFamily="18" charset="0"/>
              </a:rPr>
              <a:t>IN THE MOST VULNERABLE   </a:t>
            </a:r>
            <a:br>
              <a:rPr lang="en-GB" sz="4400" b="1" i="1" dirty="0" smtClean="0">
                <a:latin typeface="Adobe Garamond Pro Bold" panose="02020702060506020403" pitchFamily="18" charset="0"/>
              </a:rPr>
            </a:br>
            <a:r>
              <a:rPr lang="en-GB" sz="4400" b="1" i="1" dirty="0" smtClean="0">
                <a:latin typeface="Adobe Garamond Pro Bold" panose="02020702060506020403" pitchFamily="18" charset="0"/>
              </a:rPr>
              <a:t>PREGNANT WOMEN </a:t>
            </a:r>
            <a:endParaRPr lang="en-GB" sz="4400" b="1" i="1" dirty="0">
              <a:latin typeface="Adobe Garamond Pro Bold" panose="02020702060506020403" pitchFamily="18" charset="0"/>
            </a:endParaRPr>
          </a:p>
        </p:txBody>
      </p:sp>
      <p:sp>
        <p:nvSpPr>
          <p:cNvPr id="9" name="Text Placeholder 8"/>
          <p:cNvSpPr>
            <a:spLocks noGrp="1"/>
          </p:cNvSpPr>
          <p:nvPr>
            <p:ph type="body" idx="1"/>
          </p:nvPr>
        </p:nvSpPr>
        <p:spPr>
          <a:xfrm>
            <a:off x="609600" y="3667125"/>
            <a:ext cx="10896599" cy="1209675"/>
          </a:xfrm>
        </p:spPr>
        <p:txBody>
          <a:bodyPr>
            <a:normAutofit fontScale="25000" lnSpcReduction="20000"/>
          </a:bodyPr>
          <a:lstStyle/>
          <a:p>
            <a:pPr algn="l"/>
            <a:r>
              <a:rPr lang="en-GB" sz="16000" b="1" dirty="0" smtClean="0">
                <a:solidFill>
                  <a:schemeClr val="accent5">
                    <a:lumMod val="60000"/>
                    <a:lumOff val="40000"/>
                  </a:schemeClr>
                </a:solidFill>
                <a:latin typeface="Algerian" panose="04020705040A02060702" pitchFamily="82" charset="0"/>
              </a:rPr>
              <a:t>PROBLEM STATEMENT</a:t>
            </a:r>
            <a:r>
              <a:rPr lang="en-GB" sz="16000" b="1" dirty="0" smtClean="0">
                <a:latin typeface="Algerian" panose="04020705040A02060702" pitchFamily="82" charset="0"/>
              </a:rPr>
              <a:t>: </a:t>
            </a:r>
            <a:r>
              <a:rPr lang="en-GB" sz="14000" b="1" dirty="0" smtClean="0">
                <a:latin typeface="Adobe Garamond Pro Bold" panose="02020702060506020403" pitchFamily="18" charset="0"/>
              </a:rPr>
              <a:t>To find the relationship between age, number of pregnancies and blood pressure of diabetic pregnant women and their risk of having pre-</a:t>
            </a:r>
            <a:r>
              <a:rPr lang="en-GB" sz="14000" b="1" dirty="0" err="1" smtClean="0">
                <a:latin typeface="Adobe Garamond Pro Bold" panose="02020702060506020403" pitchFamily="18" charset="0"/>
              </a:rPr>
              <a:t>eclampsia</a:t>
            </a:r>
            <a:r>
              <a:rPr lang="en-GB" sz="14000" b="1" dirty="0" smtClean="0">
                <a:latin typeface="Adobe Garamond Pro Bold" panose="02020702060506020403" pitchFamily="18" charset="0"/>
              </a:rPr>
              <a:t>(hypertension in pregnancy) and </a:t>
            </a:r>
            <a:r>
              <a:rPr lang="en-GB" sz="14000" b="1" dirty="0" err="1" smtClean="0">
                <a:latin typeface="Adobe Garamond Pro Bold" panose="02020702060506020403" pitchFamily="18" charset="0"/>
              </a:rPr>
              <a:t>eclampsia</a:t>
            </a:r>
            <a:r>
              <a:rPr lang="en-GB" sz="14000" b="1" dirty="0" smtClean="0">
                <a:latin typeface="Adobe Garamond Pro Bold" panose="02020702060506020403" pitchFamily="18" charset="0"/>
              </a:rPr>
              <a:t>(a result of hypertension in pregnancy)</a:t>
            </a:r>
            <a:endParaRPr lang="en-GB" sz="14000" b="1" dirty="0">
              <a:latin typeface="Adobe Garamond Pro Bold" panose="02020702060506020403" pitchFamily="18" charset="0"/>
            </a:endParaRPr>
          </a:p>
        </p:txBody>
      </p:sp>
    </p:spTree>
    <p:extLst>
      <p:ext uri="{BB962C8B-B14F-4D97-AF65-F5344CB8AC3E}">
        <p14:creationId xmlns:p14="http://schemas.microsoft.com/office/powerpoint/2010/main" val="1475594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6701"/>
            <a:ext cx="11874500" cy="5054600"/>
          </a:xfrm>
        </p:spPr>
        <p:txBody>
          <a:bodyPr>
            <a:normAutofit/>
          </a:bodyPr>
          <a:lstStyle/>
          <a:p>
            <a:pPr algn="l"/>
            <a:r>
              <a:rPr lang="en-GB" sz="6600" b="1" cap="none" dirty="0" smtClean="0">
                <a:solidFill>
                  <a:schemeClr val="accent5">
                    <a:lumMod val="60000"/>
                    <a:lumOff val="40000"/>
                  </a:schemeClr>
                </a:solidFill>
                <a:latin typeface="Algerian" panose="04020705040A02060702" pitchFamily="82" charset="0"/>
              </a:rPr>
              <a:t>Introduction:</a:t>
            </a:r>
            <a:r>
              <a:rPr lang="en-GB" sz="6600" b="1" cap="none" dirty="0" smtClean="0"/>
              <a:t> </a:t>
            </a:r>
            <a:r>
              <a:rPr lang="en-GB" b="1" cap="none" dirty="0" smtClean="0"/>
              <a:t>Pregnancy comes with many twists and turns, some of which are not so pleasant. others, even life threatening to both mother and unborn child. Diabetes in pregnant women could be of unknown </a:t>
            </a:r>
            <a:r>
              <a:rPr lang="en-GB" b="1" cap="none" dirty="0" err="1" smtClean="0"/>
              <a:t>etiology</a:t>
            </a:r>
            <a:r>
              <a:rPr lang="en-GB" b="1" cap="none" dirty="0" smtClean="0"/>
              <a:t> or gestational(occurring during pregnancy) and can have far reaching consequences. </a:t>
            </a:r>
            <a:endParaRPr lang="en-GB" b="1" cap="none" dirty="0"/>
          </a:p>
        </p:txBody>
      </p:sp>
    </p:spTree>
    <p:extLst>
      <p:ext uri="{BB962C8B-B14F-4D97-AF65-F5344CB8AC3E}">
        <p14:creationId xmlns:p14="http://schemas.microsoft.com/office/powerpoint/2010/main" val="2508508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87400"/>
            <a:ext cx="11048999" cy="3378200"/>
          </a:xfrm>
        </p:spPr>
        <p:txBody>
          <a:bodyPr>
            <a:noAutofit/>
          </a:bodyPr>
          <a:lstStyle/>
          <a:p>
            <a:pPr algn="l"/>
            <a:r>
              <a:rPr lang="en-GB" b="1" cap="none" dirty="0" smtClean="0"/>
              <a:t>Hypertension, like diabetes in pregnancy could also be of unknown </a:t>
            </a:r>
            <a:r>
              <a:rPr lang="en-GB" b="1" cap="none" dirty="0" err="1" smtClean="0"/>
              <a:t>etiology</a:t>
            </a:r>
            <a:r>
              <a:rPr lang="en-GB" b="1" cap="none" dirty="0" smtClean="0"/>
              <a:t> or associated with pregnancy. Ironically, each of these diseases serve as risk factors for the other. Hence the relevance of this study</a:t>
            </a:r>
            <a:endParaRPr lang="en-GB" b="1" cap="none" dirty="0"/>
          </a:p>
        </p:txBody>
      </p:sp>
    </p:spTree>
    <p:extLst>
      <p:ext uri="{BB962C8B-B14F-4D97-AF65-F5344CB8AC3E}">
        <p14:creationId xmlns:p14="http://schemas.microsoft.com/office/powerpoint/2010/main" val="3392844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1016000"/>
            <a:ext cx="10985499" cy="3784599"/>
          </a:xfrm>
        </p:spPr>
        <p:txBody>
          <a:bodyPr>
            <a:noAutofit/>
          </a:bodyPr>
          <a:lstStyle/>
          <a:p>
            <a:pPr algn="l"/>
            <a:r>
              <a:rPr lang="en-GB" sz="6000" b="1" dirty="0">
                <a:solidFill>
                  <a:schemeClr val="accent5">
                    <a:lumMod val="60000"/>
                    <a:lumOff val="40000"/>
                  </a:schemeClr>
                </a:solidFill>
                <a:latin typeface="Algerian" panose="04020705040A02060702" pitchFamily="82" charset="0"/>
                <a:ea typeface="Adobe Gothic Std B" panose="020B0800000000000000" pitchFamily="34" charset="-128"/>
              </a:rPr>
              <a:t>Data source: </a:t>
            </a:r>
            <a:r>
              <a:rPr lang="en-GB" sz="4800" b="1" dirty="0"/>
              <a:t>Data for 768 diabetic pregnant Indian women were obtained from </a:t>
            </a:r>
            <a:r>
              <a:rPr lang="en-GB" sz="4800" b="1" dirty="0">
                <a:hlinkClick r:id="rId2"/>
              </a:rPr>
              <a:t>www.kaggle.com</a:t>
            </a:r>
            <a:r>
              <a:rPr lang="en-GB" sz="4800" b="1" dirty="0"/>
              <a:t> </a:t>
            </a:r>
            <a:r>
              <a:rPr lang="en-GB" sz="4800" dirty="0"/>
              <a:t/>
            </a:r>
            <a:br>
              <a:rPr lang="en-GB" sz="4800" dirty="0"/>
            </a:br>
            <a:endParaRPr lang="en-GB" sz="4800" dirty="0"/>
          </a:p>
        </p:txBody>
      </p:sp>
    </p:spTree>
    <p:extLst>
      <p:ext uri="{BB962C8B-B14F-4D97-AF65-F5344CB8AC3E}">
        <p14:creationId xmlns:p14="http://schemas.microsoft.com/office/powerpoint/2010/main" val="2205879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307173"/>
            <a:ext cx="8610600" cy="1293028"/>
          </a:xfrm>
        </p:spPr>
        <p:txBody>
          <a:bodyPr>
            <a:normAutofit/>
          </a:bodyPr>
          <a:lstStyle/>
          <a:p>
            <a:r>
              <a:rPr lang="en-GB" sz="4800" b="1" dirty="0" smtClean="0">
                <a:solidFill>
                  <a:schemeClr val="accent5">
                    <a:lumMod val="60000"/>
                    <a:lumOff val="40000"/>
                  </a:schemeClr>
                </a:solidFill>
                <a:latin typeface="Algerian" panose="04020705040A02060702" pitchFamily="82" charset="0"/>
              </a:rPr>
              <a:t>BRIEF REVIEW OF DATA SET</a:t>
            </a:r>
            <a:endParaRPr lang="en-GB" sz="4800" b="1" dirty="0">
              <a:solidFill>
                <a:schemeClr val="accent5">
                  <a:lumMod val="60000"/>
                  <a:lumOff val="40000"/>
                </a:schemeClr>
              </a:solidFill>
              <a:latin typeface="Algerian" panose="04020705040A02060702" pitchFamily="82"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1600201"/>
            <a:ext cx="10858499" cy="5190973"/>
          </a:xfrm>
        </p:spPr>
      </p:pic>
    </p:spTree>
    <p:extLst>
      <p:ext uri="{BB962C8B-B14F-4D97-AF65-F5344CB8AC3E}">
        <p14:creationId xmlns:p14="http://schemas.microsoft.com/office/powerpoint/2010/main" val="3051669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23073"/>
            <a:ext cx="8610600" cy="1293028"/>
          </a:xfrm>
        </p:spPr>
        <p:txBody>
          <a:bodyPr>
            <a:noAutofit/>
          </a:bodyPr>
          <a:lstStyle/>
          <a:p>
            <a:r>
              <a:rPr lang="en-GB" sz="5400" b="1" dirty="0" smtClean="0">
                <a:solidFill>
                  <a:schemeClr val="accent5">
                    <a:lumMod val="60000"/>
                    <a:lumOff val="40000"/>
                  </a:schemeClr>
                </a:solidFill>
                <a:latin typeface="Algerian" panose="04020705040A02060702" pitchFamily="82" charset="0"/>
              </a:rPr>
              <a:t>BRIEF OF THE DATA </a:t>
            </a:r>
            <a:br>
              <a:rPr lang="en-GB" sz="5400" b="1" dirty="0" smtClean="0">
                <a:solidFill>
                  <a:schemeClr val="accent5">
                    <a:lumMod val="60000"/>
                    <a:lumOff val="40000"/>
                  </a:schemeClr>
                </a:solidFill>
                <a:latin typeface="Algerian" panose="04020705040A02060702" pitchFamily="82" charset="0"/>
              </a:rPr>
            </a:br>
            <a:r>
              <a:rPr lang="en-GB" sz="5400" b="1" dirty="0" smtClean="0">
                <a:solidFill>
                  <a:schemeClr val="accent5">
                    <a:lumMod val="60000"/>
                    <a:lumOff val="40000"/>
                  </a:schemeClr>
                </a:solidFill>
                <a:latin typeface="Algerian" panose="04020705040A02060702" pitchFamily="82" charset="0"/>
              </a:rPr>
              <a:t>WRANGLING PROCESS</a:t>
            </a:r>
            <a:endParaRPr lang="en-GB" sz="5400" b="1" dirty="0">
              <a:solidFill>
                <a:schemeClr val="accent5">
                  <a:lumMod val="60000"/>
                  <a:lumOff val="40000"/>
                </a:schemeClr>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00" y="1828801"/>
            <a:ext cx="11315700" cy="4800599"/>
          </a:xfrm>
        </p:spPr>
      </p:pic>
    </p:spTree>
    <p:extLst>
      <p:ext uri="{BB962C8B-B14F-4D97-AF65-F5344CB8AC3E}">
        <p14:creationId xmlns:p14="http://schemas.microsoft.com/office/powerpoint/2010/main" val="3630192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358900"/>
            <a:ext cx="11341100" cy="5499100"/>
          </a:xfrm>
        </p:spPr>
      </p:pic>
      <p:sp>
        <p:nvSpPr>
          <p:cNvPr id="7" name="Rectangle 6"/>
          <p:cNvSpPr/>
          <p:nvPr/>
        </p:nvSpPr>
        <p:spPr>
          <a:xfrm>
            <a:off x="5410200" y="127000"/>
            <a:ext cx="5905500" cy="1200329"/>
          </a:xfrm>
          <a:prstGeom prst="rect">
            <a:avLst/>
          </a:prstGeom>
        </p:spPr>
        <p:txBody>
          <a:bodyPr wrap="square">
            <a:spAutoFit/>
          </a:bodyPr>
          <a:lstStyle/>
          <a:p>
            <a:r>
              <a:rPr lang="en-GB" sz="2400" b="1" dirty="0" smtClean="0"/>
              <a:t>112 women having blood pressure greater than 85 were in this category with an average age of </a:t>
            </a:r>
            <a:r>
              <a:rPr lang="en-GB" sz="2400" b="1" dirty="0" smtClean="0">
                <a:solidFill>
                  <a:schemeClr val="accent5">
                    <a:lumMod val="60000"/>
                    <a:lumOff val="40000"/>
                  </a:schemeClr>
                </a:solidFill>
              </a:rPr>
              <a:t>37</a:t>
            </a:r>
            <a:endParaRPr lang="en-GB" sz="2400" b="1" dirty="0">
              <a:solidFill>
                <a:schemeClr val="accent5">
                  <a:lumMod val="60000"/>
                  <a:lumOff val="40000"/>
                </a:schemeClr>
              </a:solidFill>
            </a:endParaRPr>
          </a:p>
        </p:txBody>
      </p:sp>
    </p:spTree>
    <p:extLst>
      <p:ext uri="{BB962C8B-B14F-4D97-AF65-F5344CB8AC3E}">
        <p14:creationId xmlns:p14="http://schemas.microsoft.com/office/powerpoint/2010/main" val="492720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673100"/>
            <a:ext cx="11557000" cy="6057899"/>
          </a:xfrm>
        </p:spPr>
      </p:pic>
    </p:spTree>
    <p:extLst>
      <p:ext uri="{BB962C8B-B14F-4D97-AF65-F5344CB8AC3E}">
        <p14:creationId xmlns:p14="http://schemas.microsoft.com/office/powerpoint/2010/main" val="4290335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326</TotalTime>
  <Words>263</Words>
  <Application>Microsoft Office PowerPoint</Application>
  <PresentationFormat>Widescreen</PresentationFormat>
  <Paragraphs>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Gothic Std B</vt:lpstr>
      <vt:lpstr>Adobe Garamond Pro Bold</vt:lpstr>
      <vt:lpstr>Algerian</vt:lpstr>
      <vt:lpstr>Arial</vt:lpstr>
      <vt:lpstr>Century Gothic</vt:lpstr>
      <vt:lpstr>Vapor Trail</vt:lpstr>
      <vt:lpstr>Coven labs data  science project ON R</vt:lpstr>
      <vt:lpstr>SOLVING THE CHALLENGE OF PRE-ECLAMPSIA AND ECLAMPSIA IN THE MOST VULNERABLE    PREGNANT WOMEN </vt:lpstr>
      <vt:lpstr>Introduction: Pregnancy comes with many twists and turns, some of which are not so pleasant. others, even life threatening to both mother and unborn child. Diabetes in pregnant women could be of unknown etiology or gestational(occurring during pregnancy) and can have far reaching consequences. </vt:lpstr>
      <vt:lpstr>Hypertension, like diabetes in pregnancy could also be of unknown etiology or associated with pregnancy. Ironically, each of these diseases serve as risk factors for the other. Hence the relevance of this study</vt:lpstr>
      <vt:lpstr>Data source: Data for 768 diabetic pregnant Indian women were obtained from www.kaggle.com  </vt:lpstr>
      <vt:lpstr>BRIEF REVIEW OF DATA SET</vt:lpstr>
      <vt:lpstr>BRIEF OF THE DATA  WRANGLING PROCESS</vt:lpstr>
      <vt:lpstr>PowerPoint Presentation</vt:lpstr>
      <vt:lpstr>PowerPoint Presentation</vt:lpstr>
      <vt:lpstr>PowerPoint Presentation</vt:lpstr>
      <vt:lpstr>PowerPoint Presentation</vt:lpstr>
      <vt:lpstr>Summary: The above data shows that women between age 20-30yrs and with fewer pregnancies had a higher risk of being hypertensive and thus a higher risk of eclampsia(seizures due to high blood pressure) and its complications.    </vt:lpstr>
      <vt:lpstr>Recommendations: To prevent the complications that pre-eclampsia and elcampsia can result in for both mother and child, a close monitoring of the blood pressure of diabetic women within 20-30yrs  of age and with fewer previous pregnancies is highly recommended  </vt:lpstr>
      <vt:lpstr>Thank you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Odigie Frank</dc:creator>
  <cp:lastModifiedBy>Odigie Frank</cp:lastModifiedBy>
  <cp:revision>22</cp:revision>
  <dcterms:created xsi:type="dcterms:W3CDTF">2019-05-09T18:36:49Z</dcterms:created>
  <dcterms:modified xsi:type="dcterms:W3CDTF">2019-05-10T10:31:55Z</dcterms:modified>
</cp:coreProperties>
</file>