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9" r:id="rId5"/>
    <p:sldId id="258" r:id="rId6"/>
    <p:sldId id="273" r:id="rId7"/>
    <p:sldId id="266" r:id="rId8"/>
    <p:sldId id="267" r:id="rId9"/>
    <p:sldId id="261" r:id="rId10"/>
    <p:sldId id="264" r:id="rId11"/>
    <p:sldId id="270" r:id="rId12"/>
    <p:sldId id="271" r:id="rId13"/>
    <p:sldId id="274" r:id="rId14"/>
    <p:sldId id="27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D26BA-DA37-534E-825B-01A27375101B}" v="21" dt="2024-08-28T07:42:19.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3288"/>
  </p:normalViewPr>
  <p:slideViewPr>
    <p:cSldViewPr snapToGrid="0">
      <p:cViewPr varScale="1">
        <p:scale>
          <a:sx n="118" d="100"/>
          <a:sy n="118"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Sharma" userId="5d0cc6fb-33f7-44f8-b670-bf85c60dca46" providerId="ADAL" clId="{257D26BA-DA37-534E-825B-01A27375101B}"/>
    <pc:docChg chg="undo custSel addSld delSld modSld sldOrd">
      <pc:chgData name="Varun Sharma" userId="5d0cc6fb-33f7-44f8-b670-bf85c60dca46" providerId="ADAL" clId="{257D26BA-DA37-534E-825B-01A27375101B}" dt="2024-08-28T09:00:41.554" v="1998" actId="20577"/>
      <pc:docMkLst>
        <pc:docMk/>
      </pc:docMkLst>
      <pc:sldChg chg="modSp mod">
        <pc:chgData name="Varun Sharma" userId="5d0cc6fb-33f7-44f8-b670-bf85c60dca46" providerId="ADAL" clId="{257D26BA-DA37-534E-825B-01A27375101B}" dt="2024-08-28T03:13:27.874" v="7" actId="20577"/>
        <pc:sldMkLst>
          <pc:docMk/>
          <pc:sldMk cId="1847586256" sldId="256"/>
        </pc:sldMkLst>
        <pc:spChg chg="mod">
          <ac:chgData name="Varun Sharma" userId="5d0cc6fb-33f7-44f8-b670-bf85c60dca46" providerId="ADAL" clId="{257D26BA-DA37-534E-825B-01A27375101B}" dt="2024-08-28T03:13:24.313" v="5" actId="27636"/>
          <ac:spMkLst>
            <pc:docMk/>
            <pc:sldMk cId="1847586256" sldId="256"/>
            <ac:spMk id="2" creationId="{DE9C541B-A8FD-06D1-499B-8BFCD43B5659}"/>
          </ac:spMkLst>
        </pc:spChg>
        <pc:spChg chg="mod">
          <ac:chgData name="Varun Sharma" userId="5d0cc6fb-33f7-44f8-b670-bf85c60dca46" providerId="ADAL" clId="{257D26BA-DA37-534E-825B-01A27375101B}" dt="2024-08-28T03:13:27.874" v="7" actId="20577"/>
          <ac:spMkLst>
            <pc:docMk/>
            <pc:sldMk cId="1847586256" sldId="256"/>
            <ac:spMk id="3" creationId="{0BA16FE3-DFAE-03F2-8760-A41937F340C7}"/>
          </ac:spMkLst>
        </pc:spChg>
      </pc:sldChg>
      <pc:sldChg chg="modSp mod">
        <pc:chgData name="Varun Sharma" userId="5d0cc6fb-33f7-44f8-b670-bf85c60dca46" providerId="ADAL" clId="{257D26BA-DA37-534E-825B-01A27375101B}" dt="2024-08-28T09:00:41.554" v="1998" actId="20577"/>
        <pc:sldMkLst>
          <pc:docMk/>
          <pc:sldMk cId="2119244112" sldId="257"/>
        </pc:sldMkLst>
        <pc:spChg chg="mod">
          <ac:chgData name="Varun Sharma" userId="5d0cc6fb-33f7-44f8-b670-bf85c60dca46" providerId="ADAL" clId="{257D26BA-DA37-534E-825B-01A27375101B}" dt="2024-08-28T09:00:41.554" v="1998" actId="20577"/>
          <ac:spMkLst>
            <pc:docMk/>
            <pc:sldMk cId="2119244112" sldId="257"/>
            <ac:spMk id="3" creationId="{47C61417-E467-0815-03B3-1F4C71161934}"/>
          </ac:spMkLst>
        </pc:spChg>
      </pc:sldChg>
      <pc:sldChg chg="ord">
        <pc:chgData name="Varun Sharma" userId="5d0cc6fb-33f7-44f8-b670-bf85c60dca46" providerId="ADAL" clId="{257D26BA-DA37-534E-825B-01A27375101B}" dt="2024-08-28T07:31:42.193" v="393" actId="20578"/>
        <pc:sldMkLst>
          <pc:docMk/>
          <pc:sldMk cId="1462021780" sldId="258"/>
        </pc:sldMkLst>
      </pc:sldChg>
      <pc:sldChg chg="mod modShow">
        <pc:chgData name="Varun Sharma" userId="5d0cc6fb-33f7-44f8-b670-bf85c60dca46" providerId="ADAL" clId="{257D26BA-DA37-534E-825B-01A27375101B}" dt="2024-08-28T05:30:07.483" v="9" actId="729"/>
        <pc:sldMkLst>
          <pc:docMk/>
          <pc:sldMk cId="351830669" sldId="262"/>
        </pc:sldMkLst>
      </pc:sldChg>
      <pc:sldChg chg="del">
        <pc:chgData name="Varun Sharma" userId="5d0cc6fb-33f7-44f8-b670-bf85c60dca46" providerId="ADAL" clId="{257D26BA-DA37-534E-825B-01A27375101B}" dt="2024-08-28T07:05:53.863" v="10" actId="2696"/>
        <pc:sldMkLst>
          <pc:docMk/>
          <pc:sldMk cId="3882553619" sldId="268"/>
        </pc:sldMkLst>
      </pc:sldChg>
      <pc:sldChg chg="del">
        <pc:chgData name="Varun Sharma" userId="5d0cc6fb-33f7-44f8-b670-bf85c60dca46" providerId="ADAL" clId="{257D26BA-DA37-534E-825B-01A27375101B}" dt="2024-08-28T07:05:53.921" v="15" actId="2696"/>
        <pc:sldMkLst>
          <pc:docMk/>
          <pc:sldMk cId="1799867642" sldId="269"/>
        </pc:sldMkLst>
      </pc:sldChg>
      <pc:sldChg chg="addSp modSp new mod">
        <pc:chgData name="Varun Sharma" userId="5d0cc6fb-33f7-44f8-b670-bf85c60dca46" providerId="ADAL" clId="{257D26BA-DA37-534E-825B-01A27375101B}" dt="2024-08-28T07:27:16.763" v="320" actId="20577"/>
        <pc:sldMkLst>
          <pc:docMk/>
          <pc:sldMk cId="1688539013" sldId="271"/>
        </pc:sldMkLst>
        <pc:spChg chg="add mod">
          <ac:chgData name="Varun Sharma" userId="5d0cc6fb-33f7-44f8-b670-bf85c60dca46" providerId="ADAL" clId="{257D26BA-DA37-534E-825B-01A27375101B}" dt="2024-08-28T07:27:16.763" v="320" actId="20577"/>
          <ac:spMkLst>
            <pc:docMk/>
            <pc:sldMk cId="1688539013" sldId="271"/>
            <ac:spMk id="17" creationId="{8C391580-2FDE-DAB3-684E-93077C2DA90D}"/>
          </ac:spMkLst>
        </pc:spChg>
        <pc:picChg chg="add mod">
          <ac:chgData name="Varun Sharma" userId="5d0cc6fb-33f7-44f8-b670-bf85c60dca46" providerId="ADAL" clId="{257D26BA-DA37-534E-825B-01A27375101B}" dt="2024-08-28T07:17:11.329" v="27" actId="14100"/>
          <ac:picMkLst>
            <pc:docMk/>
            <pc:sldMk cId="1688539013" sldId="271"/>
            <ac:picMk id="4" creationId="{BECAC249-1884-A5DC-1F47-B864D1C1D483}"/>
          </ac:picMkLst>
        </pc:picChg>
        <pc:picChg chg="add mod">
          <ac:chgData name="Varun Sharma" userId="5d0cc6fb-33f7-44f8-b670-bf85c60dca46" providerId="ADAL" clId="{257D26BA-DA37-534E-825B-01A27375101B}" dt="2024-08-28T07:26:13.490" v="192" actId="1036"/>
          <ac:picMkLst>
            <pc:docMk/>
            <pc:sldMk cId="1688539013" sldId="271"/>
            <ac:picMk id="5" creationId="{4DE7B8BC-B465-7A5F-AC82-07B1DA38177D}"/>
          </ac:picMkLst>
        </pc:picChg>
        <pc:picChg chg="add mod">
          <ac:chgData name="Varun Sharma" userId="5d0cc6fb-33f7-44f8-b670-bf85c60dca46" providerId="ADAL" clId="{257D26BA-DA37-534E-825B-01A27375101B}" dt="2024-08-28T07:26:13.490" v="192" actId="1036"/>
          <ac:picMkLst>
            <pc:docMk/>
            <pc:sldMk cId="1688539013" sldId="271"/>
            <ac:picMk id="6" creationId="{3BE644F3-AE29-B5E4-935E-76E81465DFCA}"/>
          </ac:picMkLst>
        </pc:picChg>
        <pc:picChg chg="add mod">
          <ac:chgData name="Varun Sharma" userId="5d0cc6fb-33f7-44f8-b670-bf85c60dca46" providerId="ADAL" clId="{257D26BA-DA37-534E-825B-01A27375101B}" dt="2024-08-28T07:26:13.490" v="192" actId="1036"/>
          <ac:picMkLst>
            <pc:docMk/>
            <pc:sldMk cId="1688539013" sldId="271"/>
            <ac:picMk id="7" creationId="{CB369061-7FFC-7150-BAC8-DDBD3F96A4E2}"/>
          </ac:picMkLst>
        </pc:picChg>
        <pc:picChg chg="add mod">
          <ac:chgData name="Varun Sharma" userId="5d0cc6fb-33f7-44f8-b670-bf85c60dca46" providerId="ADAL" clId="{257D26BA-DA37-534E-825B-01A27375101B}" dt="2024-08-28T07:26:13.490" v="192" actId="1036"/>
          <ac:picMkLst>
            <pc:docMk/>
            <pc:sldMk cId="1688539013" sldId="271"/>
            <ac:picMk id="8" creationId="{A725EEA8-9A7C-F2DB-0112-FBC194E8A8E8}"/>
          </ac:picMkLst>
        </pc:picChg>
        <pc:picChg chg="add mod">
          <ac:chgData name="Varun Sharma" userId="5d0cc6fb-33f7-44f8-b670-bf85c60dca46" providerId="ADAL" clId="{257D26BA-DA37-534E-825B-01A27375101B}" dt="2024-08-28T07:26:13.490" v="192" actId="1036"/>
          <ac:picMkLst>
            <pc:docMk/>
            <pc:sldMk cId="1688539013" sldId="271"/>
            <ac:picMk id="9" creationId="{F43BF8D0-A177-F0BA-3CC2-D279B445B2FD}"/>
          </ac:picMkLst>
        </pc:picChg>
        <pc:picChg chg="add mod">
          <ac:chgData name="Varun Sharma" userId="5d0cc6fb-33f7-44f8-b670-bf85c60dca46" providerId="ADAL" clId="{257D26BA-DA37-534E-825B-01A27375101B}" dt="2024-08-28T07:26:13.490" v="192" actId="1036"/>
          <ac:picMkLst>
            <pc:docMk/>
            <pc:sldMk cId="1688539013" sldId="271"/>
            <ac:picMk id="10" creationId="{7AF134C0-ECE0-6550-8A30-13FE53865105}"/>
          </ac:picMkLst>
        </pc:picChg>
        <pc:picChg chg="add mod">
          <ac:chgData name="Varun Sharma" userId="5d0cc6fb-33f7-44f8-b670-bf85c60dca46" providerId="ADAL" clId="{257D26BA-DA37-534E-825B-01A27375101B}" dt="2024-08-28T07:26:13.490" v="192" actId="1036"/>
          <ac:picMkLst>
            <pc:docMk/>
            <pc:sldMk cId="1688539013" sldId="271"/>
            <ac:picMk id="11" creationId="{614BADA8-CCD3-F5F4-D2FF-DB365F2809E0}"/>
          </ac:picMkLst>
        </pc:picChg>
        <pc:picChg chg="add mod">
          <ac:chgData name="Varun Sharma" userId="5d0cc6fb-33f7-44f8-b670-bf85c60dca46" providerId="ADAL" clId="{257D26BA-DA37-534E-825B-01A27375101B}" dt="2024-08-28T07:26:13.490" v="192" actId="1036"/>
          <ac:picMkLst>
            <pc:docMk/>
            <pc:sldMk cId="1688539013" sldId="271"/>
            <ac:picMk id="12" creationId="{75190BB6-5CE2-EC40-07FA-4AA1FAD37415}"/>
          </ac:picMkLst>
        </pc:picChg>
        <pc:picChg chg="add mod">
          <ac:chgData name="Varun Sharma" userId="5d0cc6fb-33f7-44f8-b670-bf85c60dca46" providerId="ADAL" clId="{257D26BA-DA37-534E-825B-01A27375101B}" dt="2024-08-28T07:26:13.490" v="192" actId="1036"/>
          <ac:picMkLst>
            <pc:docMk/>
            <pc:sldMk cId="1688539013" sldId="271"/>
            <ac:picMk id="13" creationId="{5D265A62-FE68-06F5-DAAB-E8D9E83C1B13}"/>
          </ac:picMkLst>
        </pc:picChg>
        <pc:picChg chg="add mod">
          <ac:chgData name="Varun Sharma" userId="5d0cc6fb-33f7-44f8-b670-bf85c60dca46" providerId="ADAL" clId="{257D26BA-DA37-534E-825B-01A27375101B}" dt="2024-08-28T07:26:13.490" v="192" actId="1036"/>
          <ac:picMkLst>
            <pc:docMk/>
            <pc:sldMk cId="1688539013" sldId="271"/>
            <ac:picMk id="14" creationId="{34FE4143-E56F-1100-477E-9E6A1789EBDB}"/>
          </ac:picMkLst>
        </pc:picChg>
        <pc:picChg chg="add mod">
          <ac:chgData name="Varun Sharma" userId="5d0cc6fb-33f7-44f8-b670-bf85c60dca46" providerId="ADAL" clId="{257D26BA-DA37-534E-825B-01A27375101B}" dt="2024-08-28T07:26:13.490" v="192" actId="1036"/>
          <ac:picMkLst>
            <pc:docMk/>
            <pc:sldMk cId="1688539013" sldId="271"/>
            <ac:picMk id="15" creationId="{6307F863-A03B-03F4-320F-9798093B343A}"/>
          </ac:picMkLst>
        </pc:picChg>
        <pc:picChg chg="add mod">
          <ac:chgData name="Varun Sharma" userId="5d0cc6fb-33f7-44f8-b670-bf85c60dca46" providerId="ADAL" clId="{257D26BA-DA37-534E-825B-01A27375101B}" dt="2024-08-28T07:26:13.490" v="192" actId="1036"/>
          <ac:picMkLst>
            <pc:docMk/>
            <pc:sldMk cId="1688539013" sldId="271"/>
            <ac:picMk id="16" creationId="{138B81BE-6C00-8A10-F298-6EACB72001A5}"/>
          </ac:picMkLst>
        </pc:picChg>
      </pc:sldChg>
      <pc:sldChg chg="del">
        <pc:chgData name="Varun Sharma" userId="5d0cc6fb-33f7-44f8-b670-bf85c60dca46" providerId="ADAL" clId="{257D26BA-DA37-534E-825B-01A27375101B}" dt="2024-08-28T07:05:53.951" v="16" actId="2696"/>
        <pc:sldMkLst>
          <pc:docMk/>
          <pc:sldMk cId="1816002979" sldId="271"/>
        </pc:sldMkLst>
      </pc:sldChg>
      <pc:sldChg chg="modSp new mod">
        <pc:chgData name="Varun Sharma" userId="5d0cc6fb-33f7-44f8-b670-bf85c60dca46" providerId="ADAL" clId="{257D26BA-DA37-534E-825B-01A27375101B}" dt="2024-08-28T08:48:55.408" v="1993" actId="27636"/>
        <pc:sldMkLst>
          <pc:docMk/>
          <pc:sldMk cId="1492682519" sldId="272"/>
        </pc:sldMkLst>
        <pc:spChg chg="mod">
          <ac:chgData name="Varun Sharma" userId="5d0cc6fb-33f7-44f8-b670-bf85c60dca46" providerId="ADAL" clId="{257D26BA-DA37-534E-825B-01A27375101B}" dt="2024-08-28T07:36:23.691" v="420" actId="20577"/>
          <ac:spMkLst>
            <pc:docMk/>
            <pc:sldMk cId="1492682519" sldId="272"/>
            <ac:spMk id="2" creationId="{05F7D18E-512C-6F26-4EF8-49ECA21AA651}"/>
          </ac:spMkLst>
        </pc:spChg>
        <pc:spChg chg="mod">
          <ac:chgData name="Varun Sharma" userId="5d0cc6fb-33f7-44f8-b670-bf85c60dca46" providerId="ADAL" clId="{257D26BA-DA37-534E-825B-01A27375101B}" dt="2024-08-28T08:48:55.408" v="1993" actId="27636"/>
          <ac:spMkLst>
            <pc:docMk/>
            <pc:sldMk cId="1492682519" sldId="272"/>
            <ac:spMk id="3" creationId="{064EDE86-D0C6-AE91-1383-97F4A952F44F}"/>
          </ac:spMkLst>
        </pc:spChg>
      </pc:sldChg>
      <pc:sldChg chg="del">
        <pc:chgData name="Varun Sharma" userId="5d0cc6fb-33f7-44f8-b670-bf85c60dca46" providerId="ADAL" clId="{257D26BA-DA37-534E-825B-01A27375101B}" dt="2024-08-28T07:05:54.013" v="18" actId="2696"/>
        <pc:sldMkLst>
          <pc:docMk/>
          <pc:sldMk cId="2685868127" sldId="272"/>
        </pc:sldMkLst>
      </pc:sldChg>
      <pc:sldChg chg="addSp delSp modSp new mod modAnim">
        <pc:chgData name="Varun Sharma" userId="5d0cc6fb-33f7-44f8-b670-bf85c60dca46" providerId="ADAL" clId="{257D26BA-DA37-534E-825B-01A27375101B}" dt="2024-08-28T07:31:28.965" v="392"/>
        <pc:sldMkLst>
          <pc:docMk/>
          <pc:sldMk cId="387513611" sldId="273"/>
        </pc:sldMkLst>
        <pc:spChg chg="mod">
          <ac:chgData name="Varun Sharma" userId="5d0cc6fb-33f7-44f8-b670-bf85c60dca46" providerId="ADAL" clId="{257D26BA-DA37-534E-825B-01A27375101B}" dt="2024-08-28T07:30:05.374" v="379" actId="27636"/>
          <ac:spMkLst>
            <pc:docMk/>
            <pc:sldMk cId="387513611" sldId="273"/>
            <ac:spMk id="2" creationId="{62669E3C-CB6F-C90D-0189-1B4C009CC6A8}"/>
          </ac:spMkLst>
        </pc:spChg>
        <pc:spChg chg="del">
          <ac:chgData name="Varun Sharma" userId="5d0cc6fb-33f7-44f8-b670-bf85c60dca46" providerId="ADAL" clId="{257D26BA-DA37-534E-825B-01A27375101B}" dt="2024-08-28T07:30:06.710" v="380" actId="478"/>
          <ac:spMkLst>
            <pc:docMk/>
            <pc:sldMk cId="387513611" sldId="273"/>
            <ac:spMk id="3" creationId="{578B4B1F-9579-6ED4-6D27-C7820AA0271C}"/>
          </ac:spMkLst>
        </pc:spChg>
        <pc:picChg chg="add mod">
          <ac:chgData name="Varun Sharma" userId="5d0cc6fb-33f7-44f8-b670-bf85c60dca46" providerId="ADAL" clId="{257D26BA-DA37-534E-825B-01A27375101B}" dt="2024-08-28T07:31:12.014" v="390" actId="208"/>
          <ac:picMkLst>
            <pc:docMk/>
            <pc:sldMk cId="387513611" sldId="273"/>
            <ac:picMk id="4" creationId="{70DE6287-1C63-0A76-15A9-02901A7C8D7C}"/>
          </ac:picMkLst>
        </pc:picChg>
        <pc:picChg chg="add mod">
          <ac:chgData name="Varun Sharma" userId="5d0cc6fb-33f7-44f8-b670-bf85c60dca46" providerId="ADAL" clId="{257D26BA-DA37-534E-825B-01A27375101B}" dt="2024-08-28T07:31:14.896" v="391" actId="208"/>
          <ac:picMkLst>
            <pc:docMk/>
            <pc:sldMk cId="387513611" sldId="273"/>
            <ac:picMk id="5" creationId="{A5972D87-320E-DFB5-6B77-AC5EEB0427FE}"/>
          </ac:picMkLst>
        </pc:picChg>
      </pc:sldChg>
      <pc:sldChg chg="del">
        <pc:chgData name="Varun Sharma" userId="5d0cc6fb-33f7-44f8-b670-bf85c60dca46" providerId="ADAL" clId="{257D26BA-DA37-534E-825B-01A27375101B}" dt="2024-08-28T07:05:53.956" v="17" actId="2696"/>
        <pc:sldMkLst>
          <pc:docMk/>
          <pc:sldMk cId="1071319416" sldId="273"/>
        </pc:sldMkLst>
      </pc:sldChg>
      <pc:sldChg chg="addSp delSp modSp new mod modAnim">
        <pc:chgData name="Varun Sharma" userId="5d0cc6fb-33f7-44f8-b670-bf85c60dca46" providerId="ADAL" clId="{257D26BA-DA37-534E-825B-01A27375101B}" dt="2024-08-28T07:42:19.573" v="619"/>
        <pc:sldMkLst>
          <pc:docMk/>
          <pc:sldMk cId="344776973" sldId="274"/>
        </pc:sldMkLst>
        <pc:spChg chg="mod">
          <ac:chgData name="Varun Sharma" userId="5d0cc6fb-33f7-44f8-b670-bf85c60dca46" providerId="ADAL" clId="{257D26BA-DA37-534E-825B-01A27375101B}" dt="2024-08-28T07:39:01.904" v="604" actId="122"/>
          <ac:spMkLst>
            <pc:docMk/>
            <pc:sldMk cId="344776973" sldId="274"/>
            <ac:spMk id="2" creationId="{7ED502AA-578D-89B9-2366-243A5D216943}"/>
          </ac:spMkLst>
        </pc:spChg>
        <pc:spChg chg="del">
          <ac:chgData name="Varun Sharma" userId="5d0cc6fb-33f7-44f8-b670-bf85c60dca46" providerId="ADAL" clId="{257D26BA-DA37-534E-825B-01A27375101B}" dt="2024-08-28T07:38:36.232" v="597" actId="478"/>
          <ac:spMkLst>
            <pc:docMk/>
            <pc:sldMk cId="344776973" sldId="274"/>
            <ac:spMk id="3" creationId="{B3941F21-1362-6E4F-87CB-EFD10317F899}"/>
          </ac:spMkLst>
        </pc:spChg>
        <pc:picChg chg="add del mod">
          <ac:chgData name="Varun Sharma" userId="5d0cc6fb-33f7-44f8-b670-bf85c60dca46" providerId="ADAL" clId="{257D26BA-DA37-534E-825B-01A27375101B}" dt="2024-08-28T07:39:14.656" v="607" actId="478"/>
          <ac:picMkLst>
            <pc:docMk/>
            <pc:sldMk cId="344776973" sldId="274"/>
            <ac:picMk id="4" creationId="{AD2F554E-517D-B0C8-6347-EF4A1A111627}"/>
          </ac:picMkLst>
        </pc:picChg>
        <pc:picChg chg="add mod">
          <ac:chgData name="Varun Sharma" userId="5d0cc6fb-33f7-44f8-b670-bf85c60dca46" providerId="ADAL" clId="{257D26BA-DA37-534E-825B-01A27375101B}" dt="2024-08-28T07:42:15.978" v="618" actId="1076"/>
          <ac:picMkLst>
            <pc:docMk/>
            <pc:sldMk cId="344776973" sldId="274"/>
            <ac:picMk id="5" creationId="{BDA5CDDC-770B-B280-94ED-AE20C48DC29C}"/>
          </ac:picMkLst>
        </pc:picChg>
        <pc:picChg chg="add mod">
          <ac:chgData name="Varun Sharma" userId="5d0cc6fb-33f7-44f8-b670-bf85c60dca46" providerId="ADAL" clId="{257D26BA-DA37-534E-825B-01A27375101B}" dt="2024-08-28T07:42:13.553" v="617" actId="1076"/>
          <ac:picMkLst>
            <pc:docMk/>
            <pc:sldMk cId="344776973" sldId="274"/>
            <ac:picMk id="6" creationId="{72FBE473-0139-3F55-8FF3-B4D8EC6CD265}"/>
          </ac:picMkLst>
        </pc:picChg>
      </pc:sldChg>
      <pc:sldChg chg="del">
        <pc:chgData name="Varun Sharma" userId="5d0cc6fb-33f7-44f8-b670-bf85c60dca46" providerId="ADAL" clId="{257D26BA-DA37-534E-825B-01A27375101B}" dt="2024-08-28T07:05:53.906" v="14" actId="2696"/>
        <pc:sldMkLst>
          <pc:docMk/>
          <pc:sldMk cId="2839500211" sldId="274"/>
        </pc:sldMkLst>
      </pc:sldChg>
      <pc:sldChg chg="new del">
        <pc:chgData name="Varun Sharma" userId="5d0cc6fb-33f7-44f8-b670-bf85c60dca46" providerId="ADAL" clId="{257D26BA-DA37-534E-825B-01A27375101B}" dt="2024-08-28T09:00:30.784" v="1995" actId="2696"/>
        <pc:sldMkLst>
          <pc:docMk/>
          <pc:sldMk cId="2694884468" sldId="275"/>
        </pc:sldMkLst>
      </pc:sldChg>
      <pc:sldChg chg="del">
        <pc:chgData name="Varun Sharma" userId="5d0cc6fb-33f7-44f8-b670-bf85c60dca46" providerId="ADAL" clId="{257D26BA-DA37-534E-825B-01A27375101B}" dt="2024-08-28T07:05:54.044" v="19" actId="2696"/>
        <pc:sldMkLst>
          <pc:docMk/>
          <pc:sldMk cId="3829267687" sldId="275"/>
        </pc:sldMkLst>
      </pc:sldChg>
      <pc:sldChg chg="del">
        <pc:chgData name="Varun Sharma" userId="5d0cc6fb-33f7-44f8-b670-bf85c60dca46" providerId="ADAL" clId="{257D26BA-DA37-534E-825B-01A27375101B}" dt="2024-08-28T07:05:53.877" v="12" actId="2696"/>
        <pc:sldMkLst>
          <pc:docMk/>
          <pc:sldMk cId="2401112403" sldId="276"/>
        </pc:sldMkLst>
      </pc:sldChg>
      <pc:sldChg chg="del">
        <pc:chgData name="Varun Sharma" userId="5d0cc6fb-33f7-44f8-b670-bf85c60dca46" providerId="ADAL" clId="{257D26BA-DA37-534E-825B-01A27375101B}" dt="2024-08-28T07:05:54.107" v="20" actId="2696"/>
        <pc:sldMkLst>
          <pc:docMk/>
          <pc:sldMk cId="306114475" sldId="277"/>
        </pc:sldMkLst>
      </pc:sldChg>
      <pc:sldChg chg="del">
        <pc:chgData name="Varun Sharma" userId="5d0cc6fb-33f7-44f8-b670-bf85c60dca46" providerId="ADAL" clId="{257D26BA-DA37-534E-825B-01A27375101B}" dt="2024-08-28T07:06:07.572" v="22" actId="2696"/>
        <pc:sldMkLst>
          <pc:docMk/>
          <pc:sldMk cId="481207308" sldId="278"/>
        </pc:sldMkLst>
      </pc:sldChg>
      <pc:sldChg chg="del">
        <pc:chgData name="Varun Sharma" userId="5d0cc6fb-33f7-44f8-b670-bf85c60dca46" providerId="ADAL" clId="{257D26BA-DA37-534E-825B-01A27375101B}" dt="2024-08-28T07:05:53.873" v="11" actId="2696"/>
        <pc:sldMkLst>
          <pc:docMk/>
          <pc:sldMk cId="423647469" sldId="279"/>
        </pc:sldMkLst>
      </pc:sldChg>
      <pc:sldChg chg="del">
        <pc:chgData name="Varun Sharma" userId="5d0cc6fb-33f7-44f8-b670-bf85c60dca46" providerId="ADAL" clId="{257D26BA-DA37-534E-825B-01A27375101B}" dt="2024-08-28T07:05:53.883" v="13" actId="2696"/>
        <pc:sldMkLst>
          <pc:docMk/>
          <pc:sldMk cId="2393647806" sldId="280"/>
        </pc:sldMkLst>
      </pc:sldChg>
      <pc:sldChg chg="del">
        <pc:chgData name="Varun Sharma" userId="5d0cc6fb-33f7-44f8-b670-bf85c60dca46" providerId="ADAL" clId="{257D26BA-DA37-534E-825B-01A27375101B}" dt="2024-08-28T07:06:04.057" v="21" actId="2696"/>
        <pc:sldMkLst>
          <pc:docMk/>
          <pc:sldMk cId="3051277091"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969C-95F9-54E5-E4F5-83469FB75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CABF53-098D-FE34-4EFE-F25251800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44374E-0A7A-2D1F-68BF-1556EA6964BC}"/>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5" name="Footer Placeholder 4">
            <a:extLst>
              <a:ext uri="{FF2B5EF4-FFF2-40B4-BE49-F238E27FC236}">
                <a16:creationId xmlns:a16="http://schemas.microsoft.com/office/drawing/2014/main" id="{F8854F0B-1AB0-FBA4-BE57-651F00F4F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25DCA-46CE-6CAB-CCDD-8EC557D2A64A}"/>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135704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F57D-5A14-AE24-E4BD-68EC61B0D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005A9B-3906-5E28-6FC5-D6BDBC36AF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6F81B-BC8D-997B-2ECE-B3BAF48567E0}"/>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5" name="Footer Placeholder 4">
            <a:extLst>
              <a:ext uri="{FF2B5EF4-FFF2-40B4-BE49-F238E27FC236}">
                <a16:creationId xmlns:a16="http://schemas.microsoft.com/office/drawing/2014/main" id="{3AB2EB91-B1F2-9687-608A-3EC0D9169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54EE5-4609-15C0-9A81-D7F34ACFA72C}"/>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280236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2037F-0B54-B204-2ECC-BA8C77208C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285923-9D4F-B252-8784-33A193B277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EA14F-6F53-7769-F7E3-686CE4C97FDC}"/>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5" name="Footer Placeholder 4">
            <a:extLst>
              <a:ext uri="{FF2B5EF4-FFF2-40B4-BE49-F238E27FC236}">
                <a16:creationId xmlns:a16="http://schemas.microsoft.com/office/drawing/2014/main" id="{EA2BF3D3-2E61-AC02-DD0A-0190CA5A4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2B604-AD51-4643-B6A2-842F73542725}"/>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310554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3ECA-19DD-5AD0-E351-05C12FEE2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177C3-CAE6-65CB-C202-232BE521E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9D9377-BF0E-69D7-F632-43486ED9E15B}"/>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5" name="Footer Placeholder 4">
            <a:extLst>
              <a:ext uri="{FF2B5EF4-FFF2-40B4-BE49-F238E27FC236}">
                <a16:creationId xmlns:a16="http://schemas.microsoft.com/office/drawing/2014/main" id="{5044058A-76E6-7DDC-9A27-7A41928F2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6F979-E211-280D-FA70-AE60D2667AA2}"/>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205168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1F3AD-10A9-A505-5F49-249146F8EE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16DB2-B97A-59D6-9A63-1CAD75490A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63A18-34D5-E078-0430-D0E17A0F5A2C}"/>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5" name="Footer Placeholder 4">
            <a:extLst>
              <a:ext uri="{FF2B5EF4-FFF2-40B4-BE49-F238E27FC236}">
                <a16:creationId xmlns:a16="http://schemas.microsoft.com/office/drawing/2014/main" id="{516468FE-4B18-8765-5754-04E855E64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47575-6E77-88BC-5EA9-853B52252AD5}"/>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272108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F0D0-5F30-08A4-89FE-A149676FFF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19900-C455-F795-C4BE-C34A40AC3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DE4DC0-DB9B-E276-095D-7DAE774E0B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8D3880-5D6E-4B7D-F899-E124CC41728E}"/>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6" name="Footer Placeholder 5">
            <a:extLst>
              <a:ext uri="{FF2B5EF4-FFF2-40B4-BE49-F238E27FC236}">
                <a16:creationId xmlns:a16="http://schemas.microsoft.com/office/drawing/2014/main" id="{923CA1F8-1D82-AF82-770E-39DF68935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BEB47-ACE4-7C43-CAB9-754EDA5C4938}"/>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83895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49EA-DD50-3C21-23F8-FBF6B8FAD2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21E55-DE5C-4D52-121E-FA023992D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A451ED-6BE2-9B1D-6EAB-5FBB456398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8B8576-54B2-BF1F-BAA5-E41CD29D5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10D111-6FA6-F7FB-2F89-2C5077971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1DB99B-56D1-37FC-BCA5-BD1D98DF037F}"/>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8" name="Footer Placeholder 7">
            <a:extLst>
              <a:ext uri="{FF2B5EF4-FFF2-40B4-BE49-F238E27FC236}">
                <a16:creationId xmlns:a16="http://schemas.microsoft.com/office/drawing/2014/main" id="{6F8880BD-62FD-A64D-1100-14C44419BD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8D82C4-9117-8F6C-8AEC-954A9044ADBA}"/>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39497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3D4A-8B08-BA2C-C5A7-AB0E8E9A52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B672E1-13E4-3E84-8195-5B5985CD120F}"/>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4" name="Footer Placeholder 3">
            <a:extLst>
              <a:ext uri="{FF2B5EF4-FFF2-40B4-BE49-F238E27FC236}">
                <a16:creationId xmlns:a16="http://schemas.microsoft.com/office/drawing/2014/main" id="{9A721258-EFC2-CA3B-2198-B3DDC8EC3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136F6C-EE6D-F7B2-5916-EFBD19E2EABF}"/>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6478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66EB2-B4D8-72EA-F694-758D494DB50A}"/>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3" name="Footer Placeholder 2">
            <a:extLst>
              <a:ext uri="{FF2B5EF4-FFF2-40B4-BE49-F238E27FC236}">
                <a16:creationId xmlns:a16="http://schemas.microsoft.com/office/drawing/2014/main" id="{0B478FB5-F87E-DE0D-4397-1B416118A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98FAD5-E8FD-D84B-E99A-47C75198B1F8}"/>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386544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04B7-7342-919F-4D72-0F0192CEC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73707-A12E-DD7B-E5C2-06876CE40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C5979-8527-9D8A-49E3-B07251BDD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927BE-D604-24C8-4F41-44A43CA5CB19}"/>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6" name="Footer Placeholder 5">
            <a:extLst>
              <a:ext uri="{FF2B5EF4-FFF2-40B4-BE49-F238E27FC236}">
                <a16:creationId xmlns:a16="http://schemas.microsoft.com/office/drawing/2014/main" id="{3E7E774F-7229-8A13-D796-6AD64EF76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50DD3-FFBB-5EA9-C9D2-F88232592469}"/>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192543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7F5E-E307-0446-6A31-349963012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04F76F-D704-5FBC-E8D4-9CBDF97F0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7E92CA-4F1D-5DCE-3E4F-0692B423B4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CB094-757C-5BEF-6E70-C2AA9D687A7A}"/>
              </a:ext>
            </a:extLst>
          </p:cNvPr>
          <p:cNvSpPr>
            <a:spLocks noGrp="1"/>
          </p:cNvSpPr>
          <p:nvPr>
            <p:ph type="dt" sz="half" idx="10"/>
          </p:nvPr>
        </p:nvSpPr>
        <p:spPr/>
        <p:txBody>
          <a:bodyPr/>
          <a:lstStyle/>
          <a:p>
            <a:fld id="{213F9BDA-AEA1-2546-B141-5CE6A8F0AACF}" type="datetimeFigureOut">
              <a:rPr lang="en-US" smtClean="0"/>
              <a:t>8/27/24</a:t>
            </a:fld>
            <a:endParaRPr lang="en-US"/>
          </a:p>
        </p:txBody>
      </p:sp>
      <p:sp>
        <p:nvSpPr>
          <p:cNvPr id="6" name="Footer Placeholder 5">
            <a:extLst>
              <a:ext uri="{FF2B5EF4-FFF2-40B4-BE49-F238E27FC236}">
                <a16:creationId xmlns:a16="http://schemas.microsoft.com/office/drawing/2014/main" id="{26D6C4F1-4E4B-7813-64C6-9D980FBA9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4883C-50BC-F9A0-0BEB-54AE1433116A}"/>
              </a:ext>
            </a:extLst>
          </p:cNvPr>
          <p:cNvSpPr>
            <a:spLocks noGrp="1"/>
          </p:cNvSpPr>
          <p:nvPr>
            <p:ph type="sldNum" sz="quarter" idx="12"/>
          </p:nvPr>
        </p:nvSpPr>
        <p:spPr/>
        <p:txBody>
          <a:bodyPr/>
          <a:lstStyle/>
          <a:p>
            <a:fld id="{2907877F-2B42-C848-97B1-E73268CE8FA9}" type="slidenum">
              <a:rPr lang="en-US" smtClean="0"/>
              <a:t>‹#›</a:t>
            </a:fld>
            <a:endParaRPr lang="en-US"/>
          </a:p>
        </p:txBody>
      </p:sp>
    </p:spTree>
    <p:extLst>
      <p:ext uri="{BB962C8B-B14F-4D97-AF65-F5344CB8AC3E}">
        <p14:creationId xmlns:p14="http://schemas.microsoft.com/office/powerpoint/2010/main" val="2832104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6D5E4-2C8D-9554-8DD7-8355D81FD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FFD07C-F8EF-80EB-6154-371DA6C9D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45CC7-885B-EAB7-F21C-63D3BA04C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3F9BDA-AEA1-2546-B141-5CE6A8F0AACF}" type="datetimeFigureOut">
              <a:rPr lang="en-US" smtClean="0"/>
              <a:t>8/27/24</a:t>
            </a:fld>
            <a:endParaRPr lang="en-US"/>
          </a:p>
        </p:txBody>
      </p:sp>
      <p:sp>
        <p:nvSpPr>
          <p:cNvPr id="5" name="Footer Placeholder 4">
            <a:extLst>
              <a:ext uri="{FF2B5EF4-FFF2-40B4-BE49-F238E27FC236}">
                <a16:creationId xmlns:a16="http://schemas.microsoft.com/office/drawing/2014/main" id="{C021334A-542B-7D89-7BC4-52E893A43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AA1097-1743-AB04-B098-A511CE5EFF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07877F-2B42-C848-97B1-E73268CE8FA9}" type="slidenum">
              <a:rPr lang="en-US" smtClean="0"/>
              <a:t>‹#›</a:t>
            </a:fld>
            <a:endParaRPr lang="en-US"/>
          </a:p>
        </p:txBody>
      </p:sp>
    </p:spTree>
    <p:extLst>
      <p:ext uri="{BB962C8B-B14F-4D97-AF65-F5344CB8AC3E}">
        <p14:creationId xmlns:p14="http://schemas.microsoft.com/office/powerpoint/2010/main" val="2037032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541B-A8FD-06D1-499B-8BFCD43B5659}"/>
              </a:ext>
            </a:extLst>
          </p:cNvPr>
          <p:cNvSpPr>
            <a:spLocks noGrp="1"/>
          </p:cNvSpPr>
          <p:nvPr>
            <p:ph type="ctrTitle"/>
          </p:nvPr>
        </p:nvSpPr>
        <p:spPr/>
        <p:txBody>
          <a:bodyPr>
            <a:normAutofit/>
          </a:bodyPr>
          <a:lstStyle/>
          <a:p>
            <a:r>
              <a:rPr lang="en-US" dirty="0"/>
              <a:t>Variational Inference to </a:t>
            </a:r>
            <a:r>
              <a:rPr lang="en-US" dirty="0" err="1"/>
              <a:t>Helmoholtz</a:t>
            </a:r>
            <a:r>
              <a:rPr lang="en-US" dirty="0"/>
              <a:t> Machines</a:t>
            </a:r>
          </a:p>
        </p:txBody>
      </p:sp>
      <p:sp>
        <p:nvSpPr>
          <p:cNvPr id="3" name="Subtitle 2">
            <a:extLst>
              <a:ext uri="{FF2B5EF4-FFF2-40B4-BE49-F238E27FC236}">
                <a16:creationId xmlns:a16="http://schemas.microsoft.com/office/drawing/2014/main" id="{0BA16FE3-DFAE-03F2-8760-A41937F340C7}"/>
              </a:ext>
            </a:extLst>
          </p:cNvPr>
          <p:cNvSpPr>
            <a:spLocks noGrp="1"/>
          </p:cNvSpPr>
          <p:nvPr>
            <p:ph type="subTitle" idx="1"/>
          </p:nvPr>
        </p:nvSpPr>
        <p:spPr/>
        <p:txBody>
          <a:bodyPr/>
          <a:lstStyle/>
          <a:p>
            <a:r>
              <a:rPr lang="en-US" dirty="0"/>
              <a:t>Varun Sharma</a:t>
            </a:r>
          </a:p>
          <a:p>
            <a:r>
              <a:rPr lang="en-US" dirty="0"/>
              <a:t>27/08/2024</a:t>
            </a:r>
          </a:p>
          <a:p>
            <a:r>
              <a:rPr lang="en-US" dirty="0"/>
              <a:t>Gen AI Journal Club</a:t>
            </a:r>
          </a:p>
        </p:txBody>
      </p:sp>
    </p:spTree>
    <p:extLst>
      <p:ext uri="{BB962C8B-B14F-4D97-AF65-F5344CB8AC3E}">
        <p14:creationId xmlns:p14="http://schemas.microsoft.com/office/powerpoint/2010/main" val="184758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15DADB-1E66-6CDA-024F-67B82E2A1236}"/>
              </a:ext>
            </a:extLst>
          </p:cNvPr>
          <p:cNvPicPr>
            <a:picLocks noChangeAspect="1"/>
          </p:cNvPicPr>
          <p:nvPr/>
        </p:nvPicPr>
        <p:blipFill>
          <a:blip r:embed="rId2"/>
          <a:stretch>
            <a:fillRect/>
          </a:stretch>
        </p:blipFill>
        <p:spPr>
          <a:xfrm>
            <a:off x="3172322" y="36871"/>
            <a:ext cx="6344644" cy="3749107"/>
          </a:xfrm>
          <a:prstGeom prst="rect">
            <a:avLst/>
          </a:prstGeom>
        </p:spPr>
      </p:pic>
      <p:pic>
        <p:nvPicPr>
          <p:cNvPr id="5" name="Picture 4">
            <a:extLst>
              <a:ext uri="{FF2B5EF4-FFF2-40B4-BE49-F238E27FC236}">
                <a16:creationId xmlns:a16="http://schemas.microsoft.com/office/drawing/2014/main" id="{5E6FFA1D-CDD5-1D72-A836-6B6EE6091FE8}"/>
              </a:ext>
            </a:extLst>
          </p:cNvPr>
          <p:cNvPicPr>
            <a:picLocks noChangeAspect="1"/>
          </p:cNvPicPr>
          <p:nvPr/>
        </p:nvPicPr>
        <p:blipFill>
          <a:blip r:embed="rId3"/>
          <a:stretch>
            <a:fillRect/>
          </a:stretch>
        </p:blipFill>
        <p:spPr>
          <a:xfrm>
            <a:off x="3453560" y="3948208"/>
            <a:ext cx="5782168" cy="2805210"/>
          </a:xfrm>
          <a:prstGeom prst="rect">
            <a:avLst/>
          </a:prstGeom>
        </p:spPr>
      </p:pic>
      <p:sp>
        <p:nvSpPr>
          <p:cNvPr id="6" name="TextBox 5">
            <a:extLst>
              <a:ext uri="{FF2B5EF4-FFF2-40B4-BE49-F238E27FC236}">
                <a16:creationId xmlns:a16="http://schemas.microsoft.com/office/drawing/2014/main" id="{803ADC9D-DD7B-BB5E-BD57-6DA50080278E}"/>
              </a:ext>
            </a:extLst>
          </p:cNvPr>
          <p:cNvSpPr txBox="1"/>
          <p:nvPr/>
        </p:nvSpPr>
        <p:spPr>
          <a:xfrm>
            <a:off x="3172322" y="2425700"/>
            <a:ext cx="6344644" cy="762000"/>
          </a:xfrm>
          <a:prstGeom prst="rect">
            <a:avLst/>
          </a:prstGeom>
          <a:noFill/>
          <a:ln>
            <a:solidFill>
              <a:srgbClr val="C00000"/>
            </a:solidFill>
          </a:ln>
        </p:spPr>
        <p:txBody>
          <a:bodyPr wrap="square" rtlCol="0">
            <a:noAutofit/>
          </a:bodyPr>
          <a:lstStyle/>
          <a:p>
            <a:endParaRPr lang="en-US" dirty="0"/>
          </a:p>
        </p:txBody>
      </p:sp>
    </p:spTree>
    <p:extLst>
      <p:ext uri="{BB962C8B-B14F-4D97-AF65-F5344CB8AC3E}">
        <p14:creationId xmlns:p14="http://schemas.microsoft.com/office/powerpoint/2010/main" val="228858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08DE-370A-1055-DEB6-1D09F722F975}"/>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668E48F5-969D-A651-C6B8-640066DD5D40}"/>
              </a:ext>
            </a:extLst>
          </p:cNvPr>
          <p:cNvSpPr>
            <a:spLocks noGrp="1"/>
          </p:cNvSpPr>
          <p:nvPr>
            <p:ph idx="1"/>
          </p:nvPr>
        </p:nvSpPr>
        <p:spPr/>
        <p:txBody>
          <a:bodyPr>
            <a:normAutofit fontScale="92500"/>
          </a:bodyPr>
          <a:lstStyle/>
          <a:p>
            <a:r>
              <a:rPr lang="en-US" dirty="0"/>
              <a:t>At the heart of Variational Inference is the minimization of Variational Free Energy which is directly tied into “maximizing model evidence” or “minimizing model surprise”</a:t>
            </a:r>
          </a:p>
          <a:p>
            <a:r>
              <a:rPr lang="en-US" dirty="0"/>
              <a:t>The exact algorithmic implementation can take on different flavors (i.e. Helmholtz Machine/Wake-sleep, VAEs, diffusion models) but they can all be framed in essence as trying to model a complex posterior distribution with a simpler and easier to sample variational distribution</a:t>
            </a:r>
          </a:p>
          <a:p>
            <a:r>
              <a:rPr lang="en-US" dirty="0"/>
              <a:t>Wake-sleep was directly inspired by biological plausibility (only local update rules) of neurons, which VAEs do away with to enable end to end training, but at its core this sets the stage as viewing probabilistic modeling as approximate Bayesian variational inference</a:t>
            </a:r>
          </a:p>
        </p:txBody>
      </p:sp>
    </p:spTree>
    <p:extLst>
      <p:ext uri="{BB962C8B-B14F-4D97-AF65-F5344CB8AC3E}">
        <p14:creationId xmlns:p14="http://schemas.microsoft.com/office/powerpoint/2010/main" val="21237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7988-320E-7E63-48AA-FFC6EF9FBE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4B7529-D4D9-CF15-F368-EAFC4124EE4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ECAC249-1884-A5DC-1F47-B864D1C1D483}"/>
              </a:ext>
            </a:extLst>
          </p:cNvPr>
          <p:cNvPicPr>
            <a:picLocks noChangeAspect="1"/>
          </p:cNvPicPr>
          <p:nvPr/>
        </p:nvPicPr>
        <p:blipFill>
          <a:blip r:embed="rId2"/>
          <a:stretch>
            <a:fillRect/>
          </a:stretch>
        </p:blipFill>
        <p:spPr>
          <a:xfrm>
            <a:off x="556161" y="112624"/>
            <a:ext cx="5371318" cy="6745376"/>
          </a:xfrm>
          <a:prstGeom prst="rect">
            <a:avLst/>
          </a:prstGeom>
        </p:spPr>
      </p:pic>
      <p:pic>
        <p:nvPicPr>
          <p:cNvPr id="5" name="Picture 4">
            <a:extLst>
              <a:ext uri="{FF2B5EF4-FFF2-40B4-BE49-F238E27FC236}">
                <a16:creationId xmlns:a16="http://schemas.microsoft.com/office/drawing/2014/main" id="{4DE7B8BC-B465-7A5F-AC82-07B1DA38177D}"/>
              </a:ext>
            </a:extLst>
          </p:cNvPr>
          <p:cNvPicPr>
            <a:picLocks noChangeAspect="1"/>
          </p:cNvPicPr>
          <p:nvPr/>
        </p:nvPicPr>
        <p:blipFill>
          <a:blip r:embed="rId3"/>
          <a:stretch>
            <a:fillRect/>
          </a:stretch>
        </p:blipFill>
        <p:spPr>
          <a:xfrm>
            <a:off x="5927479" y="1564743"/>
            <a:ext cx="5708360" cy="396683"/>
          </a:xfrm>
          <a:prstGeom prst="rect">
            <a:avLst/>
          </a:prstGeom>
        </p:spPr>
      </p:pic>
      <p:pic>
        <p:nvPicPr>
          <p:cNvPr id="6" name="Picture 5">
            <a:extLst>
              <a:ext uri="{FF2B5EF4-FFF2-40B4-BE49-F238E27FC236}">
                <a16:creationId xmlns:a16="http://schemas.microsoft.com/office/drawing/2014/main" id="{3BE644F3-AE29-B5E4-935E-76E81465DFCA}"/>
              </a:ext>
            </a:extLst>
          </p:cNvPr>
          <p:cNvPicPr>
            <a:picLocks noChangeAspect="1"/>
          </p:cNvPicPr>
          <p:nvPr/>
        </p:nvPicPr>
        <p:blipFill>
          <a:blip r:embed="rId4"/>
          <a:stretch>
            <a:fillRect/>
          </a:stretch>
        </p:blipFill>
        <p:spPr>
          <a:xfrm>
            <a:off x="5927479" y="1996297"/>
            <a:ext cx="4564874" cy="358599"/>
          </a:xfrm>
          <a:prstGeom prst="rect">
            <a:avLst/>
          </a:prstGeom>
        </p:spPr>
      </p:pic>
      <p:pic>
        <p:nvPicPr>
          <p:cNvPr id="7" name="Picture 6">
            <a:extLst>
              <a:ext uri="{FF2B5EF4-FFF2-40B4-BE49-F238E27FC236}">
                <a16:creationId xmlns:a16="http://schemas.microsoft.com/office/drawing/2014/main" id="{CB369061-7FFC-7150-BAC8-DDBD3F96A4E2}"/>
              </a:ext>
            </a:extLst>
          </p:cNvPr>
          <p:cNvPicPr>
            <a:picLocks noChangeAspect="1"/>
          </p:cNvPicPr>
          <p:nvPr/>
        </p:nvPicPr>
        <p:blipFill>
          <a:blip r:embed="rId5"/>
          <a:stretch>
            <a:fillRect/>
          </a:stretch>
        </p:blipFill>
        <p:spPr>
          <a:xfrm>
            <a:off x="5927479" y="2436262"/>
            <a:ext cx="2767070" cy="292232"/>
          </a:xfrm>
          <a:prstGeom prst="rect">
            <a:avLst/>
          </a:prstGeom>
        </p:spPr>
      </p:pic>
      <p:pic>
        <p:nvPicPr>
          <p:cNvPr id="8" name="Picture 7">
            <a:extLst>
              <a:ext uri="{FF2B5EF4-FFF2-40B4-BE49-F238E27FC236}">
                <a16:creationId xmlns:a16="http://schemas.microsoft.com/office/drawing/2014/main" id="{A725EEA8-9A7C-F2DB-0112-FBC194E8A8E8}"/>
              </a:ext>
            </a:extLst>
          </p:cNvPr>
          <p:cNvPicPr>
            <a:picLocks noChangeAspect="1"/>
          </p:cNvPicPr>
          <p:nvPr/>
        </p:nvPicPr>
        <p:blipFill>
          <a:blip r:embed="rId6"/>
          <a:stretch>
            <a:fillRect/>
          </a:stretch>
        </p:blipFill>
        <p:spPr>
          <a:xfrm>
            <a:off x="5973973" y="2712996"/>
            <a:ext cx="919739" cy="378115"/>
          </a:xfrm>
          <a:prstGeom prst="rect">
            <a:avLst/>
          </a:prstGeom>
        </p:spPr>
      </p:pic>
      <p:pic>
        <p:nvPicPr>
          <p:cNvPr id="9" name="Picture 8">
            <a:extLst>
              <a:ext uri="{FF2B5EF4-FFF2-40B4-BE49-F238E27FC236}">
                <a16:creationId xmlns:a16="http://schemas.microsoft.com/office/drawing/2014/main" id="{F43BF8D0-A177-F0BA-3CC2-D279B445B2FD}"/>
              </a:ext>
            </a:extLst>
          </p:cNvPr>
          <p:cNvPicPr>
            <a:picLocks noChangeAspect="1"/>
          </p:cNvPicPr>
          <p:nvPr/>
        </p:nvPicPr>
        <p:blipFill>
          <a:blip r:embed="rId7"/>
          <a:stretch>
            <a:fillRect/>
          </a:stretch>
        </p:blipFill>
        <p:spPr>
          <a:xfrm>
            <a:off x="5927479" y="3060114"/>
            <a:ext cx="1418718" cy="354680"/>
          </a:xfrm>
          <a:prstGeom prst="rect">
            <a:avLst/>
          </a:prstGeom>
          <a:ln w="31750">
            <a:solidFill>
              <a:srgbClr val="FF0000"/>
            </a:solidFill>
          </a:ln>
        </p:spPr>
      </p:pic>
      <p:pic>
        <p:nvPicPr>
          <p:cNvPr id="10" name="Picture 9">
            <a:extLst>
              <a:ext uri="{FF2B5EF4-FFF2-40B4-BE49-F238E27FC236}">
                <a16:creationId xmlns:a16="http://schemas.microsoft.com/office/drawing/2014/main" id="{7AF134C0-ECE0-6550-8A30-13FE53865105}"/>
              </a:ext>
            </a:extLst>
          </p:cNvPr>
          <p:cNvPicPr>
            <a:picLocks noChangeAspect="1"/>
          </p:cNvPicPr>
          <p:nvPr/>
        </p:nvPicPr>
        <p:blipFill>
          <a:blip r:embed="rId8"/>
          <a:stretch>
            <a:fillRect/>
          </a:stretch>
        </p:blipFill>
        <p:spPr>
          <a:xfrm>
            <a:off x="5948982" y="3552588"/>
            <a:ext cx="2435601" cy="362321"/>
          </a:xfrm>
          <a:prstGeom prst="rect">
            <a:avLst/>
          </a:prstGeom>
          <a:ln w="25400">
            <a:solidFill>
              <a:srgbClr val="FF0000"/>
            </a:solidFill>
          </a:ln>
        </p:spPr>
      </p:pic>
      <p:pic>
        <p:nvPicPr>
          <p:cNvPr id="11" name="Picture 10">
            <a:extLst>
              <a:ext uri="{FF2B5EF4-FFF2-40B4-BE49-F238E27FC236}">
                <a16:creationId xmlns:a16="http://schemas.microsoft.com/office/drawing/2014/main" id="{614BADA8-CCD3-F5F4-D2FF-DB365F2809E0}"/>
              </a:ext>
            </a:extLst>
          </p:cNvPr>
          <p:cNvPicPr>
            <a:picLocks noChangeAspect="1"/>
          </p:cNvPicPr>
          <p:nvPr/>
        </p:nvPicPr>
        <p:blipFill>
          <a:blip r:embed="rId9"/>
          <a:stretch>
            <a:fillRect/>
          </a:stretch>
        </p:blipFill>
        <p:spPr>
          <a:xfrm>
            <a:off x="5884478" y="4045867"/>
            <a:ext cx="3037100" cy="324350"/>
          </a:xfrm>
          <a:prstGeom prst="rect">
            <a:avLst/>
          </a:prstGeom>
        </p:spPr>
      </p:pic>
      <p:pic>
        <p:nvPicPr>
          <p:cNvPr id="12" name="Picture 11">
            <a:extLst>
              <a:ext uri="{FF2B5EF4-FFF2-40B4-BE49-F238E27FC236}">
                <a16:creationId xmlns:a16="http://schemas.microsoft.com/office/drawing/2014/main" id="{75190BB6-5CE2-EC40-07FA-4AA1FAD37415}"/>
              </a:ext>
            </a:extLst>
          </p:cNvPr>
          <p:cNvPicPr>
            <a:picLocks noChangeAspect="1"/>
          </p:cNvPicPr>
          <p:nvPr/>
        </p:nvPicPr>
        <p:blipFill>
          <a:blip r:embed="rId10"/>
          <a:stretch>
            <a:fillRect/>
          </a:stretch>
        </p:blipFill>
        <p:spPr>
          <a:xfrm>
            <a:off x="5884478" y="4370217"/>
            <a:ext cx="1171230" cy="310946"/>
          </a:xfrm>
          <a:prstGeom prst="rect">
            <a:avLst/>
          </a:prstGeom>
        </p:spPr>
      </p:pic>
      <p:pic>
        <p:nvPicPr>
          <p:cNvPr id="13" name="Picture 12">
            <a:extLst>
              <a:ext uri="{FF2B5EF4-FFF2-40B4-BE49-F238E27FC236}">
                <a16:creationId xmlns:a16="http://schemas.microsoft.com/office/drawing/2014/main" id="{5D265A62-FE68-06F5-DAAB-E8D9E83C1B13}"/>
              </a:ext>
            </a:extLst>
          </p:cNvPr>
          <p:cNvPicPr>
            <a:picLocks noChangeAspect="1"/>
          </p:cNvPicPr>
          <p:nvPr/>
        </p:nvPicPr>
        <p:blipFill>
          <a:blip r:embed="rId11"/>
          <a:stretch>
            <a:fillRect/>
          </a:stretch>
        </p:blipFill>
        <p:spPr>
          <a:xfrm>
            <a:off x="5884478" y="4663390"/>
            <a:ext cx="911393" cy="310946"/>
          </a:xfrm>
          <a:prstGeom prst="rect">
            <a:avLst/>
          </a:prstGeom>
          <a:ln w="25400">
            <a:solidFill>
              <a:srgbClr val="FF0000"/>
            </a:solidFill>
          </a:ln>
        </p:spPr>
      </p:pic>
      <p:pic>
        <p:nvPicPr>
          <p:cNvPr id="14" name="Picture 13">
            <a:extLst>
              <a:ext uri="{FF2B5EF4-FFF2-40B4-BE49-F238E27FC236}">
                <a16:creationId xmlns:a16="http://schemas.microsoft.com/office/drawing/2014/main" id="{34FE4143-E56F-1100-477E-9E6A1789EBDB}"/>
              </a:ext>
            </a:extLst>
          </p:cNvPr>
          <p:cNvPicPr>
            <a:picLocks noChangeAspect="1"/>
          </p:cNvPicPr>
          <p:nvPr/>
        </p:nvPicPr>
        <p:blipFill>
          <a:blip r:embed="rId12"/>
          <a:stretch>
            <a:fillRect/>
          </a:stretch>
        </p:blipFill>
        <p:spPr>
          <a:xfrm>
            <a:off x="5832681" y="5105304"/>
            <a:ext cx="963190" cy="357138"/>
          </a:xfrm>
          <a:prstGeom prst="rect">
            <a:avLst/>
          </a:prstGeom>
          <a:ln w="25400">
            <a:solidFill>
              <a:srgbClr val="FF0000"/>
            </a:solidFill>
          </a:ln>
        </p:spPr>
      </p:pic>
      <p:pic>
        <p:nvPicPr>
          <p:cNvPr id="15" name="Picture 14">
            <a:extLst>
              <a:ext uri="{FF2B5EF4-FFF2-40B4-BE49-F238E27FC236}">
                <a16:creationId xmlns:a16="http://schemas.microsoft.com/office/drawing/2014/main" id="{6307F863-A03B-03F4-320F-9798093B343A}"/>
              </a:ext>
            </a:extLst>
          </p:cNvPr>
          <p:cNvPicPr>
            <a:picLocks noChangeAspect="1"/>
          </p:cNvPicPr>
          <p:nvPr/>
        </p:nvPicPr>
        <p:blipFill>
          <a:blip r:embed="rId13"/>
          <a:stretch>
            <a:fillRect/>
          </a:stretch>
        </p:blipFill>
        <p:spPr>
          <a:xfrm>
            <a:off x="5801685" y="5597091"/>
            <a:ext cx="1926381" cy="357138"/>
          </a:xfrm>
          <a:prstGeom prst="rect">
            <a:avLst/>
          </a:prstGeom>
        </p:spPr>
      </p:pic>
      <p:pic>
        <p:nvPicPr>
          <p:cNvPr id="16" name="Picture 15">
            <a:extLst>
              <a:ext uri="{FF2B5EF4-FFF2-40B4-BE49-F238E27FC236}">
                <a16:creationId xmlns:a16="http://schemas.microsoft.com/office/drawing/2014/main" id="{138B81BE-6C00-8A10-F298-6EACB72001A5}"/>
              </a:ext>
            </a:extLst>
          </p:cNvPr>
          <p:cNvPicPr>
            <a:picLocks noChangeAspect="1"/>
          </p:cNvPicPr>
          <p:nvPr/>
        </p:nvPicPr>
        <p:blipFill>
          <a:blip r:embed="rId14"/>
          <a:stretch>
            <a:fillRect/>
          </a:stretch>
        </p:blipFill>
        <p:spPr>
          <a:xfrm>
            <a:off x="5832681" y="5954229"/>
            <a:ext cx="2476500" cy="406400"/>
          </a:xfrm>
          <a:prstGeom prst="rect">
            <a:avLst/>
          </a:prstGeom>
        </p:spPr>
      </p:pic>
      <p:sp>
        <p:nvSpPr>
          <p:cNvPr id="17" name="TextBox 16">
            <a:extLst>
              <a:ext uri="{FF2B5EF4-FFF2-40B4-BE49-F238E27FC236}">
                <a16:creationId xmlns:a16="http://schemas.microsoft.com/office/drawing/2014/main" id="{8C391580-2FDE-DAB3-684E-93077C2DA90D}"/>
              </a:ext>
            </a:extLst>
          </p:cNvPr>
          <p:cNvSpPr txBox="1"/>
          <p:nvPr/>
        </p:nvSpPr>
        <p:spPr>
          <a:xfrm>
            <a:off x="5973973" y="112624"/>
            <a:ext cx="5379827" cy="646331"/>
          </a:xfrm>
          <a:prstGeom prst="rect">
            <a:avLst/>
          </a:prstGeom>
          <a:noFill/>
        </p:spPr>
        <p:txBody>
          <a:bodyPr wrap="square" rtlCol="0">
            <a:spAutoFit/>
          </a:bodyPr>
          <a:lstStyle/>
          <a:p>
            <a:r>
              <a:rPr lang="en-US" dirty="0"/>
              <a:t>We’ll go through this paper carefully. The chapters I really struggled with are circled in red below.</a:t>
            </a:r>
          </a:p>
        </p:txBody>
      </p:sp>
    </p:spTree>
    <p:extLst>
      <p:ext uri="{BB962C8B-B14F-4D97-AF65-F5344CB8AC3E}">
        <p14:creationId xmlns:p14="http://schemas.microsoft.com/office/powerpoint/2010/main" val="168853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02AA-578D-89B9-2366-243A5D216943}"/>
              </a:ext>
            </a:extLst>
          </p:cNvPr>
          <p:cNvSpPr>
            <a:spLocks noGrp="1"/>
          </p:cNvSpPr>
          <p:nvPr>
            <p:ph type="title"/>
          </p:nvPr>
        </p:nvSpPr>
        <p:spPr>
          <a:xfrm>
            <a:off x="838200" y="0"/>
            <a:ext cx="10515600" cy="681925"/>
          </a:xfrm>
        </p:spPr>
        <p:txBody>
          <a:bodyPr>
            <a:normAutofit fontScale="90000"/>
          </a:bodyPr>
          <a:lstStyle/>
          <a:p>
            <a:pPr algn="ctr"/>
            <a:r>
              <a:rPr lang="en-US" dirty="0"/>
              <a:t>High level summary of Helmholtz Machine</a:t>
            </a:r>
          </a:p>
        </p:txBody>
      </p:sp>
      <p:pic>
        <p:nvPicPr>
          <p:cNvPr id="5" name="Picture 4">
            <a:extLst>
              <a:ext uri="{FF2B5EF4-FFF2-40B4-BE49-F238E27FC236}">
                <a16:creationId xmlns:a16="http://schemas.microsoft.com/office/drawing/2014/main" id="{BDA5CDDC-770B-B280-94ED-AE20C48DC29C}"/>
              </a:ext>
            </a:extLst>
          </p:cNvPr>
          <p:cNvPicPr>
            <a:picLocks noChangeAspect="1"/>
          </p:cNvPicPr>
          <p:nvPr/>
        </p:nvPicPr>
        <p:blipFill>
          <a:blip r:embed="rId2"/>
          <a:stretch>
            <a:fillRect/>
          </a:stretch>
        </p:blipFill>
        <p:spPr>
          <a:xfrm>
            <a:off x="253785" y="875925"/>
            <a:ext cx="5582813" cy="1782306"/>
          </a:xfrm>
          <a:prstGeom prst="rect">
            <a:avLst/>
          </a:prstGeom>
        </p:spPr>
      </p:pic>
      <p:pic>
        <p:nvPicPr>
          <p:cNvPr id="6" name="Picture 5">
            <a:extLst>
              <a:ext uri="{FF2B5EF4-FFF2-40B4-BE49-F238E27FC236}">
                <a16:creationId xmlns:a16="http://schemas.microsoft.com/office/drawing/2014/main" id="{72FBE473-0139-3F55-8FF3-B4D8EC6CD265}"/>
              </a:ext>
            </a:extLst>
          </p:cNvPr>
          <p:cNvPicPr>
            <a:picLocks noChangeAspect="1"/>
          </p:cNvPicPr>
          <p:nvPr/>
        </p:nvPicPr>
        <p:blipFill>
          <a:blip r:embed="rId3"/>
          <a:stretch>
            <a:fillRect/>
          </a:stretch>
        </p:blipFill>
        <p:spPr>
          <a:xfrm>
            <a:off x="6225436" y="875925"/>
            <a:ext cx="5852264" cy="4594977"/>
          </a:xfrm>
          <a:prstGeom prst="rect">
            <a:avLst/>
          </a:prstGeom>
        </p:spPr>
      </p:pic>
    </p:spTree>
    <p:extLst>
      <p:ext uri="{BB962C8B-B14F-4D97-AF65-F5344CB8AC3E}">
        <p14:creationId xmlns:p14="http://schemas.microsoft.com/office/powerpoint/2010/main" val="34477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D18E-512C-6F26-4EF8-49ECA21AA651}"/>
              </a:ext>
            </a:extLst>
          </p:cNvPr>
          <p:cNvSpPr>
            <a:spLocks noGrp="1"/>
          </p:cNvSpPr>
          <p:nvPr>
            <p:ph type="title"/>
          </p:nvPr>
        </p:nvSpPr>
        <p:spPr/>
        <p:txBody>
          <a:bodyPr/>
          <a:lstStyle/>
          <a:p>
            <a:r>
              <a:rPr lang="en-US" dirty="0"/>
              <a:t>Major discussion points</a:t>
            </a:r>
          </a:p>
        </p:txBody>
      </p:sp>
      <p:sp>
        <p:nvSpPr>
          <p:cNvPr id="3" name="Content Placeholder 2">
            <a:extLst>
              <a:ext uri="{FF2B5EF4-FFF2-40B4-BE49-F238E27FC236}">
                <a16:creationId xmlns:a16="http://schemas.microsoft.com/office/drawing/2014/main" id="{064EDE86-D0C6-AE91-1383-97F4A952F44F}"/>
              </a:ext>
            </a:extLst>
          </p:cNvPr>
          <p:cNvSpPr>
            <a:spLocks noGrp="1"/>
          </p:cNvSpPr>
          <p:nvPr>
            <p:ph idx="1"/>
          </p:nvPr>
        </p:nvSpPr>
        <p:spPr>
          <a:xfrm>
            <a:off x="838199" y="1825624"/>
            <a:ext cx="10613571" cy="4890861"/>
          </a:xfrm>
        </p:spPr>
        <p:txBody>
          <a:bodyPr>
            <a:normAutofit fontScale="77500" lnSpcReduction="20000"/>
          </a:bodyPr>
          <a:lstStyle/>
          <a:p>
            <a:r>
              <a:rPr lang="en-US" dirty="0"/>
              <a:t>How to really solidify understanding about the mechanics of Variational Free Energy minimization vs. ELBO maximization vs. minimizing KL divergence between q and p posteriors for VI (Helmholtz vs. VAE)</a:t>
            </a:r>
          </a:p>
          <a:p>
            <a:r>
              <a:rPr lang="en-US" dirty="0"/>
              <a:t>The diffusion model seems quite similar in some ways (forward and reverse processes resemble recognition and generative models). What is the explicit relationship?</a:t>
            </a:r>
          </a:p>
          <a:p>
            <a:r>
              <a:rPr lang="en-US" dirty="0"/>
              <a:t>Prospective: All of these ideas underlie Karl Friston’s Free Energy Principle and the idea of all agents acting as approximate Bayesian machines that attempt to model the hidden external variables that project onto their sensory states…Helmholtz Machines clearly inspire this and may follow more biologically plausible update rules rather than backprop</a:t>
            </a:r>
          </a:p>
          <a:p>
            <a:r>
              <a:rPr lang="en-US" dirty="0"/>
              <a:t>Prospective: What about the issue that with overparameterized neural networks, many weight configurations execute the same function? This seems to violate the idea of moving on a statistical manifold of function parameterizations where each point in function space is a unique function (i.e. the divergence/distance between two points should be zero if it is the same point, but if two points execute the same function but are different points, then what happens here?)</a:t>
            </a:r>
          </a:p>
          <a:p>
            <a:endParaRPr lang="en-US" dirty="0"/>
          </a:p>
        </p:txBody>
      </p:sp>
    </p:spTree>
    <p:extLst>
      <p:ext uri="{BB962C8B-B14F-4D97-AF65-F5344CB8AC3E}">
        <p14:creationId xmlns:p14="http://schemas.microsoft.com/office/powerpoint/2010/main" val="1492682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FEBF-4FA5-236E-83D9-77D13A2C94C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7E0EF59E-014B-439E-083C-9C1B289603D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238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112D-4E38-30F2-BCC0-FAE601E2F6FA}"/>
              </a:ext>
            </a:extLst>
          </p:cNvPr>
          <p:cNvSpPr>
            <a:spLocks noGrp="1"/>
          </p:cNvSpPr>
          <p:nvPr>
            <p:ph type="title"/>
          </p:nvPr>
        </p:nvSpPr>
        <p:spPr/>
        <p:txBody>
          <a:bodyPr/>
          <a:lstStyle/>
          <a:p>
            <a:r>
              <a:rPr lang="en-US" dirty="0"/>
              <a:t>Outline of Talk</a:t>
            </a:r>
          </a:p>
        </p:txBody>
      </p:sp>
      <p:sp>
        <p:nvSpPr>
          <p:cNvPr id="3" name="Content Placeholder 2">
            <a:extLst>
              <a:ext uri="{FF2B5EF4-FFF2-40B4-BE49-F238E27FC236}">
                <a16:creationId xmlns:a16="http://schemas.microsoft.com/office/drawing/2014/main" id="{47C61417-E467-0815-03B3-1F4C71161934}"/>
              </a:ext>
            </a:extLst>
          </p:cNvPr>
          <p:cNvSpPr>
            <a:spLocks noGrp="1"/>
          </p:cNvSpPr>
          <p:nvPr>
            <p:ph idx="1"/>
          </p:nvPr>
        </p:nvSpPr>
        <p:spPr/>
        <p:txBody>
          <a:bodyPr>
            <a:normAutofit/>
          </a:bodyPr>
          <a:lstStyle/>
          <a:p>
            <a:r>
              <a:rPr lang="en-US" sz="1800" dirty="0"/>
              <a:t>Recap of Variational Inference</a:t>
            </a:r>
          </a:p>
          <a:p>
            <a:pPr lvl="1"/>
            <a:r>
              <a:rPr lang="en-US" sz="1800" dirty="0"/>
              <a:t>Learning a generative model for a complex unknown observation</a:t>
            </a:r>
          </a:p>
          <a:p>
            <a:r>
              <a:rPr lang="en-US" sz="1800" dirty="0"/>
              <a:t>Helmholtz Machine</a:t>
            </a:r>
          </a:p>
          <a:p>
            <a:pPr lvl="1"/>
            <a:r>
              <a:rPr lang="en-US" sz="1800" dirty="0"/>
              <a:t>Recognition vs generative models</a:t>
            </a:r>
          </a:p>
          <a:p>
            <a:pPr lvl="1"/>
            <a:r>
              <a:rPr lang="en-US" sz="1800" dirty="0"/>
              <a:t>Importance of (Variational Free) Energy in variational inference</a:t>
            </a:r>
          </a:p>
        </p:txBody>
      </p:sp>
    </p:spTree>
    <p:extLst>
      <p:ext uri="{BB962C8B-B14F-4D97-AF65-F5344CB8AC3E}">
        <p14:creationId xmlns:p14="http://schemas.microsoft.com/office/powerpoint/2010/main" val="211924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E3ED-7E43-A558-9E5F-C96732E0ADFD}"/>
              </a:ext>
            </a:extLst>
          </p:cNvPr>
          <p:cNvSpPr>
            <a:spLocks noGrp="1"/>
          </p:cNvSpPr>
          <p:nvPr>
            <p:ph type="title"/>
          </p:nvPr>
        </p:nvSpPr>
        <p:spPr/>
        <p:txBody>
          <a:bodyPr/>
          <a:lstStyle/>
          <a:p>
            <a:r>
              <a:rPr lang="en-US" dirty="0"/>
              <a:t>Machine Learning as Probabilistic Modeling</a:t>
            </a:r>
          </a:p>
        </p:txBody>
      </p:sp>
      <p:sp>
        <p:nvSpPr>
          <p:cNvPr id="3" name="Content Placeholder 2">
            <a:extLst>
              <a:ext uri="{FF2B5EF4-FFF2-40B4-BE49-F238E27FC236}">
                <a16:creationId xmlns:a16="http://schemas.microsoft.com/office/drawing/2014/main" id="{2E27B7C7-5F9B-DB47-1832-6627E050018E}"/>
              </a:ext>
            </a:extLst>
          </p:cNvPr>
          <p:cNvSpPr>
            <a:spLocks noGrp="1"/>
          </p:cNvSpPr>
          <p:nvPr>
            <p:ph idx="1"/>
          </p:nvPr>
        </p:nvSpPr>
        <p:spPr>
          <a:xfrm>
            <a:off x="838200" y="1825625"/>
            <a:ext cx="10949848" cy="4351338"/>
          </a:xfrm>
        </p:spPr>
        <p:txBody>
          <a:bodyPr>
            <a:normAutofit fontScale="92500" lnSpcReduction="10000"/>
          </a:bodyPr>
          <a:lstStyle/>
          <a:p>
            <a:r>
              <a:rPr lang="en-US" b="1" dirty="0"/>
              <a:t>Probabilistic Modeling</a:t>
            </a:r>
            <a:r>
              <a:rPr lang="en-US" dirty="0"/>
              <a:t>:</a:t>
            </a:r>
          </a:p>
          <a:p>
            <a:pPr lvl="1"/>
            <a:r>
              <a:rPr lang="en-US" dirty="0"/>
              <a:t>model of data generative process using probability distributions</a:t>
            </a:r>
          </a:p>
          <a:p>
            <a:pPr lvl="1"/>
            <a:r>
              <a:rPr lang="en-US" dirty="0"/>
              <a:t>goal is to infer the hidden structure (latent variables z) from observed data x.</a:t>
            </a:r>
          </a:p>
          <a:p>
            <a:r>
              <a:rPr lang="en-US" b="1" dirty="0"/>
              <a:t>Joint Distribution</a:t>
            </a:r>
            <a:r>
              <a:rPr lang="en-US" dirty="0"/>
              <a:t>:</a:t>
            </a:r>
          </a:p>
          <a:p>
            <a:pPr lvl="1"/>
            <a:r>
              <a:rPr lang="en-US" dirty="0"/>
              <a:t>p(</a:t>
            </a:r>
            <a:r>
              <a:rPr lang="en-US" dirty="0" err="1"/>
              <a:t>x,z</a:t>
            </a:r>
            <a:r>
              <a:rPr lang="en-US" dirty="0"/>
              <a:t>) describes how both observed data x and latent variables z are related.</a:t>
            </a:r>
          </a:p>
          <a:p>
            <a:r>
              <a:rPr lang="en-US" b="1" dirty="0"/>
              <a:t>Posterior Distribution</a:t>
            </a:r>
            <a:r>
              <a:rPr lang="en-US" dirty="0"/>
              <a:t>: </a:t>
            </a:r>
          </a:p>
          <a:p>
            <a:pPr lvl="1"/>
            <a:r>
              <a:rPr lang="en-US" i="1" u="sng" dirty="0"/>
              <a:t>ultimate goal</a:t>
            </a:r>
            <a:r>
              <a:rPr lang="en-US" dirty="0"/>
              <a:t> is to compute posterior distribution p(</a:t>
            </a:r>
            <a:r>
              <a:rPr lang="en-US" dirty="0" err="1"/>
              <a:t>z∣x</a:t>
            </a:r>
            <a:r>
              <a:rPr lang="en-US" dirty="0"/>
              <a:t>) </a:t>
            </a:r>
          </a:p>
          <a:p>
            <a:pPr lvl="1"/>
            <a:r>
              <a:rPr lang="en-US" dirty="0"/>
              <a:t>tells us about the latent variables given the observed data.</a:t>
            </a:r>
          </a:p>
          <a:p>
            <a:r>
              <a:rPr lang="en-US" b="1" dirty="0"/>
              <a:t>Challenge</a:t>
            </a:r>
            <a:r>
              <a:rPr lang="en-US" dirty="0"/>
              <a:t>: </a:t>
            </a:r>
          </a:p>
          <a:p>
            <a:pPr lvl="1"/>
            <a:r>
              <a:rPr lang="en-US" dirty="0"/>
              <a:t>p(</a:t>
            </a:r>
            <a:r>
              <a:rPr lang="en-US" dirty="0" err="1"/>
              <a:t>z∣x</a:t>
            </a:r>
            <a:r>
              <a:rPr lang="en-US" dirty="0"/>
              <a:t>) is often intractable due to high-dimensional integrals</a:t>
            </a:r>
          </a:p>
          <a:p>
            <a:pPr lvl="1"/>
            <a:r>
              <a:rPr lang="en-US" dirty="0"/>
              <a:t>leads us to methods like Markov Chain Monte Carlo (MCMC) and Variational Inference (VI)</a:t>
            </a:r>
          </a:p>
        </p:txBody>
      </p:sp>
    </p:spTree>
    <p:extLst>
      <p:ext uri="{BB962C8B-B14F-4D97-AF65-F5344CB8AC3E}">
        <p14:creationId xmlns:p14="http://schemas.microsoft.com/office/powerpoint/2010/main" val="35183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B3F2-BE5F-C654-CB0B-D294F71619B1}"/>
              </a:ext>
            </a:extLst>
          </p:cNvPr>
          <p:cNvSpPr>
            <a:spLocks noGrp="1"/>
          </p:cNvSpPr>
          <p:nvPr>
            <p:ph type="title"/>
          </p:nvPr>
        </p:nvSpPr>
        <p:spPr/>
        <p:txBody>
          <a:bodyPr/>
          <a:lstStyle/>
          <a:p>
            <a:r>
              <a:rPr lang="en-US" dirty="0"/>
              <a:t>How to think about fitting a function:</a:t>
            </a:r>
            <a:br>
              <a:rPr lang="en-US" dirty="0"/>
            </a:br>
            <a:r>
              <a:rPr lang="en-US" sz="2800" dirty="0"/>
              <a:t>from deterministic to probabilistic models</a:t>
            </a:r>
            <a:endParaRPr lang="en-US" dirty="0"/>
          </a:p>
        </p:txBody>
      </p:sp>
      <p:sp>
        <p:nvSpPr>
          <p:cNvPr id="3" name="Content Placeholder 2">
            <a:extLst>
              <a:ext uri="{FF2B5EF4-FFF2-40B4-BE49-F238E27FC236}">
                <a16:creationId xmlns:a16="http://schemas.microsoft.com/office/drawing/2014/main" id="{0BC0C414-AF55-A44E-372C-F560EE2FCFCB}"/>
              </a:ext>
            </a:extLst>
          </p:cNvPr>
          <p:cNvSpPr>
            <a:spLocks noGrp="1"/>
          </p:cNvSpPr>
          <p:nvPr>
            <p:ph idx="1"/>
          </p:nvPr>
        </p:nvSpPr>
        <p:spPr>
          <a:xfrm>
            <a:off x="838199" y="1825624"/>
            <a:ext cx="10707477" cy="4905681"/>
          </a:xfrm>
        </p:spPr>
        <p:txBody>
          <a:bodyPr>
            <a:normAutofit/>
          </a:bodyPr>
          <a:lstStyle/>
          <a:p>
            <a:pPr>
              <a:buFontTx/>
              <a:buChar char="-"/>
            </a:pPr>
            <a:r>
              <a:rPr lang="en-US" sz="1800" b="0" i="0" dirty="0">
                <a:solidFill>
                  <a:srgbClr val="242424"/>
                </a:solidFill>
                <a:effectLst/>
                <a:latin typeface="source-serif-pro"/>
              </a:rPr>
              <a:t>say you have a training set </a:t>
            </a:r>
            <a:r>
              <a:rPr lang="en-US" sz="1800" b="1" i="1" dirty="0">
                <a:solidFill>
                  <a:srgbClr val="242424"/>
                </a:solidFill>
                <a:effectLst/>
                <a:latin typeface="source-serif-pro"/>
              </a:rPr>
              <a:t>X = </a:t>
            </a:r>
            <a:r>
              <a:rPr lang="en-US" sz="1800" b="1" i="0" dirty="0">
                <a:solidFill>
                  <a:srgbClr val="242424"/>
                </a:solidFill>
                <a:effectLst/>
                <a:latin typeface="source-serif-pro"/>
              </a:rPr>
              <a:t>[</a:t>
            </a:r>
            <a:r>
              <a:rPr lang="en-US" sz="1800" b="1" i="1" dirty="0">
                <a:solidFill>
                  <a:srgbClr val="242424"/>
                </a:solidFill>
                <a:effectLst/>
                <a:latin typeface="source-serif-pro"/>
              </a:rPr>
              <a:t>x</a:t>
            </a:r>
            <a:r>
              <a:rPr lang="en-US" sz="1800" b="0" i="0" dirty="0">
                <a:solidFill>
                  <a:srgbClr val="242424"/>
                </a:solidFill>
                <a:effectLst/>
                <a:latin typeface="source-serif-pro"/>
              </a:rPr>
              <a:t>₁, </a:t>
            </a:r>
            <a:r>
              <a:rPr lang="en-US" sz="1800" b="1" i="1" dirty="0" err="1">
                <a:solidFill>
                  <a:srgbClr val="242424"/>
                </a:solidFill>
                <a:effectLst/>
                <a:latin typeface="source-serif-pro"/>
              </a:rPr>
              <a:t>x</a:t>
            </a:r>
            <a:r>
              <a:rPr lang="en-US" sz="1800" b="0" i="0" dirty="0" err="1">
                <a:solidFill>
                  <a:srgbClr val="242424"/>
                </a:solidFill>
                <a:effectLst/>
                <a:latin typeface="source-serif-pro"/>
              </a:rPr>
              <a:t>₂,..,</a:t>
            </a:r>
            <a:r>
              <a:rPr lang="en-US" sz="1800" b="1" i="1" dirty="0" err="1">
                <a:solidFill>
                  <a:srgbClr val="242424"/>
                </a:solidFill>
                <a:effectLst/>
                <a:latin typeface="source-serif-pro"/>
              </a:rPr>
              <a:t>x</a:t>
            </a:r>
            <a:r>
              <a:rPr lang="en-US" sz="1800" b="0" i="1" dirty="0">
                <a:solidFill>
                  <a:srgbClr val="242424"/>
                </a:solidFill>
                <a:effectLst/>
                <a:latin typeface="source-serif-pro"/>
              </a:rPr>
              <a:t>ₘ</a:t>
            </a:r>
            <a:r>
              <a:rPr lang="en-US" sz="1800" b="0" i="0" dirty="0">
                <a:solidFill>
                  <a:srgbClr val="242424"/>
                </a:solidFill>
                <a:effectLst/>
                <a:latin typeface="source-serif-pro"/>
              </a:rPr>
              <a:t>]ᵗ of </a:t>
            </a:r>
            <a:r>
              <a:rPr lang="en-US" sz="1800" b="0" i="1" dirty="0">
                <a:solidFill>
                  <a:srgbClr val="242424"/>
                </a:solidFill>
                <a:effectLst/>
                <a:latin typeface="source-serif-pro"/>
              </a:rPr>
              <a:t>m</a:t>
            </a:r>
            <a:r>
              <a:rPr lang="en-US" sz="1800" b="0" i="0" dirty="0">
                <a:solidFill>
                  <a:srgbClr val="242424"/>
                </a:solidFill>
                <a:effectLst/>
                <a:latin typeface="source-serif-pro"/>
              </a:rPr>
              <a:t> examples.</a:t>
            </a:r>
          </a:p>
          <a:p>
            <a:pPr marL="0" indent="0">
              <a:buNone/>
            </a:pPr>
            <a:r>
              <a:rPr lang="en-US" sz="1800" b="0" i="0" u="sng" dirty="0">
                <a:solidFill>
                  <a:srgbClr val="242424"/>
                </a:solidFill>
                <a:effectLst/>
                <a:latin typeface="source-serif-pro"/>
              </a:rPr>
              <a:t>Deterministic machine learning approach</a:t>
            </a:r>
            <a:r>
              <a:rPr lang="en-US" sz="1800" u="sng" dirty="0">
                <a:solidFill>
                  <a:srgbClr val="242424"/>
                </a:solidFill>
                <a:latin typeface="source-serif-pro"/>
              </a:rPr>
              <a:t>:</a:t>
            </a:r>
            <a:endParaRPr lang="en-US" sz="1800" b="0" i="0" u="sng" dirty="0">
              <a:solidFill>
                <a:srgbClr val="242424"/>
              </a:solidFill>
              <a:effectLst/>
              <a:latin typeface="source-serif-pro"/>
            </a:endParaRPr>
          </a:p>
          <a:p>
            <a:pPr>
              <a:buFontTx/>
              <a:buChar char="-"/>
            </a:pPr>
            <a:r>
              <a:rPr lang="en-US" sz="1800" dirty="0">
                <a:solidFill>
                  <a:srgbClr val="242424"/>
                </a:solidFill>
                <a:latin typeface="source-serif-pro"/>
              </a:rPr>
              <a:t>fit a function f</a:t>
            </a:r>
            <a:r>
              <a:rPr lang="el-GR" sz="1800" baseline="-25000" dirty="0">
                <a:solidFill>
                  <a:srgbClr val="242424"/>
                </a:solidFill>
                <a:latin typeface="source-serif-pro"/>
              </a:rPr>
              <a:t>θ</a:t>
            </a:r>
            <a:r>
              <a:rPr lang="en-US" sz="1800" dirty="0">
                <a:solidFill>
                  <a:srgbClr val="242424"/>
                </a:solidFill>
                <a:latin typeface="source-serif-pro"/>
              </a:rPr>
              <a:t>(</a:t>
            </a:r>
            <a:r>
              <a:rPr lang="en-US" sz="1800" b="1" dirty="0">
                <a:solidFill>
                  <a:srgbClr val="242424"/>
                </a:solidFill>
                <a:latin typeface="source-serif-pro"/>
              </a:rPr>
              <a:t>X</a:t>
            </a:r>
            <a:r>
              <a:rPr lang="en-US" sz="1800" dirty="0">
                <a:solidFill>
                  <a:srgbClr val="242424"/>
                </a:solidFill>
                <a:latin typeface="source-serif-pro"/>
              </a:rPr>
              <a:t>) that by minimizing a loss function </a:t>
            </a:r>
            <a:r>
              <a:rPr lang="en-US" sz="1800" dirty="0" err="1">
                <a:solidFill>
                  <a:srgbClr val="242424"/>
                </a:solidFill>
                <a:latin typeface="source-serif-pro"/>
              </a:rPr>
              <a:t>wrt</a:t>
            </a:r>
            <a:r>
              <a:rPr lang="en-US" sz="1800" dirty="0">
                <a:solidFill>
                  <a:srgbClr val="242424"/>
                </a:solidFill>
                <a:latin typeface="source-serif-pro"/>
              </a:rPr>
              <a:t> to</a:t>
            </a:r>
            <a:r>
              <a:rPr lang="el-GR" sz="1800" dirty="0">
                <a:solidFill>
                  <a:srgbClr val="242424"/>
                </a:solidFill>
                <a:latin typeface="source-serif-pro"/>
              </a:rPr>
              <a:t> θ</a:t>
            </a:r>
            <a:r>
              <a:rPr lang="en-US" sz="1800" dirty="0">
                <a:solidFill>
                  <a:srgbClr val="242424"/>
                </a:solidFill>
                <a:latin typeface="source-serif-pro"/>
              </a:rPr>
              <a:t> [i.e. moving through parameter/function space]</a:t>
            </a:r>
          </a:p>
          <a:p>
            <a:pPr>
              <a:buFontTx/>
              <a:buChar char="-"/>
            </a:pPr>
            <a:r>
              <a:rPr lang="en-US" sz="1800" b="0" i="0" dirty="0">
                <a:solidFill>
                  <a:srgbClr val="242424"/>
                </a:solidFill>
                <a:effectLst/>
                <a:latin typeface="source-serif-pro"/>
              </a:rPr>
              <a:t>we </a:t>
            </a:r>
            <a:r>
              <a:rPr lang="en-US" sz="1800" b="0" i="0" dirty="0" err="1">
                <a:solidFill>
                  <a:srgbClr val="242424"/>
                </a:solidFill>
                <a:effectLst/>
                <a:latin typeface="source-serif-pro"/>
              </a:rPr>
              <a:t>minimise</a:t>
            </a:r>
            <a:r>
              <a:rPr lang="en-US" sz="1800" b="0" i="0" dirty="0">
                <a:solidFill>
                  <a:srgbClr val="242424"/>
                </a:solidFill>
                <a:effectLst/>
                <a:latin typeface="source-serif-pro"/>
              </a:rPr>
              <a:t> a loss </a:t>
            </a:r>
            <a:r>
              <a:rPr lang="en-US" sz="1800" b="0" i="1" dirty="0">
                <a:solidFill>
                  <a:srgbClr val="242424"/>
                </a:solidFill>
                <a:effectLst/>
                <a:latin typeface="source-serif-pro"/>
              </a:rPr>
              <a:t>ℒ(</a:t>
            </a:r>
            <a:r>
              <a:rPr lang="el-GR" sz="1800" dirty="0">
                <a:solidFill>
                  <a:srgbClr val="242424"/>
                </a:solidFill>
                <a:latin typeface="source-serif-pro"/>
              </a:rPr>
              <a:t>θ</a:t>
            </a:r>
            <a:r>
              <a:rPr lang="el-GR" sz="1800" b="1" i="1" dirty="0">
                <a:solidFill>
                  <a:srgbClr val="242424"/>
                </a:solidFill>
                <a:effectLst/>
                <a:latin typeface="source-serif-pro"/>
              </a:rPr>
              <a:t>, </a:t>
            </a:r>
            <a:r>
              <a:rPr lang="en-US" sz="1800" b="1" i="1" dirty="0">
                <a:solidFill>
                  <a:srgbClr val="242424"/>
                </a:solidFill>
                <a:effectLst/>
                <a:latin typeface="source-serif-pro"/>
              </a:rPr>
              <a:t>X</a:t>
            </a:r>
            <a:r>
              <a:rPr lang="en-US" sz="1800" b="0" i="1" dirty="0">
                <a:solidFill>
                  <a:srgbClr val="242424"/>
                </a:solidFill>
                <a:effectLst/>
                <a:latin typeface="source-serif-pro"/>
              </a:rPr>
              <a:t>) = </a:t>
            </a:r>
            <a:r>
              <a:rPr lang="en-US" sz="1800" b="0" i="0" dirty="0">
                <a:solidFill>
                  <a:srgbClr val="242424"/>
                </a:solidFill>
                <a:effectLst/>
                <a:latin typeface="source-serif-pro"/>
              </a:rPr>
              <a:t>ln </a:t>
            </a:r>
            <a:r>
              <a:rPr lang="en-US" sz="1800" b="0" i="1" dirty="0">
                <a:solidFill>
                  <a:srgbClr val="242424"/>
                </a:solidFill>
                <a:effectLst/>
                <a:latin typeface="source-serif-pro"/>
              </a:rPr>
              <a:t>p</a:t>
            </a:r>
            <a:r>
              <a:rPr lang="en-US" sz="1800" b="0" i="0" dirty="0">
                <a:solidFill>
                  <a:srgbClr val="242424"/>
                </a:solidFill>
                <a:effectLst/>
                <a:latin typeface="source-serif-pro"/>
              </a:rPr>
              <a:t>(</a:t>
            </a:r>
            <a:r>
              <a:rPr lang="en-US" sz="1800" b="1" i="1" dirty="0">
                <a:solidFill>
                  <a:srgbClr val="242424"/>
                </a:solidFill>
                <a:effectLst/>
                <a:latin typeface="source-serif-pro"/>
              </a:rPr>
              <a:t>X</a:t>
            </a:r>
            <a:r>
              <a:rPr lang="en-US" sz="1800" b="0" i="0" dirty="0">
                <a:solidFill>
                  <a:srgbClr val="242424"/>
                </a:solidFill>
                <a:effectLst/>
                <a:latin typeface="source-serif-pro"/>
              </a:rPr>
              <a:t>|</a:t>
            </a:r>
            <a:r>
              <a:rPr lang="el-GR" sz="1800" dirty="0">
                <a:solidFill>
                  <a:srgbClr val="242424"/>
                </a:solidFill>
                <a:latin typeface="source-serif-pro"/>
              </a:rPr>
              <a:t> θ</a:t>
            </a:r>
            <a:r>
              <a:rPr lang="el-GR" sz="1800" b="0" i="0" dirty="0">
                <a:solidFill>
                  <a:srgbClr val="242424"/>
                </a:solidFill>
                <a:effectLst/>
                <a:latin typeface="source-serif-pro"/>
              </a:rPr>
              <a:t>) </a:t>
            </a:r>
            <a:r>
              <a:rPr lang="en-US" sz="1800" b="0" i="0" dirty="0">
                <a:solidFill>
                  <a:srgbClr val="242424"/>
                </a:solidFill>
                <a:effectLst/>
                <a:latin typeface="source-serif-pro"/>
              </a:rPr>
              <a:t>to find one specific solution</a:t>
            </a:r>
            <a:r>
              <a:rPr lang="el-GR" sz="1800" dirty="0">
                <a:solidFill>
                  <a:srgbClr val="242424"/>
                </a:solidFill>
                <a:latin typeface="source-serif-pro"/>
              </a:rPr>
              <a:t> θ</a:t>
            </a:r>
            <a:endParaRPr lang="en-US" sz="1800" dirty="0">
              <a:solidFill>
                <a:srgbClr val="242424"/>
              </a:solidFill>
              <a:latin typeface="source-serif-pro"/>
            </a:endParaRPr>
          </a:p>
          <a:p>
            <a:pPr marL="0" indent="0">
              <a:buNone/>
            </a:pPr>
            <a:r>
              <a:rPr lang="en-US" sz="1800" u="sng" dirty="0"/>
              <a:t>Probabilistic (Bayesian inference) machine learning approach:</a:t>
            </a:r>
            <a:endParaRPr lang="en-US" sz="1800" dirty="0"/>
          </a:p>
          <a:p>
            <a:pPr>
              <a:buFontTx/>
              <a:buChar char="-"/>
            </a:pPr>
            <a:r>
              <a:rPr lang="en-US" sz="1800" dirty="0"/>
              <a:t>find a way to determine </a:t>
            </a:r>
            <a:r>
              <a:rPr lang="en-US" sz="1800" i="1" dirty="0">
                <a:effectLst/>
              </a:rPr>
              <a:t>p</a:t>
            </a:r>
            <a:r>
              <a:rPr lang="en-US" sz="1800" dirty="0"/>
              <a:t>(</a:t>
            </a:r>
            <a:r>
              <a:rPr lang="el-GR" sz="1800" dirty="0">
                <a:solidFill>
                  <a:srgbClr val="242424"/>
                </a:solidFill>
                <a:latin typeface="source-serif-pro"/>
              </a:rPr>
              <a:t>θ</a:t>
            </a:r>
            <a:r>
              <a:rPr lang="el-GR" sz="1800" dirty="0"/>
              <a:t>|</a:t>
            </a:r>
            <a:r>
              <a:rPr lang="en-US" sz="1800" b="1" i="1" dirty="0">
                <a:effectLst/>
                <a:latin typeface="source-serif-pro"/>
              </a:rPr>
              <a:t>X</a:t>
            </a:r>
            <a:r>
              <a:rPr lang="en-US" sz="1800" dirty="0"/>
              <a:t>): the </a:t>
            </a:r>
            <a:r>
              <a:rPr lang="en-US" sz="1800" i="1" dirty="0">
                <a:effectLst/>
              </a:rPr>
              <a:t>posterior</a:t>
            </a:r>
            <a:r>
              <a:rPr lang="en-US" sz="1800" dirty="0"/>
              <a:t> distribution of the parameters </a:t>
            </a:r>
            <a:r>
              <a:rPr lang="el-GR" sz="1800" dirty="0">
                <a:solidFill>
                  <a:srgbClr val="242424"/>
                </a:solidFill>
                <a:latin typeface="source-serif-pro"/>
              </a:rPr>
              <a:t>θ</a:t>
            </a:r>
            <a:r>
              <a:rPr lang="el-GR" sz="1800" dirty="0"/>
              <a:t> </a:t>
            </a:r>
            <a:r>
              <a:rPr lang="en-US" sz="1800" dirty="0"/>
              <a:t>of an underlying generative model, given the training set </a:t>
            </a:r>
            <a:r>
              <a:rPr lang="en-US" sz="1800" b="1" i="1" dirty="0">
                <a:effectLst/>
                <a:latin typeface="source-serif-pro"/>
              </a:rPr>
              <a:t>X</a:t>
            </a:r>
          </a:p>
          <a:p>
            <a:pPr>
              <a:buFontTx/>
              <a:buChar char="-"/>
            </a:pPr>
            <a:r>
              <a:rPr lang="en-US" sz="1800" i="1" dirty="0">
                <a:latin typeface="source-serif-pro"/>
              </a:rPr>
              <a:t>“Given the observed training samples (X) which parameters (</a:t>
            </a:r>
            <a:r>
              <a:rPr lang="el-GR" sz="1800" dirty="0">
                <a:solidFill>
                  <a:srgbClr val="242424"/>
                </a:solidFill>
                <a:latin typeface="source-serif-pro"/>
              </a:rPr>
              <a:t>θ</a:t>
            </a:r>
            <a:r>
              <a:rPr lang="en-US" sz="1800" dirty="0">
                <a:solidFill>
                  <a:srgbClr val="242424"/>
                </a:solidFill>
                <a:latin typeface="source-serif-pro"/>
              </a:rPr>
              <a:t>)</a:t>
            </a:r>
            <a:r>
              <a:rPr lang="en-US" sz="1800" i="1" dirty="0">
                <a:latin typeface="source-serif-pro"/>
              </a:rPr>
              <a:t> are most likely to have generated those samples X”</a:t>
            </a:r>
          </a:p>
          <a:p>
            <a:pPr>
              <a:buFontTx/>
              <a:buChar char="-"/>
            </a:pPr>
            <a:endParaRPr lang="en-US" sz="1800" i="1" dirty="0">
              <a:latin typeface="source-serif-pro"/>
            </a:endParaRPr>
          </a:p>
          <a:p>
            <a:pPr marL="0" indent="0">
              <a:buNone/>
            </a:pPr>
            <a:r>
              <a:rPr lang="en-US" sz="1800" b="1" i="1" u="sng" dirty="0">
                <a:latin typeface="source-serif-pro"/>
              </a:rPr>
              <a:t>Key idea 1:</a:t>
            </a:r>
            <a:r>
              <a:rPr lang="en-US" sz="1800" i="1" dirty="0">
                <a:latin typeface="source-serif-pro"/>
              </a:rPr>
              <a:t> the </a:t>
            </a:r>
            <a:r>
              <a:rPr lang="en-US" sz="1800" i="1" u="sng" dirty="0">
                <a:latin typeface="source-serif-pro"/>
              </a:rPr>
              <a:t>training</a:t>
            </a:r>
            <a:r>
              <a:rPr lang="en-US" sz="1800" i="1" dirty="0">
                <a:latin typeface="source-serif-pro"/>
              </a:rPr>
              <a:t> process is fundamentally following a </a:t>
            </a:r>
            <a:r>
              <a:rPr lang="en-US" sz="1800" i="1" u="sng" dirty="0">
                <a:latin typeface="source-serif-pro"/>
              </a:rPr>
              <a:t>path</a:t>
            </a:r>
            <a:r>
              <a:rPr lang="en-US" sz="1800" i="1" dirty="0">
                <a:latin typeface="source-serif-pro"/>
              </a:rPr>
              <a:t> on a </a:t>
            </a:r>
            <a:r>
              <a:rPr lang="en-US" sz="1800" i="1" u="sng" dirty="0">
                <a:latin typeface="source-serif-pro"/>
              </a:rPr>
              <a:t>manifold of parameters</a:t>
            </a:r>
            <a:r>
              <a:rPr lang="en-US" sz="1800" i="1" dirty="0">
                <a:latin typeface="source-serif-pro"/>
              </a:rPr>
              <a:t> in a subset of function space (specified by the architecture of the model)</a:t>
            </a:r>
          </a:p>
          <a:p>
            <a:pPr marL="0" indent="0">
              <a:buNone/>
            </a:pPr>
            <a:r>
              <a:rPr lang="en-US" sz="1800" b="1" i="1" u="sng" dirty="0">
                <a:latin typeface="source-serif-pro"/>
              </a:rPr>
              <a:t>Key idea 2:</a:t>
            </a:r>
            <a:r>
              <a:rPr lang="en-US" sz="1800" i="1" dirty="0">
                <a:latin typeface="source-serif-pro"/>
              </a:rPr>
              <a:t> you can think of a probability distribution (likelihood) over the space of parameters that would have generated our training samples </a:t>
            </a:r>
            <a:r>
              <a:rPr lang="en-US" sz="1800" i="1" dirty="0">
                <a:latin typeface="source-serif-pro"/>
                <a:sym typeface="Wingdings" pitchFamily="2" charset="2"/>
              </a:rPr>
              <a:t> ‘uncertainty’ about the generating parameters</a:t>
            </a:r>
            <a:endParaRPr lang="en-US" sz="1800" b="1" i="1" u="sng" dirty="0">
              <a:latin typeface="source-serif-pro"/>
            </a:endParaRPr>
          </a:p>
        </p:txBody>
      </p:sp>
    </p:spTree>
    <p:extLst>
      <p:ext uri="{BB962C8B-B14F-4D97-AF65-F5344CB8AC3E}">
        <p14:creationId xmlns:p14="http://schemas.microsoft.com/office/powerpoint/2010/main" val="366436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317D-B5AF-9A53-0E78-D4941307B066}"/>
              </a:ext>
            </a:extLst>
          </p:cNvPr>
          <p:cNvSpPr>
            <a:spLocks noGrp="1"/>
          </p:cNvSpPr>
          <p:nvPr>
            <p:ph type="title"/>
          </p:nvPr>
        </p:nvSpPr>
        <p:spPr/>
        <p:txBody>
          <a:bodyPr/>
          <a:lstStyle/>
          <a:p>
            <a:r>
              <a:rPr lang="en-US" dirty="0"/>
              <a:t>Variational Inference…an intuition</a:t>
            </a:r>
          </a:p>
        </p:txBody>
      </p:sp>
      <p:pic>
        <p:nvPicPr>
          <p:cNvPr id="4" name="Picture 3">
            <a:extLst>
              <a:ext uri="{FF2B5EF4-FFF2-40B4-BE49-F238E27FC236}">
                <a16:creationId xmlns:a16="http://schemas.microsoft.com/office/drawing/2014/main" id="{13F6C9B6-C070-5AD7-7577-6C94D0192FB2}"/>
              </a:ext>
            </a:extLst>
          </p:cNvPr>
          <p:cNvPicPr>
            <a:picLocks noChangeAspect="1"/>
          </p:cNvPicPr>
          <p:nvPr/>
        </p:nvPicPr>
        <p:blipFill>
          <a:blip r:embed="rId2"/>
          <a:stretch>
            <a:fillRect/>
          </a:stretch>
        </p:blipFill>
        <p:spPr>
          <a:xfrm>
            <a:off x="6096000" y="1835944"/>
            <a:ext cx="5981041" cy="3719512"/>
          </a:xfrm>
          <a:prstGeom prst="rect">
            <a:avLst/>
          </a:prstGeom>
        </p:spPr>
      </p:pic>
      <p:pic>
        <p:nvPicPr>
          <p:cNvPr id="8" name="Picture 7">
            <a:extLst>
              <a:ext uri="{FF2B5EF4-FFF2-40B4-BE49-F238E27FC236}">
                <a16:creationId xmlns:a16="http://schemas.microsoft.com/office/drawing/2014/main" id="{EE5BE875-6237-7DE4-0868-F27718B8BB08}"/>
              </a:ext>
            </a:extLst>
          </p:cNvPr>
          <p:cNvPicPr>
            <a:picLocks noChangeAspect="1"/>
          </p:cNvPicPr>
          <p:nvPr/>
        </p:nvPicPr>
        <p:blipFill>
          <a:blip r:embed="rId3"/>
          <a:stretch>
            <a:fillRect/>
          </a:stretch>
        </p:blipFill>
        <p:spPr>
          <a:xfrm>
            <a:off x="304800" y="2350294"/>
            <a:ext cx="5663596" cy="2690812"/>
          </a:xfrm>
          <a:prstGeom prst="rect">
            <a:avLst/>
          </a:prstGeom>
        </p:spPr>
      </p:pic>
      <p:sp>
        <p:nvSpPr>
          <p:cNvPr id="9" name="TextBox 8">
            <a:extLst>
              <a:ext uri="{FF2B5EF4-FFF2-40B4-BE49-F238E27FC236}">
                <a16:creationId xmlns:a16="http://schemas.microsoft.com/office/drawing/2014/main" id="{96FB9179-CB14-7909-0136-A72FAD19C21E}"/>
              </a:ext>
            </a:extLst>
          </p:cNvPr>
          <p:cNvSpPr txBox="1"/>
          <p:nvPr/>
        </p:nvSpPr>
        <p:spPr>
          <a:xfrm>
            <a:off x="304800" y="2819400"/>
            <a:ext cx="5663596" cy="1143000"/>
          </a:xfrm>
          <a:prstGeom prst="rect">
            <a:avLst/>
          </a:prstGeom>
          <a:noFill/>
          <a:ln>
            <a:solidFill>
              <a:srgbClr val="C00000"/>
            </a:solidFill>
          </a:ln>
        </p:spPr>
        <p:txBody>
          <a:bodyPr wrap="square" rtlCol="0">
            <a:noAutofit/>
          </a:bodyPr>
          <a:lstStyle/>
          <a:p>
            <a:endParaRPr lang="en-US" dirty="0"/>
          </a:p>
        </p:txBody>
      </p:sp>
    </p:spTree>
    <p:extLst>
      <p:ext uri="{BB962C8B-B14F-4D97-AF65-F5344CB8AC3E}">
        <p14:creationId xmlns:p14="http://schemas.microsoft.com/office/powerpoint/2010/main" val="146202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E3C-CB6F-C90D-0189-1B4C009CC6A8}"/>
              </a:ext>
            </a:extLst>
          </p:cNvPr>
          <p:cNvSpPr>
            <a:spLocks noGrp="1"/>
          </p:cNvSpPr>
          <p:nvPr>
            <p:ph type="title"/>
          </p:nvPr>
        </p:nvSpPr>
        <p:spPr>
          <a:xfrm>
            <a:off x="838200" y="0"/>
            <a:ext cx="10515600" cy="681037"/>
          </a:xfrm>
        </p:spPr>
        <p:txBody>
          <a:bodyPr>
            <a:normAutofit fontScale="90000"/>
          </a:bodyPr>
          <a:lstStyle/>
          <a:p>
            <a:r>
              <a:rPr lang="en-US" dirty="0"/>
              <a:t>3 key advantages of Variational Inference (VI) </a:t>
            </a:r>
          </a:p>
        </p:txBody>
      </p:sp>
      <p:pic>
        <p:nvPicPr>
          <p:cNvPr id="4" name="Picture 3">
            <a:extLst>
              <a:ext uri="{FF2B5EF4-FFF2-40B4-BE49-F238E27FC236}">
                <a16:creationId xmlns:a16="http://schemas.microsoft.com/office/drawing/2014/main" id="{70DE6287-1C63-0A76-15A9-02901A7C8D7C}"/>
              </a:ext>
            </a:extLst>
          </p:cNvPr>
          <p:cNvPicPr>
            <a:picLocks noChangeAspect="1"/>
          </p:cNvPicPr>
          <p:nvPr/>
        </p:nvPicPr>
        <p:blipFill>
          <a:blip r:embed="rId2"/>
          <a:stretch>
            <a:fillRect/>
          </a:stretch>
        </p:blipFill>
        <p:spPr>
          <a:xfrm>
            <a:off x="1" y="674859"/>
            <a:ext cx="5785620" cy="4292557"/>
          </a:xfrm>
          <a:prstGeom prst="rect">
            <a:avLst/>
          </a:prstGeom>
          <a:ln>
            <a:solidFill>
              <a:schemeClr val="tx1"/>
            </a:solidFill>
          </a:ln>
        </p:spPr>
      </p:pic>
      <p:pic>
        <p:nvPicPr>
          <p:cNvPr id="5" name="Picture 4">
            <a:extLst>
              <a:ext uri="{FF2B5EF4-FFF2-40B4-BE49-F238E27FC236}">
                <a16:creationId xmlns:a16="http://schemas.microsoft.com/office/drawing/2014/main" id="{A5972D87-320E-DFB5-6B77-AC5EEB0427FE}"/>
              </a:ext>
            </a:extLst>
          </p:cNvPr>
          <p:cNvPicPr>
            <a:picLocks noChangeAspect="1"/>
          </p:cNvPicPr>
          <p:nvPr/>
        </p:nvPicPr>
        <p:blipFill>
          <a:blip r:embed="rId3"/>
          <a:stretch>
            <a:fillRect/>
          </a:stretch>
        </p:blipFill>
        <p:spPr>
          <a:xfrm>
            <a:off x="5634680" y="674860"/>
            <a:ext cx="6655929" cy="5508668"/>
          </a:xfrm>
          <a:prstGeom prst="rect">
            <a:avLst/>
          </a:prstGeom>
          <a:ln>
            <a:solidFill>
              <a:schemeClr val="tx1"/>
            </a:solidFill>
          </a:ln>
        </p:spPr>
      </p:pic>
    </p:spTree>
    <p:extLst>
      <p:ext uri="{BB962C8B-B14F-4D97-AF65-F5344CB8AC3E}">
        <p14:creationId xmlns:p14="http://schemas.microsoft.com/office/powerpoint/2010/main" val="38751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6A97-A1FA-01D3-D003-741187FE8115}"/>
              </a:ext>
            </a:extLst>
          </p:cNvPr>
          <p:cNvSpPr>
            <a:spLocks noGrp="1"/>
          </p:cNvSpPr>
          <p:nvPr>
            <p:ph type="title"/>
          </p:nvPr>
        </p:nvSpPr>
        <p:spPr>
          <a:xfrm>
            <a:off x="838200" y="18255"/>
            <a:ext cx="10426700" cy="819945"/>
          </a:xfrm>
        </p:spPr>
        <p:txBody>
          <a:bodyPr/>
          <a:lstStyle/>
          <a:p>
            <a:r>
              <a:rPr lang="en-US" dirty="0"/>
              <a:t>ELBO (evidence lower bound)</a:t>
            </a:r>
          </a:p>
        </p:txBody>
      </p:sp>
      <p:pic>
        <p:nvPicPr>
          <p:cNvPr id="4" name="Picture 3">
            <a:extLst>
              <a:ext uri="{FF2B5EF4-FFF2-40B4-BE49-F238E27FC236}">
                <a16:creationId xmlns:a16="http://schemas.microsoft.com/office/drawing/2014/main" id="{821C38F7-D808-990A-5528-BEB9342BAC15}"/>
              </a:ext>
            </a:extLst>
          </p:cNvPr>
          <p:cNvPicPr>
            <a:picLocks noChangeAspect="1"/>
          </p:cNvPicPr>
          <p:nvPr/>
        </p:nvPicPr>
        <p:blipFill>
          <a:blip r:embed="rId2"/>
          <a:stretch>
            <a:fillRect/>
          </a:stretch>
        </p:blipFill>
        <p:spPr>
          <a:xfrm>
            <a:off x="0" y="994446"/>
            <a:ext cx="6293613" cy="4415754"/>
          </a:xfrm>
          <a:prstGeom prst="rect">
            <a:avLst/>
          </a:prstGeom>
        </p:spPr>
      </p:pic>
      <p:pic>
        <p:nvPicPr>
          <p:cNvPr id="5" name="Picture 4">
            <a:extLst>
              <a:ext uri="{FF2B5EF4-FFF2-40B4-BE49-F238E27FC236}">
                <a16:creationId xmlns:a16="http://schemas.microsoft.com/office/drawing/2014/main" id="{872FFD70-8555-6FFB-3735-0F29C5943277}"/>
              </a:ext>
            </a:extLst>
          </p:cNvPr>
          <p:cNvPicPr>
            <a:picLocks noChangeAspect="1"/>
          </p:cNvPicPr>
          <p:nvPr/>
        </p:nvPicPr>
        <p:blipFill>
          <a:blip r:embed="rId3"/>
          <a:stretch>
            <a:fillRect/>
          </a:stretch>
        </p:blipFill>
        <p:spPr>
          <a:xfrm>
            <a:off x="6502401" y="994446"/>
            <a:ext cx="5537200" cy="4431474"/>
          </a:xfrm>
          <a:prstGeom prst="rect">
            <a:avLst/>
          </a:prstGeom>
        </p:spPr>
      </p:pic>
    </p:spTree>
    <p:extLst>
      <p:ext uri="{BB962C8B-B14F-4D97-AF65-F5344CB8AC3E}">
        <p14:creationId xmlns:p14="http://schemas.microsoft.com/office/powerpoint/2010/main" val="99809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6A97-A1FA-01D3-D003-741187FE8115}"/>
              </a:ext>
            </a:extLst>
          </p:cNvPr>
          <p:cNvSpPr>
            <a:spLocks noGrp="1"/>
          </p:cNvSpPr>
          <p:nvPr>
            <p:ph type="title"/>
          </p:nvPr>
        </p:nvSpPr>
        <p:spPr>
          <a:xfrm>
            <a:off x="838200" y="18255"/>
            <a:ext cx="10426700" cy="819945"/>
          </a:xfrm>
        </p:spPr>
        <p:txBody>
          <a:bodyPr/>
          <a:lstStyle/>
          <a:p>
            <a:r>
              <a:rPr lang="en-US" dirty="0"/>
              <a:t>ELBO (evidence lower bound)</a:t>
            </a:r>
          </a:p>
        </p:txBody>
      </p:sp>
      <p:pic>
        <p:nvPicPr>
          <p:cNvPr id="3" name="Picture 2">
            <a:extLst>
              <a:ext uri="{FF2B5EF4-FFF2-40B4-BE49-F238E27FC236}">
                <a16:creationId xmlns:a16="http://schemas.microsoft.com/office/drawing/2014/main" id="{D9A33723-7539-5E96-102C-9FC9D9012C9A}"/>
              </a:ext>
            </a:extLst>
          </p:cNvPr>
          <p:cNvPicPr>
            <a:picLocks noChangeAspect="1"/>
          </p:cNvPicPr>
          <p:nvPr/>
        </p:nvPicPr>
        <p:blipFill>
          <a:blip r:embed="rId2"/>
          <a:stretch>
            <a:fillRect/>
          </a:stretch>
        </p:blipFill>
        <p:spPr>
          <a:xfrm>
            <a:off x="241300" y="1066798"/>
            <a:ext cx="5298438" cy="4229101"/>
          </a:xfrm>
          <a:prstGeom prst="rect">
            <a:avLst/>
          </a:prstGeom>
        </p:spPr>
      </p:pic>
      <p:pic>
        <p:nvPicPr>
          <p:cNvPr id="6" name="Picture 5">
            <a:extLst>
              <a:ext uri="{FF2B5EF4-FFF2-40B4-BE49-F238E27FC236}">
                <a16:creationId xmlns:a16="http://schemas.microsoft.com/office/drawing/2014/main" id="{977068C0-785D-833D-19FF-D0AAEDBCD7EC}"/>
              </a:ext>
            </a:extLst>
          </p:cNvPr>
          <p:cNvPicPr>
            <a:picLocks noChangeAspect="1"/>
          </p:cNvPicPr>
          <p:nvPr/>
        </p:nvPicPr>
        <p:blipFill>
          <a:blip r:embed="rId3"/>
          <a:stretch>
            <a:fillRect/>
          </a:stretch>
        </p:blipFill>
        <p:spPr>
          <a:xfrm>
            <a:off x="6026150" y="1630823"/>
            <a:ext cx="5448023" cy="3101052"/>
          </a:xfrm>
          <a:prstGeom prst="rect">
            <a:avLst/>
          </a:prstGeom>
        </p:spPr>
      </p:pic>
    </p:spTree>
    <p:extLst>
      <p:ext uri="{BB962C8B-B14F-4D97-AF65-F5344CB8AC3E}">
        <p14:creationId xmlns:p14="http://schemas.microsoft.com/office/powerpoint/2010/main" val="293992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E7D6ED-2898-D41C-C0C1-44B6703A7595}"/>
              </a:ext>
            </a:extLst>
          </p:cNvPr>
          <p:cNvPicPr>
            <a:picLocks noChangeAspect="1"/>
          </p:cNvPicPr>
          <p:nvPr/>
        </p:nvPicPr>
        <p:blipFill>
          <a:blip r:embed="rId2"/>
          <a:srcRect b="55432"/>
          <a:stretch/>
        </p:blipFill>
        <p:spPr>
          <a:xfrm>
            <a:off x="1" y="0"/>
            <a:ext cx="5160758" cy="1932039"/>
          </a:xfrm>
          <a:prstGeom prst="rect">
            <a:avLst/>
          </a:prstGeom>
        </p:spPr>
      </p:pic>
      <p:pic>
        <p:nvPicPr>
          <p:cNvPr id="5" name="Picture 4">
            <a:extLst>
              <a:ext uri="{FF2B5EF4-FFF2-40B4-BE49-F238E27FC236}">
                <a16:creationId xmlns:a16="http://schemas.microsoft.com/office/drawing/2014/main" id="{161252F7-9C08-240B-AC96-0E20928A333A}"/>
              </a:ext>
            </a:extLst>
          </p:cNvPr>
          <p:cNvPicPr>
            <a:picLocks noChangeAspect="1"/>
          </p:cNvPicPr>
          <p:nvPr/>
        </p:nvPicPr>
        <p:blipFill>
          <a:blip r:embed="rId3"/>
          <a:stretch>
            <a:fillRect/>
          </a:stretch>
        </p:blipFill>
        <p:spPr>
          <a:xfrm>
            <a:off x="1961535" y="3782963"/>
            <a:ext cx="8912477" cy="2762865"/>
          </a:xfrm>
          <a:prstGeom prst="rect">
            <a:avLst/>
          </a:prstGeom>
        </p:spPr>
      </p:pic>
      <p:pic>
        <p:nvPicPr>
          <p:cNvPr id="6" name="Picture 5">
            <a:extLst>
              <a:ext uri="{FF2B5EF4-FFF2-40B4-BE49-F238E27FC236}">
                <a16:creationId xmlns:a16="http://schemas.microsoft.com/office/drawing/2014/main" id="{BD777E8D-0660-5E36-B4CB-2DAABF322520}"/>
              </a:ext>
            </a:extLst>
          </p:cNvPr>
          <p:cNvPicPr>
            <a:picLocks noChangeAspect="1"/>
          </p:cNvPicPr>
          <p:nvPr/>
        </p:nvPicPr>
        <p:blipFill>
          <a:blip r:embed="rId2"/>
          <a:srcRect t="47554"/>
          <a:stretch/>
        </p:blipFill>
        <p:spPr>
          <a:xfrm>
            <a:off x="4253820" y="0"/>
            <a:ext cx="7783551" cy="3429000"/>
          </a:xfrm>
          <a:prstGeom prst="rect">
            <a:avLst/>
          </a:prstGeom>
        </p:spPr>
      </p:pic>
    </p:spTree>
    <p:extLst>
      <p:ext uri="{BB962C8B-B14F-4D97-AF65-F5344CB8AC3E}">
        <p14:creationId xmlns:p14="http://schemas.microsoft.com/office/powerpoint/2010/main" val="2042424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1640</TotalTime>
  <Words>761</Words>
  <Application>Microsoft Macintosh PowerPoint</Application>
  <PresentationFormat>Widescreen</PresentationFormat>
  <Paragraphs>49</Paragraphs>
  <Slides>15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source-serif-pro</vt:lpstr>
      <vt:lpstr>Office Theme</vt:lpstr>
      <vt:lpstr>Variational Inference to Helmoholtz Machines</vt:lpstr>
      <vt:lpstr>Outline of Talk</vt:lpstr>
      <vt:lpstr>Machine Learning as Probabilistic Modeling</vt:lpstr>
      <vt:lpstr>How to think about fitting a function: from deterministic to probabilistic models</vt:lpstr>
      <vt:lpstr>Variational Inference…an intuition</vt:lpstr>
      <vt:lpstr>3 key advantages of Variational Inference (VI) </vt:lpstr>
      <vt:lpstr>ELBO (evidence lower bound)</vt:lpstr>
      <vt:lpstr>ELBO (evidence lower bound)</vt:lpstr>
      <vt:lpstr>PowerPoint Presentation</vt:lpstr>
      <vt:lpstr>PowerPoint Presentation</vt:lpstr>
      <vt:lpstr>Key Insights</vt:lpstr>
      <vt:lpstr>PowerPoint Presentation</vt:lpstr>
      <vt:lpstr>High level summary of Helmholtz Machine</vt:lpstr>
      <vt:lpstr>Major discussion points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 Sharma</dc:creator>
  <cp:lastModifiedBy>Varun Sharma</cp:lastModifiedBy>
  <cp:revision>1</cp:revision>
  <dcterms:created xsi:type="dcterms:W3CDTF">2024-08-20T21:48:13Z</dcterms:created>
  <dcterms:modified xsi:type="dcterms:W3CDTF">2024-08-28T09:01:01Z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efb97e-6a22-4658-b35c-bacc77de03e2_Enabled">
    <vt:lpwstr>true</vt:lpwstr>
  </property>
  <property fmtid="{D5CDD505-2E9C-101B-9397-08002B2CF9AE}" pid="3" name="MSIP_Label_17efb97e-6a22-4658-b35c-bacc77de03e2_SetDate">
    <vt:lpwstr>2024-08-20T21:57:46Z</vt:lpwstr>
  </property>
  <property fmtid="{D5CDD505-2E9C-101B-9397-08002B2CF9AE}" pid="4" name="MSIP_Label_17efb97e-6a22-4658-b35c-bacc77de03e2_Method">
    <vt:lpwstr>Standard</vt:lpwstr>
  </property>
  <property fmtid="{D5CDD505-2E9C-101B-9397-08002B2CF9AE}" pid="5" name="MSIP_Label_17efb97e-6a22-4658-b35c-bacc77de03e2_Name">
    <vt:lpwstr>defa4170-0d19-0005-0004-bc88714345d2</vt:lpwstr>
  </property>
  <property fmtid="{D5CDD505-2E9C-101B-9397-08002B2CF9AE}" pid="6" name="MSIP_Label_17efb97e-6a22-4658-b35c-bacc77de03e2_SiteId">
    <vt:lpwstr>ca39edd1-7349-449a-bbae-314640be0def</vt:lpwstr>
  </property>
  <property fmtid="{D5CDD505-2E9C-101B-9397-08002B2CF9AE}" pid="7" name="MSIP_Label_17efb97e-6a22-4658-b35c-bacc77de03e2_ActionId">
    <vt:lpwstr>02faafc1-0040-40c7-ae01-4ac4c322f7bf</vt:lpwstr>
  </property>
  <property fmtid="{D5CDD505-2E9C-101B-9397-08002B2CF9AE}" pid="8" name="MSIP_Label_17efb97e-6a22-4658-b35c-bacc77de03e2_ContentBits">
    <vt:lpwstr>0</vt:lpwstr>
  </property>
</Properties>
</file>