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70" r:id="rId4"/>
    <p:sldId id="257" r:id="rId5"/>
    <p:sldId id="263" r:id="rId6"/>
    <p:sldId id="267" r:id="rId7"/>
    <p:sldId id="266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635"/>
  </p:normalViewPr>
  <p:slideViewPr>
    <p:cSldViewPr snapToGrid="0">
      <p:cViewPr>
        <p:scale>
          <a:sx n="118" d="100"/>
          <a:sy n="118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9E86-B7F2-AD42-9CA2-1BA201D776C6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261AC-F695-2347-B399-642B6F01EA8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340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261AC-F695-2347-B399-642B6F01EA87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53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3866"/>
            <a:ext cx="9144000" cy="1197257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Diffusion Schrödinger Bridge with Applications to Score-Based Generative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5920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0" dirty="0">
                <a:effectLst/>
                <a:latin typeface="NimbusRomNo9L"/>
              </a:rPr>
              <a:t>De Bortoli </a:t>
            </a:r>
            <a:r>
              <a:rPr lang="en-US" dirty="0"/>
              <a:t>et al., 2023, </a:t>
            </a:r>
            <a:r>
              <a:rPr lang="en-US" dirty="0" err="1"/>
              <a:t>Neurips</a:t>
            </a:r>
            <a:endParaRPr lang="en-US" dirty="0"/>
          </a:p>
          <a:p>
            <a:endParaRPr lang="en-US" dirty="0"/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Understanding the Intersection of Schrödinger Bridges, Diffusion Processes, and Generative Models…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65FC-F278-22F2-3A05-FECCF2D44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917D-3916-36FF-0FE8-128D228A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Schrodinger bridge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F1CC8-886C-03C4-31C8-630A1FB4B3B3}"/>
              </a:ext>
            </a:extLst>
          </p:cNvPr>
          <p:cNvSpPr txBox="1"/>
          <p:nvPr/>
        </p:nvSpPr>
        <p:spPr>
          <a:xfrm>
            <a:off x="237146" y="2239553"/>
            <a:ext cx="59243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Score based model</a:t>
            </a: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Fit a single model once.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Fixed forward dynamics (e.g., Gaussian noise schedules).</a:t>
            </a: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Neural network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θ​(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x,t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predicts the score function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∇</a:t>
            </a:r>
            <a:r>
              <a:rPr lang="en-GB" b="0" i="0" u="none" strike="noStrike" baseline="-25000" dirty="0">
                <a:solidFill>
                  <a:srgbClr val="000000"/>
                </a:solidFill>
                <a:effectLst/>
              </a:rPr>
              <a:t>x​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logp</a:t>
            </a:r>
            <a:r>
              <a:rPr lang="en-GB" b="0" i="0" u="none" strike="noStrike" baseline="-25000" dirty="0" err="1">
                <a:solidFill>
                  <a:srgbClr val="000000"/>
                </a:solidFill>
                <a:effectLst/>
              </a:rPr>
              <a:t>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​(x)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1D78D-8747-8EFA-339A-E00E4F6B7B50}"/>
              </a:ext>
            </a:extLst>
          </p:cNvPr>
          <p:cNvSpPr txBox="1"/>
          <p:nvPr/>
        </p:nvSpPr>
        <p:spPr>
          <a:xfrm>
            <a:off x="775531" y="1701867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-webkit-standard"/>
              </a:rPr>
              <a:t>Let’s compare SBM and DSB side by side…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38177-C436-5F4C-E38A-9B6E8BCB5CDB}"/>
              </a:ext>
            </a:extLst>
          </p:cNvPr>
          <p:cNvSpPr txBox="1"/>
          <p:nvPr/>
        </p:nvSpPr>
        <p:spPr>
          <a:xfrm>
            <a:off x="6517592" y="2239553"/>
            <a:ext cx="54372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Diffusion 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schrodinger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bridge</a:t>
            </a:r>
          </a:p>
          <a:p>
            <a:endParaRPr lang="en-GB" b="1" dirty="0">
              <a:solidFill>
                <a:srgbClr val="000000"/>
              </a:solidFill>
              <a:latin typeface="-webkit-standard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Iteratively fit models (until convergence)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Forward dynamics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</a:t>
            </a:r>
            <a:r>
              <a:rPr lang="el-GR" b="0" i="0" u="none" strike="noStrike" baseline="-25000" dirty="0">
                <a:solidFill>
                  <a:srgbClr val="000000"/>
                </a:solidFill>
                <a:effectLst/>
              </a:rPr>
              <a:t>θ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x,t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are learned to match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→π</a:t>
            </a:r>
            <a:r>
              <a:rPr lang="el-GR" b="0" i="0" u="none" strike="noStrike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​</a:t>
            </a:r>
            <a:endParaRPr lang="en-GB" dirty="0">
              <a:solidFill>
                <a:srgbClr val="000000"/>
              </a:solidFill>
            </a:endParaRP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Backward dynamics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</a:t>
            </a:r>
            <a:r>
              <a:rPr lang="el-GR" b="0" i="0" u="none" strike="noStrike" baseline="-25000" dirty="0" err="1">
                <a:solidFill>
                  <a:srgbClr val="000000"/>
                </a:solidFill>
                <a:effectLst/>
              </a:rPr>
              <a:t>ϕ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x,t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are learned to match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b="0" i="0" u="none" strike="noStrike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→π</a:t>
            </a:r>
            <a:r>
              <a:rPr lang="el-GR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endParaRPr lang="en-GB" b="0" i="0" u="none" strike="noStrike" baseline="-25000" dirty="0">
              <a:solidFill>
                <a:srgbClr val="000000"/>
              </a:solidFill>
              <a:effectLst/>
            </a:endParaRPr>
          </a:p>
          <a:p>
            <a:endParaRPr lang="en-GB" baseline="-25000" dirty="0">
              <a:solidFill>
                <a:srgbClr val="000000"/>
              </a:solidFill>
              <a:latin typeface="-webkit-standard"/>
            </a:endParaRPr>
          </a:p>
          <a:p>
            <a:endParaRPr lang="en-GB" b="0" i="0" u="none" strike="noStrike" baseline="-25000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GB" baseline="-25000" dirty="0">
              <a:solidFill>
                <a:srgbClr val="000000"/>
              </a:solidFill>
              <a:latin typeface="-webkit-standard"/>
            </a:endParaRPr>
          </a:p>
          <a:p>
            <a:endParaRPr lang="en-GB" b="0" i="0" u="none" strike="noStrike" baseline="-25000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GB" baseline="-25000" dirty="0">
              <a:solidFill>
                <a:srgbClr val="000000"/>
              </a:solidFill>
              <a:latin typeface="-webkit-standard"/>
            </a:endParaRPr>
          </a:p>
          <a:p>
            <a:endParaRPr lang="en-GB" b="0" i="0" u="none" strike="noStrike" baseline="-25000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GB" baseline="-25000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b="0" i="0" u="none" strike="noStrike" baseline="-25000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3913BCC5-2004-BB99-BB17-8CF6ED326A52}"/>
              </a:ext>
            </a:extLst>
          </p:cNvPr>
          <p:cNvSpPr/>
          <p:nvPr/>
        </p:nvSpPr>
        <p:spPr>
          <a:xfrm>
            <a:off x="5690432" y="3498698"/>
            <a:ext cx="714998" cy="7904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18441C54-7BA3-FF65-83DE-22873F5B25A3}"/>
              </a:ext>
            </a:extLst>
          </p:cNvPr>
          <p:cNvSpPr/>
          <p:nvPr/>
        </p:nvSpPr>
        <p:spPr>
          <a:xfrm>
            <a:off x="6047931" y="4016910"/>
            <a:ext cx="519156" cy="7904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775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8359-4536-4133-EBE0-59D9FBBD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Take-home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48939-17FE-30E3-7652-1217BE0950A5}"/>
              </a:ext>
            </a:extLst>
          </p:cNvPr>
          <p:cNvSpPr txBox="1"/>
          <p:nvPr/>
        </p:nvSpPr>
        <p:spPr>
          <a:xfrm>
            <a:off x="755876" y="1574086"/>
            <a:ext cx="105156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Core </a:t>
            </a:r>
            <a:r>
              <a:rPr lang="en-GB" b="1" dirty="0">
                <a:solidFill>
                  <a:srgbClr val="000000"/>
                </a:solidFill>
              </a:rPr>
              <a:t>c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ontributions of the paper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342900" indent="-342900">
              <a:buAutoNum type="arabicPeriod"/>
            </a:pPr>
            <a:r>
              <a:rPr lang="en-GB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Introduces 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Diffusion Schrödinger Bridge (DSB)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as a principled framework combining Schrödinger bridges and score-based generative models.</a:t>
            </a:r>
          </a:p>
          <a:p>
            <a:pPr marL="342900" indent="-342900"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Provides an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efficient approximation to Iterative Proportional Fitting (IPF)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  <a:latin typeface="-webkit-standard"/>
              </a:rPr>
              <a:t>Seems to produce better quality results than SBMs in practice?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  <a:latin typeface="-webkit-standard"/>
              </a:rPr>
              <a:t>More efficient at inference time than SBMs.</a:t>
            </a: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342900" indent="-342900">
              <a:buAutoNum type="arabicPeriod"/>
            </a:pP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ED806-2705-7E78-D147-C630B21B0E00}"/>
              </a:ext>
            </a:extLst>
          </p:cNvPr>
          <p:cNvSpPr txBox="1"/>
          <p:nvPr/>
        </p:nvSpPr>
        <p:spPr>
          <a:xfrm>
            <a:off x="755876" y="3852673"/>
            <a:ext cx="105156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Why should we care?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Standard diffusion models require thousands of steps, making training and inference computationally expensive! The DSB introduced here should provide a much more efficient generative model. </a:t>
            </a:r>
            <a:endParaRPr lang="en-GB" b="0" dirty="0">
              <a:solidFill>
                <a:srgbClr val="000000"/>
              </a:solidFill>
              <a:latin typeface="-webkit-standard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Prior methods for Schrodinger bridges  focuses on uniqueness and were quite abstract without algorithmic implementations.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-webkit-standard"/>
              </a:rPr>
              <a:t>We might want to set the prior distribution to something that isn’t Gaussian… ? E.g.,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We might want to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map between distributions using unpaired samples (image style transfer)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B752C-56E6-1B26-7F71-48D5174869B0}"/>
              </a:ext>
            </a:extLst>
          </p:cNvPr>
          <p:cNvSpPr txBox="1"/>
          <p:nvPr/>
        </p:nvSpPr>
        <p:spPr>
          <a:xfrm>
            <a:off x="687596" y="6175857"/>
            <a:ext cx="108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DSB integrates diffusion and Schrödinger Bridge theory to achieve principled and practical generative </a:t>
            </a:r>
            <a:r>
              <a:rPr lang="en-GB" b="1" i="0" u="none" strike="noStrike" dirty="0" err="1">
                <a:solidFill>
                  <a:srgbClr val="FF0000"/>
                </a:solidFill>
                <a:effectLst/>
                <a:latin typeface="-webkit-standard"/>
              </a:rPr>
              <a:t>modeling</a:t>
            </a:r>
            <a:r>
              <a:rPr lang="en-GB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.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8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CDF68-B7B3-D7D8-22AA-80EFA0348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E24C-CF8F-1009-E7D1-86EB08F5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Take-home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EFD3B-B73D-39D7-EC00-45E2F3101301}"/>
              </a:ext>
            </a:extLst>
          </p:cNvPr>
          <p:cNvSpPr txBox="1"/>
          <p:nvPr/>
        </p:nvSpPr>
        <p:spPr>
          <a:xfrm>
            <a:off x="767908" y="1658307"/>
            <a:ext cx="105156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Before we start, if I was to (crudely) over-simplify the DSB method as best possible…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342900" indent="-342900">
              <a:buAutoNum type="arabicPeriod"/>
            </a:pP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DC112-9C2D-F54B-3837-AD7A93B5CBE0}"/>
              </a:ext>
            </a:extLst>
          </p:cNvPr>
          <p:cNvSpPr txBox="1"/>
          <p:nvPr/>
        </p:nvSpPr>
        <p:spPr>
          <a:xfrm>
            <a:off x="767906" y="3966631"/>
            <a:ext cx="1064019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solidFill>
                <a:srgbClr val="FF0000"/>
              </a:solidFill>
              <a:latin typeface="-webkit-standard"/>
            </a:endParaRPr>
          </a:p>
          <a:p>
            <a:r>
              <a:rPr lang="en-GB" dirty="0">
                <a:solidFill>
                  <a:srgbClr val="FF0000"/>
                </a:solidFill>
                <a:latin typeface="-webkit-standard"/>
              </a:rPr>
              <a:t>(iii) We then iteratively repeat (</a:t>
            </a:r>
            <a:r>
              <a:rPr lang="en-GB" dirty="0" err="1">
                <a:solidFill>
                  <a:srgbClr val="FF0000"/>
                </a:solidFill>
                <a:latin typeface="-webkit-standard"/>
              </a:rPr>
              <a:t>i</a:t>
            </a:r>
            <a:r>
              <a:rPr lang="en-GB" dirty="0">
                <a:solidFill>
                  <a:srgbClr val="FF0000"/>
                </a:solidFill>
                <a:latin typeface="-webkit-standard"/>
              </a:rPr>
              <a:t>) and (ii) until we get a final convergence. These iterative procedure provides consistency with the data and prior distributions. The forward and backward processes become more ‘aligned’.</a:t>
            </a:r>
            <a:endParaRPr lang="en-DE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342900" indent="-342900">
              <a:buAutoNum type="arabicPeriod"/>
            </a:pP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F068C-E785-D92F-A714-2ECDFAC06691}"/>
              </a:ext>
            </a:extLst>
          </p:cNvPr>
          <p:cNvSpPr txBox="1"/>
          <p:nvPr/>
        </p:nvSpPr>
        <p:spPr>
          <a:xfrm>
            <a:off x="767907" y="2245039"/>
            <a:ext cx="10108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-webkit-standard"/>
              </a:rPr>
              <a:t>(</a:t>
            </a:r>
            <a:r>
              <a:rPr lang="en-GB" i="0" u="none" strike="noStrike" dirty="0" err="1">
                <a:solidFill>
                  <a:srgbClr val="FF0000"/>
                </a:solidFill>
                <a:effectLst/>
                <a:latin typeface="-webkit-standard"/>
              </a:rPr>
              <a:t>i</a:t>
            </a:r>
            <a:r>
              <a:rPr lang="en-GB" i="0" u="none" strike="noStrike" dirty="0">
                <a:solidFill>
                  <a:srgbClr val="FF0000"/>
                </a:solidFill>
                <a:effectLst/>
                <a:latin typeface="-webkit-standard"/>
              </a:rPr>
              <a:t>) We just take a diffusion model where </a:t>
            </a:r>
            <a:r>
              <a:rPr lang="en-GB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we sample from a forward process to create noised samples </a:t>
            </a:r>
            <a:r>
              <a:rPr lang="en-GB" i="0" u="none" strike="noStrike" dirty="0">
                <a:solidFill>
                  <a:srgbClr val="FF0000"/>
                </a:solidFill>
                <a:effectLst/>
                <a:latin typeface="-webkit-standard"/>
              </a:rPr>
              <a:t>and then </a:t>
            </a:r>
            <a:r>
              <a:rPr lang="en-GB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learn a backward process through some neural network that can remove the noise</a:t>
            </a:r>
            <a:r>
              <a:rPr lang="en-GB" i="0" u="none" strike="noStrike" dirty="0">
                <a:solidFill>
                  <a:srgbClr val="FF0000"/>
                </a:solidFill>
                <a:effectLst/>
                <a:latin typeface="-webkit-standard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D9B52-25A2-6407-9D1F-70FAB133B5DC}"/>
              </a:ext>
            </a:extLst>
          </p:cNvPr>
          <p:cNvSpPr txBox="1"/>
          <p:nvPr/>
        </p:nvSpPr>
        <p:spPr>
          <a:xfrm>
            <a:off x="767906" y="2845203"/>
            <a:ext cx="101086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FF0000"/>
              </a:solidFill>
              <a:latin typeface="-webkit-standard"/>
            </a:endParaRPr>
          </a:p>
          <a:p>
            <a:r>
              <a:rPr lang="en-GB" dirty="0">
                <a:solidFill>
                  <a:srgbClr val="FF0000"/>
                </a:solidFill>
                <a:latin typeface="-webkit-standard"/>
              </a:rPr>
              <a:t>(ii) We then take another diffusion model where </a:t>
            </a:r>
            <a:r>
              <a:rPr lang="en-GB" b="1" dirty="0">
                <a:solidFill>
                  <a:srgbClr val="FF0000"/>
                </a:solidFill>
                <a:latin typeface="-webkit-standard"/>
              </a:rPr>
              <a:t>we sample from the backward process </a:t>
            </a:r>
            <a:r>
              <a:rPr lang="en-GB" dirty="0">
                <a:solidFill>
                  <a:srgbClr val="FF0000"/>
                </a:solidFill>
                <a:latin typeface="-webkit-standard"/>
              </a:rPr>
              <a:t>which takes us from a latent space sample to a ‘less noisy’ sample. We then use this as a sample to </a:t>
            </a:r>
            <a:r>
              <a:rPr lang="en-GB" b="1" dirty="0">
                <a:solidFill>
                  <a:srgbClr val="FF0000"/>
                </a:solidFill>
                <a:latin typeface="-webkit-standard"/>
              </a:rPr>
              <a:t>learn a forward process that can re-add the noise</a:t>
            </a:r>
            <a:r>
              <a:rPr lang="en-GB" dirty="0">
                <a:solidFill>
                  <a:srgbClr val="FF0000"/>
                </a:solidFill>
                <a:latin typeface="-webkit-standard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8697F-9DD5-CDA3-1D0D-BE15F8F43A81}"/>
              </a:ext>
            </a:extLst>
          </p:cNvPr>
          <p:cNvSpPr txBox="1"/>
          <p:nvPr/>
        </p:nvSpPr>
        <p:spPr>
          <a:xfrm>
            <a:off x="767906" y="5265851"/>
            <a:ext cx="10193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webkit-standard"/>
              </a:rPr>
              <a:t>However, they use some tricks so as not to need to train a whole diffusion model on each iteration…..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9803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A51-8921-2084-540B-71A6C644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Schrodinger bridge?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BF556-9B6A-E2BE-32F8-4C77A1EEE117}"/>
              </a:ext>
            </a:extLst>
          </p:cNvPr>
          <p:cNvSpPr txBox="1"/>
          <p:nvPr/>
        </p:nvSpPr>
        <p:spPr>
          <a:xfrm>
            <a:off x="743282" y="5193219"/>
            <a:ext cx="561904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A Schrödinger Bridge (SB) is a stochastic process that provides a </a:t>
            </a:r>
            <a:r>
              <a:rPr lang="en-GB" b="1" i="0" u="none" strike="noStrike" dirty="0">
                <a:solidFill>
                  <a:srgbClr val="FF0000"/>
                </a:solidFill>
                <a:effectLst/>
              </a:rPr>
              <a:t>probabilistic interpolation</a:t>
            </a:r>
            <a:r>
              <a:rPr lang="en-GB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 between two probability distributions, </a:t>
            </a:r>
            <a:r>
              <a:rPr lang="el-GR" b="1" i="0" u="none" strike="noStrike" dirty="0">
                <a:solidFill>
                  <a:srgbClr val="FF0000"/>
                </a:solidFill>
                <a:effectLst/>
              </a:rPr>
              <a:t>π</a:t>
            </a:r>
            <a:r>
              <a:rPr lang="el-GR" b="1" i="0" u="none" strike="noStrike" baseline="-25000" dirty="0">
                <a:solidFill>
                  <a:srgbClr val="FF0000"/>
                </a:solidFill>
                <a:effectLst/>
              </a:rPr>
              <a:t>0</a:t>
            </a:r>
            <a:r>
              <a:rPr lang="el-GR" b="1" i="0" u="none" strike="noStrike" dirty="0">
                <a:solidFill>
                  <a:srgbClr val="FF0000"/>
                </a:solidFill>
                <a:effectLst/>
              </a:rPr>
              <a:t>​</a:t>
            </a:r>
            <a:r>
              <a:rPr lang="el-GR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 </a:t>
            </a:r>
            <a:r>
              <a:rPr lang="en-GB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and </a:t>
            </a:r>
            <a:r>
              <a:rPr lang="el-GR" b="1" i="0" u="none" strike="noStrike" dirty="0">
                <a:solidFill>
                  <a:srgbClr val="FF0000"/>
                </a:solidFill>
                <a:effectLst/>
              </a:rPr>
              <a:t>π</a:t>
            </a:r>
            <a:r>
              <a:rPr lang="el-GR" b="1" i="0" u="none" strike="noStrike" baseline="-25000" dirty="0">
                <a:solidFill>
                  <a:srgbClr val="FF0000"/>
                </a:solidFill>
                <a:effectLst/>
              </a:rPr>
              <a:t>1</a:t>
            </a:r>
            <a:r>
              <a:rPr lang="el-GR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, </a:t>
            </a:r>
            <a:r>
              <a:rPr lang="en-GB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while minimizing a cost (KL divergence?) subject to constraints.</a:t>
            </a:r>
          </a:p>
          <a:p>
            <a:pPr marL="342900" indent="-342900">
              <a:buAutoNum type="arabicPeriod"/>
            </a:pP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88E8-0993-78CB-EB31-927CF85ED148}"/>
              </a:ext>
            </a:extLst>
          </p:cNvPr>
          <p:cNvSpPr txBox="1"/>
          <p:nvPr/>
        </p:nvSpPr>
        <p:spPr>
          <a:xfrm>
            <a:off x="838199" y="1690688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Problem Statement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Given two distributions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​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initial) and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sz="2000" b="0" i="0" u="none" strike="noStrike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final), find a stochastic process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(path measure*) that: </a:t>
            </a:r>
          </a:p>
          <a:p>
            <a:pPr marL="400050" indent="-400050">
              <a:buAutoNum type="romanLcParenBoth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starts with 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​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and ends at 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sz="2000" b="0" i="0" u="none" strike="noStrike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marL="400050" indent="-400050">
              <a:buAutoNum type="romanLcParenBoth"/>
            </a:pPr>
            <a:r>
              <a:rPr lang="en-GB" dirty="0">
                <a:solidFill>
                  <a:srgbClr val="000000"/>
                </a:solidFill>
                <a:latin typeface="-webkit-standard"/>
              </a:rPr>
              <a:t>**m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inimizes the relative entropy between </a:t>
            </a:r>
            <a:r>
              <a:rPr lang="en-GB" b="0" i="0" u="none" strike="noStrike" dirty="0">
                <a:solidFill>
                  <a:srgbClr val="00B050"/>
                </a:solidFill>
                <a:effectLst/>
              </a:rPr>
              <a:t>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and a reference process </a:t>
            </a:r>
            <a:r>
              <a:rPr lang="en-GB" b="0" i="0" u="none" strike="noStrike" dirty="0">
                <a:solidFill>
                  <a:srgbClr val="0070C0"/>
                </a:solidFill>
                <a:effectLst/>
              </a:rPr>
              <a:t>Q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C2986A-B9D0-2373-4407-EB6D77EB439C}"/>
              </a:ext>
            </a:extLst>
          </p:cNvPr>
          <p:cNvSpPr txBox="1"/>
          <p:nvPr/>
        </p:nvSpPr>
        <p:spPr>
          <a:xfrm>
            <a:off x="7304518" y="3016251"/>
            <a:ext cx="2967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70C0"/>
                </a:solidFill>
                <a:effectLst/>
                <a:latin typeface="-webkit-standard"/>
              </a:rPr>
              <a:t>Brownian motion or another diffusion process</a:t>
            </a:r>
            <a:endParaRPr lang="en-DE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A5F05E-BA8D-E437-73CF-E8E5AD720793}"/>
              </a:ext>
            </a:extLst>
          </p:cNvPr>
          <p:cNvSpPr txBox="1"/>
          <p:nvPr/>
        </p:nvSpPr>
        <p:spPr>
          <a:xfrm>
            <a:off x="2937617" y="3016251"/>
            <a:ext cx="2967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B050"/>
                </a:solidFill>
                <a:effectLst/>
                <a:latin typeface="-webkit-standard"/>
              </a:rPr>
              <a:t>The desired process, which transforms </a:t>
            </a:r>
            <a:r>
              <a:rPr lang="el-GR" b="0" i="0" u="none" strike="noStrike" dirty="0">
                <a:solidFill>
                  <a:srgbClr val="00B050"/>
                </a:solidFill>
                <a:effectLst/>
              </a:rPr>
              <a:t>π</a:t>
            </a:r>
            <a:r>
              <a:rPr lang="el-GR" b="0" i="0" u="none" strike="noStrike" baseline="-25000" dirty="0">
                <a:solidFill>
                  <a:srgbClr val="00B050"/>
                </a:solidFill>
                <a:effectLst/>
              </a:rPr>
              <a:t>0</a:t>
            </a:r>
            <a:r>
              <a:rPr lang="el-GR" b="0" i="0" u="none" strike="noStrike" dirty="0">
                <a:solidFill>
                  <a:srgbClr val="00B050"/>
                </a:solidFill>
                <a:effectLst/>
              </a:rPr>
              <a:t>​</a:t>
            </a:r>
            <a:r>
              <a:rPr lang="el-GR" b="0" i="0" u="none" strike="noStrike" dirty="0">
                <a:solidFill>
                  <a:srgbClr val="00B050"/>
                </a:solidFill>
                <a:effectLst/>
                <a:latin typeface="-webkit-standard"/>
              </a:rPr>
              <a:t> </a:t>
            </a:r>
            <a:r>
              <a:rPr lang="en-GB" b="0" i="0" u="none" strike="noStrike" dirty="0">
                <a:solidFill>
                  <a:srgbClr val="00B050"/>
                </a:solidFill>
                <a:effectLst/>
                <a:latin typeface="-webkit-standard"/>
              </a:rPr>
              <a:t>into </a:t>
            </a:r>
            <a:r>
              <a:rPr lang="el-GR" b="0" i="0" u="none" strike="noStrike" dirty="0">
                <a:solidFill>
                  <a:srgbClr val="00B050"/>
                </a:solidFill>
                <a:effectLst/>
              </a:rPr>
              <a:t>π1​</a:t>
            </a:r>
            <a:endParaRPr lang="en-DE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4EF2AE-9A7C-FB8C-A810-5E5607C8E849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8028432" y="2743200"/>
            <a:ext cx="759850" cy="273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41EB50-69E4-ECED-861B-29AE19690494}"/>
              </a:ext>
            </a:extLst>
          </p:cNvPr>
          <p:cNvCxnSpPr>
            <a:stCxn id="18" idx="0"/>
          </p:cNvCxnSpPr>
          <p:nvPr/>
        </p:nvCxnSpPr>
        <p:spPr>
          <a:xfrm flipV="1">
            <a:off x="4421381" y="2828658"/>
            <a:ext cx="663367" cy="18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69823F-EB39-1D51-EC7D-48D447CE9AC7}"/>
              </a:ext>
            </a:extLst>
          </p:cNvPr>
          <p:cNvSpPr txBox="1"/>
          <p:nvPr/>
        </p:nvSpPr>
        <p:spPr>
          <a:xfrm>
            <a:off x="838198" y="4052724"/>
            <a:ext cx="10515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Schrödinger Bridges can be viewed as a generalization of optimal transport with entropic regularization:</a:t>
            </a:r>
          </a:p>
          <a:p>
            <a:pPr algn="l"/>
            <a:r>
              <a:rPr lang="en-GB" b="0" i="1" u="none" strike="noStrike" dirty="0">
                <a:solidFill>
                  <a:srgbClr val="000000"/>
                </a:solidFill>
                <a:effectLst/>
              </a:rPr>
              <a:t>1. Optimal transport minimizes a cost (e.g., Wasserstein distance) for moving mass between </a:t>
            </a:r>
            <a:r>
              <a:rPr lang="el-GR" b="0" i="1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b="0" i="1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l-GR" b="0" i="1" u="none" strike="noStrike" dirty="0">
                <a:solidFill>
                  <a:srgbClr val="000000"/>
                </a:solidFill>
                <a:effectLst/>
              </a:rPr>
              <a:t>​ </a:t>
            </a:r>
            <a:r>
              <a:rPr lang="en-GB" b="0" i="1" u="none" strike="noStrike" dirty="0">
                <a:solidFill>
                  <a:srgbClr val="000000"/>
                </a:solidFill>
                <a:effectLst/>
              </a:rPr>
              <a:t>and </a:t>
            </a:r>
            <a:r>
              <a:rPr lang="el-GR" b="0" i="1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b="0" i="1" u="none" strike="noStrike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l-GR" b="0" i="1" u="none" strike="noStrike" dirty="0">
                <a:solidFill>
                  <a:srgbClr val="000000"/>
                </a:solidFill>
                <a:effectLst/>
              </a:rPr>
              <a:t>​.</a:t>
            </a:r>
          </a:p>
          <a:p>
            <a:pPr algn="l"/>
            <a:r>
              <a:rPr lang="en-GB" b="0" i="1" u="none" strike="noStrike" dirty="0">
                <a:solidFill>
                  <a:srgbClr val="000000"/>
                </a:solidFill>
                <a:effectLst/>
              </a:rPr>
              <a:t>2. Schrödinger Bridges add stochasticity (via the reference process Q) and minimize a probabilistic cost.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AFFB6D-4E29-4665-E2D1-447A45AB4715}"/>
              </a:ext>
            </a:extLst>
          </p:cNvPr>
          <p:cNvSpPr txBox="1"/>
          <p:nvPr/>
        </p:nvSpPr>
        <p:spPr>
          <a:xfrm>
            <a:off x="838196" y="3723735"/>
            <a:ext cx="11353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**Note that without (ii) we get the static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schrodinger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bridge formulation which ignores intermediate dynamics and is thus similar to optimal transport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68E23D2-B9AD-828E-828B-33897FCA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35" y="2142928"/>
            <a:ext cx="6959600" cy="419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129C2B-6C26-68F4-3AB7-9BFBB70B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367" y="4976054"/>
            <a:ext cx="3824430" cy="18011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EC225F7-4569-D48C-CA08-70B30EA86B4B}"/>
              </a:ext>
            </a:extLst>
          </p:cNvPr>
          <p:cNvSpPr txBox="1"/>
          <p:nvPr/>
        </p:nvSpPr>
        <p:spPr>
          <a:xfrm>
            <a:off x="8184435" y="433587"/>
            <a:ext cx="3527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*A path measure is a probability distribution over entire trajectories/paths of a stochastic process, describing the likelihood of different sequences of states over time.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9295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18" grpId="0"/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5ED6-5911-856C-0AF1-AA4D1901C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3E5D-F0BD-27DA-F5CE-75D8C625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an SB solved?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726F4-BB8C-3A57-E3A8-6494AB20D6DA}"/>
              </a:ext>
            </a:extLst>
          </p:cNvPr>
          <p:cNvSpPr txBox="1"/>
          <p:nvPr/>
        </p:nvSpPr>
        <p:spPr>
          <a:xfrm>
            <a:off x="838199" y="1500188"/>
            <a:ext cx="10515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-webkit-standard"/>
              </a:rPr>
              <a:t>Iterative Proportional Fitting (IPF).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1. Start with a reference process </a:t>
            </a:r>
            <a:r>
              <a:rPr lang="en-GB" dirty="0">
                <a:solidFill>
                  <a:srgbClr val="0070C0"/>
                </a:solidFill>
                <a:latin typeface="-webkit-standard"/>
              </a:rPr>
              <a:t>Q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2. Alternate backward and forward updates (many times).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	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3. Reach convergence.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370C2-A086-13F0-6549-1FF3C12A0F4B}"/>
              </a:ext>
            </a:extLst>
          </p:cNvPr>
          <p:cNvSpPr txBox="1"/>
          <p:nvPr/>
        </p:nvSpPr>
        <p:spPr>
          <a:xfrm>
            <a:off x="5014245" y="1564317"/>
            <a:ext cx="2967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70C0"/>
                </a:solidFill>
                <a:effectLst/>
                <a:latin typeface="-webkit-standard"/>
              </a:rPr>
              <a:t>Brownian motion or another diffusion process</a:t>
            </a:r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73558C-69BA-543E-C7A2-C7A82001F9CE}"/>
              </a:ext>
            </a:extLst>
          </p:cNvPr>
          <p:cNvCxnSpPr>
            <a:stCxn id="5" idx="1"/>
          </p:cNvCxnSpPr>
          <p:nvPr/>
        </p:nvCxnSpPr>
        <p:spPr>
          <a:xfrm flipH="1">
            <a:off x="4281443" y="1887483"/>
            <a:ext cx="732802" cy="314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ECCCF2-F818-90C6-8267-5E87B808E867}"/>
              </a:ext>
            </a:extLst>
          </p:cNvPr>
          <p:cNvSpPr txBox="1"/>
          <p:nvPr/>
        </p:nvSpPr>
        <p:spPr>
          <a:xfrm>
            <a:off x="838199" y="5293683"/>
            <a:ext cx="103995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Prior solutions to IPF:</a:t>
            </a:r>
          </a:p>
          <a:p>
            <a:r>
              <a:rPr lang="en-GB" dirty="0">
                <a:solidFill>
                  <a:srgbClr val="000000"/>
                </a:solidFill>
                <a:latin typeface="NimbusRomNo9L"/>
              </a:rPr>
              <a:t>Solvable by updating joint density p (shown in appendix D2)</a:t>
            </a:r>
          </a:p>
          <a:p>
            <a:r>
              <a:rPr lang="en-GB" i="0" u="none" strike="noStrike" dirty="0">
                <a:solidFill>
                  <a:srgbClr val="000000"/>
                </a:solidFill>
                <a:latin typeface="NimbusRomNo9L"/>
              </a:rPr>
              <a:t>R</a:t>
            </a:r>
            <a:r>
              <a:rPr lang="en-GB" sz="1800" dirty="0">
                <a:effectLst/>
                <a:latin typeface="NimbusRomNo9L"/>
              </a:rPr>
              <a:t>equires approximating the potentials (that transform reference process to desired process) </a:t>
            </a:r>
            <a:endParaRPr lang="en-GB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heoretically feasible but computationally prohibitive for high-dimensional problems due to the complexity of solving forward and backward PDEs or sampling-based approximations.</a:t>
            </a:r>
            <a:endParaRPr lang="en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6BAC80-8864-CEB0-8642-3F436FFA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293"/>
          <a:stretch/>
        </p:blipFill>
        <p:spPr>
          <a:xfrm>
            <a:off x="2383388" y="2785111"/>
            <a:ext cx="6187331" cy="376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2DAF7F-E189-01B3-980E-A03F9FF429AB}"/>
              </a:ext>
            </a:extLst>
          </p:cNvPr>
          <p:cNvSpPr txBox="1"/>
          <p:nvPr/>
        </p:nvSpPr>
        <p:spPr>
          <a:xfrm>
            <a:off x="864429" y="2801817"/>
            <a:ext cx="144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rgbClr val="0070C0"/>
                </a:solidFill>
                <a:effectLst/>
                <a:latin typeface="-webkit-standard"/>
              </a:rPr>
              <a:t>Odd iteration</a:t>
            </a:r>
            <a:endParaRPr lang="en-DE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76C8F-B6C9-7906-E626-A3F27D4F8614}"/>
              </a:ext>
            </a:extLst>
          </p:cNvPr>
          <p:cNvSpPr txBox="1"/>
          <p:nvPr/>
        </p:nvSpPr>
        <p:spPr>
          <a:xfrm>
            <a:off x="841757" y="3762487"/>
            <a:ext cx="161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rgbClr val="0070C0"/>
                </a:solidFill>
                <a:effectLst/>
                <a:latin typeface="-webkit-standard"/>
              </a:rPr>
              <a:t>Even iteration</a:t>
            </a:r>
            <a:endParaRPr lang="en-DE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3685D8-525A-FA54-4BA1-6560F4FA6FD5}"/>
              </a:ext>
            </a:extLst>
          </p:cNvPr>
          <p:cNvSpPr txBox="1"/>
          <p:nvPr/>
        </p:nvSpPr>
        <p:spPr>
          <a:xfrm>
            <a:off x="921059" y="3161164"/>
            <a:ext cx="10748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Find a new path measure </a:t>
            </a:r>
            <a:r>
              <a:rPr lang="el-GR" sz="1400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that is as close as possible (in terms of KL divergence) to the forward path measure </a:t>
            </a:r>
            <a:r>
              <a:rPr lang="el-GR" sz="1400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sz="1400" baseline="30000" dirty="0">
                <a:solidFill>
                  <a:srgbClr val="000000"/>
                </a:solidFill>
              </a:rPr>
              <a:t>2</a:t>
            </a:r>
            <a:r>
              <a:rPr lang="en-GB" sz="1400" baseline="30000" dirty="0">
                <a:solidFill>
                  <a:srgbClr val="000000"/>
                </a:solidFill>
              </a:rPr>
              <a:t>n </a:t>
            </a:r>
            <a:r>
              <a:rPr lang="en-GB" sz="1400" b="0" i="0" u="none" strike="noStrike" baseline="30000" dirty="0">
                <a:solidFill>
                  <a:srgbClr val="000000"/>
                </a:solidFill>
                <a:effectLst/>
              </a:rPr>
              <a:t>​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from the previous step.</a:t>
            </a:r>
            <a:endParaRPr lang="en-DE" sz="1400" b="1" dirty="0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6B12EF-2240-D766-8C5C-9FDF373C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164"/>
          <a:stretch/>
        </p:blipFill>
        <p:spPr>
          <a:xfrm>
            <a:off x="2451931" y="3807629"/>
            <a:ext cx="6187331" cy="3693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8999B7-EA20-D465-ADF3-A13729B276B0}"/>
              </a:ext>
            </a:extLst>
          </p:cNvPr>
          <p:cNvSpPr txBox="1"/>
          <p:nvPr/>
        </p:nvSpPr>
        <p:spPr>
          <a:xfrm>
            <a:off x="921058" y="3415985"/>
            <a:ext cx="10748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Ensure that </a:t>
            </a:r>
            <a:r>
              <a:rPr lang="el-GR" sz="1400" dirty="0"/>
              <a:t>π</a:t>
            </a:r>
            <a:r>
              <a:rPr lang="el-GR" sz="1400" baseline="30000" dirty="0"/>
              <a:t>2</a:t>
            </a:r>
            <a:r>
              <a:rPr lang="en-GB" sz="1400" baseline="30000" dirty="0"/>
              <a:t>n+1​ </a:t>
            </a:r>
            <a:r>
              <a:rPr lang="en-GB" sz="1400" dirty="0"/>
              <a:t>such that its final-time marginal matches </a:t>
            </a:r>
            <a:r>
              <a:rPr lang="en-GB" sz="1400" dirty="0" err="1"/>
              <a:t>p</a:t>
            </a:r>
            <a:r>
              <a:rPr lang="en-GB" sz="1400" baseline="-25000" dirty="0" err="1"/>
              <a:t>prior</a:t>
            </a:r>
            <a:endParaRPr lang="en-DE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312318-FB18-F3EE-DC2D-69EAA0449A27}"/>
              </a:ext>
            </a:extLst>
          </p:cNvPr>
          <p:cNvSpPr txBox="1"/>
          <p:nvPr/>
        </p:nvSpPr>
        <p:spPr>
          <a:xfrm>
            <a:off x="921059" y="4113380"/>
            <a:ext cx="10748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Find a new path measure </a:t>
            </a:r>
            <a:r>
              <a:rPr lang="el-GR" sz="1400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that is as close as possible (in terms of KL divergence) to the forward path measure </a:t>
            </a:r>
            <a:r>
              <a:rPr lang="el-GR" sz="1400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sz="1400" b="0" i="0" u="none" strike="noStrike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GB" sz="1400" b="0" i="0" u="none" strike="noStrike" baseline="-25000" dirty="0">
                <a:solidFill>
                  <a:srgbClr val="000000"/>
                </a:solidFill>
                <a:effectLst/>
              </a:rPr>
              <a:t>n+1</a:t>
            </a:r>
            <a:r>
              <a:rPr lang="en-GB" sz="1400" baseline="-25000" dirty="0">
                <a:solidFill>
                  <a:srgbClr val="000000"/>
                </a:solidFill>
              </a:rPr>
              <a:t> </a:t>
            </a:r>
            <a:r>
              <a:rPr lang="en-GB" sz="1400" b="0" i="0" u="none" strike="noStrike" baseline="-25000" dirty="0">
                <a:solidFill>
                  <a:srgbClr val="000000"/>
                </a:solidFill>
                <a:effectLst/>
              </a:rPr>
              <a:t>​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from the previous step.</a:t>
            </a:r>
            <a:endParaRPr lang="en-DE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4F3C92-BC9A-641F-7004-0E6B9327E2D5}"/>
              </a:ext>
            </a:extLst>
          </p:cNvPr>
          <p:cNvSpPr txBox="1"/>
          <p:nvPr/>
        </p:nvSpPr>
        <p:spPr>
          <a:xfrm>
            <a:off x="921058" y="4368201"/>
            <a:ext cx="10748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-webkit-standard"/>
              </a:rPr>
              <a:t>Ensure that </a:t>
            </a:r>
            <a:r>
              <a:rPr lang="el-GR" sz="1400" dirty="0"/>
              <a:t>π</a:t>
            </a:r>
            <a:r>
              <a:rPr lang="el-GR" sz="1400" baseline="30000" dirty="0"/>
              <a:t>2</a:t>
            </a:r>
            <a:r>
              <a:rPr lang="en-GB" sz="1400" baseline="30000" dirty="0"/>
              <a:t>n+2​ </a:t>
            </a:r>
            <a:r>
              <a:rPr lang="en-GB" sz="1400" dirty="0"/>
              <a:t>such that its final-time marginal matches </a:t>
            </a:r>
            <a:r>
              <a:rPr lang="en-GB" sz="1400" dirty="0" err="1"/>
              <a:t>p</a:t>
            </a:r>
            <a:r>
              <a:rPr lang="en-GB" sz="1400" baseline="-25000" dirty="0" err="1"/>
              <a:t>data</a:t>
            </a:r>
            <a:endParaRPr lang="en-DE" sz="1400" b="1" baseline="-250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BE3717-9BDE-AE4D-A92B-84922AC1E588}"/>
              </a:ext>
            </a:extLst>
          </p:cNvPr>
          <p:cNvCxnSpPr>
            <a:cxnSpLocks/>
          </p:cNvCxnSpPr>
          <p:nvPr/>
        </p:nvCxnSpPr>
        <p:spPr>
          <a:xfrm flipH="1">
            <a:off x="9160031" y="2741036"/>
            <a:ext cx="344916" cy="480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1BD6A0-3F83-769D-E411-7C6BDEAB2FCF}"/>
              </a:ext>
            </a:extLst>
          </p:cNvPr>
          <p:cNvSpPr txBox="1"/>
          <p:nvPr/>
        </p:nvSpPr>
        <p:spPr>
          <a:xfrm>
            <a:off x="9206462" y="2102760"/>
            <a:ext cx="2967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70C0"/>
                </a:solidFill>
                <a:effectLst/>
                <a:latin typeface="-webkit-standard"/>
              </a:rPr>
              <a:t>Initially this would be the Brownian motion</a:t>
            </a:r>
            <a:endParaRPr lang="en-DE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487322-1133-43C5-F07F-D3EB518E7F77}"/>
              </a:ext>
            </a:extLst>
          </p:cNvPr>
          <p:cNvSpPr txBox="1"/>
          <p:nvPr/>
        </p:nvSpPr>
        <p:spPr>
          <a:xfrm>
            <a:off x="8392454" y="1201608"/>
            <a:ext cx="2967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70C0"/>
                </a:solidFill>
                <a:effectLst/>
                <a:latin typeface="-webkit-standard"/>
              </a:rPr>
              <a:t>This is my constraint that I need to satisfy!</a:t>
            </a:r>
            <a:endParaRPr lang="en-DE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005BAE-BE85-FC20-ECB0-B2C1A8BD9EA0}"/>
              </a:ext>
            </a:extLst>
          </p:cNvPr>
          <p:cNvCxnSpPr>
            <a:cxnSpLocks/>
          </p:cNvCxnSpPr>
          <p:nvPr/>
        </p:nvCxnSpPr>
        <p:spPr>
          <a:xfrm flipH="1">
            <a:off x="7636856" y="1858394"/>
            <a:ext cx="980294" cy="94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FD2AA-C79F-7D68-B2B2-A3F9B07D9439}"/>
              </a:ext>
            </a:extLst>
          </p:cNvPr>
          <p:cNvSpPr txBox="1"/>
          <p:nvPr/>
        </p:nvSpPr>
        <p:spPr>
          <a:xfrm>
            <a:off x="6094207" y="4343189"/>
            <a:ext cx="565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Finding optimal path measure for forward process</a:t>
            </a:r>
            <a:endParaRPr lang="en-DE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490B10-5B61-8D02-F517-DDBBAED7D5ED}"/>
              </a:ext>
            </a:extLst>
          </p:cNvPr>
          <p:cNvSpPr txBox="1"/>
          <p:nvPr/>
        </p:nvSpPr>
        <p:spPr>
          <a:xfrm>
            <a:off x="6094207" y="3364573"/>
            <a:ext cx="565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Finding optimal path measure for backward process</a:t>
            </a:r>
            <a:endParaRPr lang="en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6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10" grpId="0"/>
      <p:bldP spid="14" grpId="0"/>
      <p:bldP spid="15" grpId="0"/>
      <p:bldP spid="17" grpId="0"/>
      <p:bldP spid="24" grpId="0"/>
      <p:bldP spid="26" grpId="0"/>
      <p:bldP spid="28" grpId="0"/>
      <p:bldP spid="32" grpId="0"/>
      <p:bldP spid="33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35AAF-6A48-B81F-02CC-091BEB70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B0EF-8440-27C5-DAEE-3749463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forward and backward processes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10FC7-CA68-E935-DF23-573FB50C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5186"/>
          <a:stretch/>
        </p:blipFill>
        <p:spPr>
          <a:xfrm>
            <a:off x="2089031" y="1406481"/>
            <a:ext cx="7717940" cy="1137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9E2262-1BFC-8A4F-478A-51BDF0507CBB}"/>
              </a:ext>
            </a:extLst>
          </p:cNvPr>
          <p:cNvSpPr txBox="1"/>
          <p:nvPr/>
        </p:nvSpPr>
        <p:spPr>
          <a:xfrm>
            <a:off x="654237" y="3345430"/>
            <a:ext cx="111835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What are they saying?</a:t>
            </a:r>
          </a:p>
          <a:p>
            <a:pPr marL="342900" indent="-342900">
              <a:buAutoNum type="arabicPeriod"/>
            </a:pPr>
            <a:r>
              <a:rPr lang="en-GB" sz="1600" dirty="0"/>
              <a:t>Start with a reference process (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gives us a baseline measure 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sz="1600" b="0" i="0" u="none" strike="noStrike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GB" sz="1600" b="0" i="0" u="none" strike="noStrike" baseline="30000" dirty="0">
                <a:solidFill>
                  <a:srgbClr val="000000"/>
                </a:solidFill>
                <a:effectLst/>
              </a:rPr>
              <a:t>n​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=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p(x</a:t>
            </a:r>
            <a:r>
              <a:rPr lang="en-GB" sz="1600" b="0" i="0" u="none" strike="noStrike" baseline="-25000" dirty="0">
                <a:solidFill>
                  <a:srgbClr val="000000"/>
                </a:solidFill>
                <a:effectLst/>
              </a:rPr>
              <a:t>0:N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)) which was constrained at the data dist.</a:t>
            </a:r>
          </a:p>
          <a:p>
            <a:pPr marL="342900" indent="-342900">
              <a:buAutoNum type="arabicPeriod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Now we use this </a:t>
            </a:r>
            <a:r>
              <a:rPr lang="en-GB" sz="1600" dirty="0" err="1">
                <a:solidFill>
                  <a:srgbClr val="000000"/>
                </a:solidFill>
                <a:latin typeface="-webkit-standard"/>
              </a:rPr>
              <a:t>p</a:t>
            </a:r>
            <a:r>
              <a:rPr lang="en-GB" sz="1600" b="0" i="0" u="none" strike="noStrike" baseline="30000" dirty="0" err="1">
                <a:solidFill>
                  <a:srgbClr val="000000"/>
                </a:solidFill>
                <a:effectLst/>
                <a:latin typeface="-webkit-standard"/>
              </a:rPr>
              <a:t>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 construct a new backward measure 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n-GB" sz="1600" b="0" i="0" u="none" strike="noStrike" baseline="30000" dirty="0">
                <a:solidFill>
                  <a:srgbClr val="000000"/>
                </a:solidFill>
                <a:effectLst/>
              </a:rPr>
              <a:t>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=q</a:t>
            </a:r>
            <a:r>
              <a:rPr lang="en-GB" sz="1600" b="0" i="0" u="none" strike="noStrike" baseline="30000" dirty="0">
                <a:solidFill>
                  <a:srgbClr val="000000"/>
                </a:solidFill>
                <a:effectLst/>
              </a:rPr>
              <a:t>n+1​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We do this by starting with the known prior distribution at time N and “propagating it backward” using transition probabilities derived from </a:t>
            </a:r>
            <a:r>
              <a:rPr lang="en-GB" sz="1600" dirty="0" err="1">
                <a:solidFill>
                  <a:srgbClr val="000000"/>
                </a:solidFill>
                <a:latin typeface="-webkit-standard"/>
              </a:rPr>
              <a:t>p</a:t>
            </a:r>
            <a:r>
              <a:rPr lang="en-GB" sz="1600" baseline="30000" dirty="0" err="1">
                <a:solidFill>
                  <a:srgbClr val="000000"/>
                </a:solidFill>
                <a:latin typeface="-webkit-standard"/>
              </a:rPr>
              <a:t>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pPr marL="342900" indent="-342900"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-webkit-standard"/>
              </a:rPr>
              <a:t>Then we use 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q</a:t>
            </a:r>
            <a:r>
              <a:rPr lang="en-GB" sz="1600" b="0" i="0" u="none" strike="noStrike" baseline="30000" dirty="0">
                <a:solidFill>
                  <a:srgbClr val="000000"/>
                </a:solidFill>
                <a:effectLst/>
                <a:latin typeface="-webkit-standard"/>
              </a:rPr>
              <a:t>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 construct a new forward measure 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sz="1600" b="0" i="0" u="none" strike="noStrike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GB" sz="1600" b="0" i="0" u="none" strike="noStrike" baseline="30000" dirty="0">
                <a:solidFill>
                  <a:srgbClr val="000000"/>
                </a:solidFill>
                <a:effectLst/>
              </a:rPr>
              <a:t>n+2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=p</a:t>
            </a:r>
            <a:r>
              <a:rPr lang="en-GB" sz="1600" b="0" i="0" u="none" strike="noStrike" baseline="30000" dirty="0">
                <a:solidFill>
                  <a:srgbClr val="000000"/>
                </a:solidFill>
                <a:effectLst/>
              </a:rPr>
              <a:t>n+1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We do this by starting with the known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pdata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at time 0 and “propagating it forward” using transition probabilities derived from q</a:t>
            </a:r>
            <a:r>
              <a:rPr lang="en-GB" sz="1600" b="0" i="0" u="none" strike="noStrike" baseline="30000" dirty="0">
                <a:solidFill>
                  <a:srgbClr val="000000"/>
                </a:solidFill>
                <a:effectLst/>
                <a:latin typeface="-webkit-standard"/>
              </a:rPr>
              <a:t>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The result is 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p</a:t>
            </a:r>
            <a:r>
              <a:rPr lang="en-GB" sz="1600" b="0" i="0" u="none" strike="noStrike" baseline="30000" dirty="0">
                <a:solidFill>
                  <a:srgbClr val="000000"/>
                </a:solidFill>
                <a:effectLst/>
              </a:rPr>
              <a:t>n+1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(x</a:t>
            </a:r>
            <a:r>
              <a:rPr lang="en-GB" sz="1600" b="0" i="0" u="none" strike="noStrike" baseline="-25000" dirty="0">
                <a:solidFill>
                  <a:srgbClr val="000000"/>
                </a:solidFill>
                <a:effectLst/>
              </a:rPr>
              <a:t>0:N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 new forward path measure that matches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</a:t>
            </a:r>
            <a:r>
              <a:rPr lang="en-GB" sz="1600" b="0" i="0" u="none" strike="noStrike" baseline="-25000" dirty="0" err="1">
                <a:solidFill>
                  <a:srgbClr val="000000"/>
                </a:solidFill>
                <a:effectLst/>
                <a:latin typeface="-webkit-standard"/>
              </a:rPr>
              <a:t>data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at time 0 and is now also more consistent with the backward constraints introduced by q</a:t>
            </a:r>
            <a:r>
              <a:rPr lang="en-GB" sz="1600" b="0" i="0" u="none" strike="noStrike" baseline="30000" dirty="0">
                <a:solidFill>
                  <a:srgbClr val="000000"/>
                </a:solidFill>
                <a:effectLst/>
                <a:latin typeface="-webkit-standard"/>
              </a:rPr>
              <a:t>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pPr marL="342900" indent="-342900">
              <a:buAutoNum type="arabicPeriod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Repeats steps </a:t>
            </a:r>
            <a:r>
              <a:rPr lang="en-GB" sz="1600" dirty="0">
                <a:solidFill>
                  <a:srgbClr val="000000"/>
                </a:solidFill>
                <a:latin typeface="-webkit-standard"/>
              </a:rPr>
              <a:t>2 and 3 till convergence….</a:t>
            </a:r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GB" dirty="0"/>
            </a:b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268187-474B-0D78-AA12-48F20209B6FF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6357622" y="2447212"/>
            <a:ext cx="62465" cy="31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43854E-51D7-9952-DE7B-6CC54C06E75A}"/>
              </a:ext>
            </a:extLst>
          </p:cNvPr>
          <p:cNvSpPr txBox="1"/>
          <p:nvPr/>
        </p:nvSpPr>
        <p:spPr>
          <a:xfrm>
            <a:off x="809281" y="2543486"/>
            <a:ext cx="1501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-webkit-standard"/>
              </a:rPr>
              <a:t>Reverse time probability density at iteration n.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F82804-66BC-5013-B834-927C63F4E8B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560111" y="2353386"/>
            <a:ext cx="551541" cy="190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EB2CAC1-A4F1-DF88-0B57-06394F58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432" b="-89"/>
          <a:stretch/>
        </p:blipFill>
        <p:spPr>
          <a:xfrm>
            <a:off x="1980173" y="5797203"/>
            <a:ext cx="7717940" cy="9470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6E60ADD-701C-C0FB-1567-9BD0A2FDC069}"/>
              </a:ext>
            </a:extLst>
          </p:cNvPr>
          <p:cNvSpPr txBox="1"/>
          <p:nvPr/>
        </p:nvSpPr>
        <p:spPr>
          <a:xfrm>
            <a:off x="2343437" y="2663556"/>
            <a:ext cx="1501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-webkit-standard"/>
              </a:rPr>
              <a:t>Anchors reverse process at t=N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E91EC7-B835-71AF-3030-09058A7A77AC}"/>
              </a:ext>
            </a:extLst>
          </p:cNvPr>
          <p:cNvCxnSpPr>
            <a:stCxn id="31" idx="0"/>
          </p:cNvCxnSpPr>
          <p:nvPr/>
        </p:nvCxnSpPr>
        <p:spPr>
          <a:xfrm flipV="1">
            <a:off x="3094267" y="2448436"/>
            <a:ext cx="197573" cy="215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29E9F5-B861-55A5-AACF-9577B99262F4}"/>
              </a:ext>
            </a:extLst>
          </p:cNvPr>
          <p:cNvSpPr txBox="1"/>
          <p:nvPr/>
        </p:nvSpPr>
        <p:spPr>
          <a:xfrm>
            <a:off x="4105133" y="2709038"/>
            <a:ext cx="1501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-webkit-standard"/>
              </a:rPr>
              <a:t>Forward process p is used to transition back in time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7FEE6D-907A-2BE4-36A7-D751C0D368C4}"/>
              </a:ext>
            </a:extLst>
          </p:cNvPr>
          <p:cNvCxnSpPr>
            <a:stCxn id="34" idx="0"/>
          </p:cNvCxnSpPr>
          <p:nvPr/>
        </p:nvCxnSpPr>
        <p:spPr>
          <a:xfrm flipV="1">
            <a:off x="4855963" y="2497320"/>
            <a:ext cx="0" cy="211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415A96-637C-87A3-CD95-7E564B4B318A}"/>
              </a:ext>
            </a:extLst>
          </p:cNvPr>
          <p:cNvSpPr txBox="1"/>
          <p:nvPr/>
        </p:nvSpPr>
        <p:spPr>
          <a:xfrm>
            <a:off x="5669257" y="2763479"/>
            <a:ext cx="1501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-webkit-standard"/>
              </a:rPr>
              <a:t>forward time probability density at iteration n+1.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2E0940-3055-E5DB-4BA1-7F0A139184AC}"/>
              </a:ext>
            </a:extLst>
          </p:cNvPr>
          <p:cNvSpPr txBox="1"/>
          <p:nvPr/>
        </p:nvSpPr>
        <p:spPr>
          <a:xfrm>
            <a:off x="7233381" y="2758491"/>
            <a:ext cx="1501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-webkit-standard"/>
              </a:rPr>
              <a:t>Anchors forward process at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CE92C8-4956-FAD0-0A08-B8980C471115}"/>
              </a:ext>
            </a:extLst>
          </p:cNvPr>
          <p:cNvSpPr txBox="1"/>
          <p:nvPr/>
        </p:nvSpPr>
        <p:spPr>
          <a:xfrm>
            <a:off x="8947284" y="2754520"/>
            <a:ext cx="2048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-webkit-standard"/>
              </a:rPr>
              <a:t>Backward process to transition forward in time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6314DD-E6C2-2C08-A555-3597015C9BC7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7488936" y="2447212"/>
            <a:ext cx="495275" cy="311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87074F-5B43-0A72-38A1-0D6A952990D4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9101934" y="2493364"/>
            <a:ext cx="869538" cy="261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DF2BEA-491E-B567-B1BC-6975C1BF6432}"/>
              </a:ext>
            </a:extLst>
          </p:cNvPr>
          <p:cNvSpPr txBox="1"/>
          <p:nvPr/>
        </p:nvSpPr>
        <p:spPr>
          <a:xfrm>
            <a:off x="743996" y="5427871"/>
            <a:ext cx="6744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We need to flip the transition directions using Bayes rule!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6A753C-0BA0-BF89-ADC1-36BC908D6C24}"/>
              </a:ext>
            </a:extLst>
          </p:cNvPr>
          <p:cNvSpPr/>
          <p:nvPr/>
        </p:nvSpPr>
        <p:spPr>
          <a:xfrm>
            <a:off x="8315472" y="2145319"/>
            <a:ext cx="1320176" cy="311279"/>
          </a:xfrm>
          <a:prstGeom prst="rect">
            <a:avLst/>
          </a:prstGeom>
          <a:solidFill>
            <a:schemeClr val="accent2"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C93BE0-C9D6-3CF4-D330-1D3CA52DC7AD}"/>
              </a:ext>
            </a:extLst>
          </p:cNvPr>
          <p:cNvSpPr/>
          <p:nvPr/>
        </p:nvSpPr>
        <p:spPr>
          <a:xfrm>
            <a:off x="5606792" y="6270731"/>
            <a:ext cx="1379224" cy="369332"/>
          </a:xfrm>
          <a:prstGeom prst="rect">
            <a:avLst/>
          </a:prstGeom>
          <a:solidFill>
            <a:schemeClr val="accent2"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257B9C-0084-E86D-86F7-D8CDF9827C08}"/>
              </a:ext>
            </a:extLst>
          </p:cNvPr>
          <p:cNvSpPr/>
          <p:nvPr/>
        </p:nvSpPr>
        <p:spPr>
          <a:xfrm>
            <a:off x="4483480" y="2147805"/>
            <a:ext cx="1320176" cy="311279"/>
          </a:xfrm>
          <a:prstGeom prst="rect">
            <a:avLst/>
          </a:prstGeom>
          <a:solidFill>
            <a:schemeClr val="accent6"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4F971D-04BA-4E94-3FBB-B186F5BAB8FE}"/>
              </a:ext>
            </a:extLst>
          </p:cNvPr>
          <p:cNvSpPr/>
          <p:nvPr/>
        </p:nvSpPr>
        <p:spPr>
          <a:xfrm>
            <a:off x="2086230" y="6328784"/>
            <a:ext cx="1320176" cy="311279"/>
          </a:xfrm>
          <a:prstGeom prst="rect">
            <a:avLst/>
          </a:prstGeom>
          <a:solidFill>
            <a:schemeClr val="accent6"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E81A41-0BE1-42F1-646A-D1F17E86C70E}"/>
              </a:ext>
            </a:extLst>
          </p:cNvPr>
          <p:cNvSpPr/>
          <p:nvPr/>
        </p:nvSpPr>
        <p:spPr>
          <a:xfrm>
            <a:off x="3608172" y="6144118"/>
            <a:ext cx="1350447" cy="369332"/>
          </a:xfrm>
          <a:prstGeom prst="rect">
            <a:avLst/>
          </a:prstGeom>
          <a:solidFill>
            <a:schemeClr val="accent1">
              <a:lumMod val="60000"/>
              <a:lumOff val="40000"/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04275E-ED54-9E38-A46E-1F29A6BF78DC}"/>
              </a:ext>
            </a:extLst>
          </p:cNvPr>
          <p:cNvSpPr/>
          <p:nvPr/>
        </p:nvSpPr>
        <p:spPr>
          <a:xfrm>
            <a:off x="4209952" y="5817431"/>
            <a:ext cx="646010" cy="369332"/>
          </a:xfrm>
          <a:prstGeom prst="rect">
            <a:avLst/>
          </a:prstGeom>
          <a:solidFill>
            <a:schemeClr val="accent1">
              <a:lumMod val="60000"/>
              <a:lumOff val="40000"/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A7A8F1-2497-6B70-9B7C-E61526693269}"/>
              </a:ext>
            </a:extLst>
          </p:cNvPr>
          <p:cNvSpPr/>
          <p:nvPr/>
        </p:nvSpPr>
        <p:spPr>
          <a:xfrm>
            <a:off x="5134736" y="5785995"/>
            <a:ext cx="64601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ECAD78-A75B-C4B3-E077-E856D3EF8B49}"/>
              </a:ext>
            </a:extLst>
          </p:cNvPr>
          <p:cNvSpPr/>
          <p:nvPr/>
        </p:nvSpPr>
        <p:spPr>
          <a:xfrm>
            <a:off x="7233381" y="6117536"/>
            <a:ext cx="1379224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FB86C-F99F-679A-C70C-802A23E9E083}"/>
              </a:ext>
            </a:extLst>
          </p:cNvPr>
          <p:cNvSpPr txBox="1"/>
          <p:nvPr/>
        </p:nvSpPr>
        <p:spPr>
          <a:xfrm>
            <a:off x="909114" y="2060020"/>
            <a:ext cx="15016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C00000"/>
                </a:solidFill>
                <a:latin typeface="-webkit-standard"/>
              </a:rPr>
              <a:t>Backward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39E2D-45F4-CAAF-DFB4-CF268DCBA370}"/>
              </a:ext>
            </a:extLst>
          </p:cNvPr>
          <p:cNvSpPr txBox="1"/>
          <p:nvPr/>
        </p:nvSpPr>
        <p:spPr>
          <a:xfrm>
            <a:off x="5948001" y="1899767"/>
            <a:ext cx="15016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C00000"/>
                </a:solidFill>
                <a:latin typeface="-webkit-standard"/>
              </a:rPr>
              <a:t>Forward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65CBD-4467-C950-BFDB-6580EB425FF3}"/>
              </a:ext>
            </a:extLst>
          </p:cNvPr>
          <p:cNvSpPr txBox="1"/>
          <p:nvPr/>
        </p:nvSpPr>
        <p:spPr>
          <a:xfrm>
            <a:off x="9208167" y="3241144"/>
            <a:ext cx="282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Just like a standard noising…</a:t>
            </a:r>
            <a:endParaRPr lang="en-DE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BBB0E4-CCCD-2F58-9592-1D3850992B46}"/>
              </a:ext>
            </a:extLst>
          </p:cNvPr>
          <p:cNvCxnSpPr>
            <a:cxnSpLocks/>
          </p:cNvCxnSpPr>
          <p:nvPr/>
        </p:nvCxnSpPr>
        <p:spPr>
          <a:xfrm flipH="1">
            <a:off x="8735040" y="3431564"/>
            <a:ext cx="487099" cy="2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7D81E29-65B2-7F33-3934-7273CABDE776}"/>
              </a:ext>
            </a:extLst>
          </p:cNvPr>
          <p:cNvSpPr/>
          <p:nvPr/>
        </p:nvSpPr>
        <p:spPr>
          <a:xfrm>
            <a:off x="514350" y="3610476"/>
            <a:ext cx="11183531" cy="75578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837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31" grpId="0"/>
      <p:bldP spid="34" grpId="0"/>
      <p:bldP spid="37" grpId="0"/>
      <p:bldP spid="40" grpId="0"/>
      <p:bldP spid="41" grpId="0"/>
      <p:bldP spid="47" grpId="0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7" grpId="0"/>
      <p:bldP spid="8" grpId="0"/>
      <p:bldP spid="9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69888-5837-2334-B385-2278A5629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4A49-C50C-5D3D-BC66-080790E7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approximation of transitions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F7FA7-7B3A-E974-6D50-780F6E9E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432" b="-89"/>
          <a:stretch/>
        </p:blipFill>
        <p:spPr>
          <a:xfrm>
            <a:off x="2388963" y="1517230"/>
            <a:ext cx="7717940" cy="9470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FE013F-78E0-DE51-D2A4-3E22BAA8891C}"/>
              </a:ext>
            </a:extLst>
          </p:cNvPr>
          <p:cNvSpPr/>
          <p:nvPr/>
        </p:nvSpPr>
        <p:spPr>
          <a:xfrm>
            <a:off x="4016962" y="1864145"/>
            <a:ext cx="1350447" cy="369332"/>
          </a:xfrm>
          <a:prstGeom prst="rect">
            <a:avLst/>
          </a:prstGeom>
          <a:solidFill>
            <a:schemeClr val="accent1">
              <a:lumMod val="60000"/>
              <a:lumOff val="40000"/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AF9059-105A-2D73-5CA3-4F160C3F69B1}"/>
              </a:ext>
            </a:extLst>
          </p:cNvPr>
          <p:cNvSpPr/>
          <p:nvPr/>
        </p:nvSpPr>
        <p:spPr>
          <a:xfrm>
            <a:off x="4618742" y="1537458"/>
            <a:ext cx="646010" cy="369332"/>
          </a:xfrm>
          <a:prstGeom prst="rect">
            <a:avLst/>
          </a:prstGeom>
          <a:solidFill>
            <a:schemeClr val="accent1">
              <a:lumMod val="60000"/>
              <a:lumOff val="40000"/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AD419-F0BD-2FA6-E584-610B11F8A7CB}"/>
              </a:ext>
            </a:extLst>
          </p:cNvPr>
          <p:cNvSpPr/>
          <p:nvPr/>
        </p:nvSpPr>
        <p:spPr>
          <a:xfrm>
            <a:off x="5543526" y="1506022"/>
            <a:ext cx="64601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EA4DB-1550-6A95-26A1-CB61BC8A3A87}"/>
              </a:ext>
            </a:extLst>
          </p:cNvPr>
          <p:cNvSpPr/>
          <p:nvPr/>
        </p:nvSpPr>
        <p:spPr>
          <a:xfrm>
            <a:off x="7642171" y="1837563"/>
            <a:ext cx="1379224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6619C2-E129-3890-E97D-FDA78D12C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702" y="3122410"/>
            <a:ext cx="9188142" cy="13255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3877730-730B-A1D1-6825-85921EA81DB1}"/>
              </a:ext>
            </a:extLst>
          </p:cNvPr>
          <p:cNvSpPr/>
          <p:nvPr/>
        </p:nvSpPr>
        <p:spPr>
          <a:xfrm>
            <a:off x="4980791" y="3053263"/>
            <a:ext cx="1615704" cy="369332"/>
          </a:xfrm>
          <a:prstGeom prst="rect">
            <a:avLst/>
          </a:prstGeom>
          <a:solidFill>
            <a:schemeClr val="accent1">
              <a:lumMod val="60000"/>
              <a:lumOff val="40000"/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A2B70B-3C8C-D93C-4C18-1F12C17F20AD}"/>
              </a:ext>
            </a:extLst>
          </p:cNvPr>
          <p:cNvSpPr/>
          <p:nvPr/>
        </p:nvSpPr>
        <p:spPr>
          <a:xfrm>
            <a:off x="4867208" y="3750617"/>
            <a:ext cx="1615704" cy="369332"/>
          </a:xfrm>
          <a:prstGeom prst="rect">
            <a:avLst/>
          </a:prstGeom>
          <a:solidFill>
            <a:schemeClr val="accent1">
              <a:lumMod val="60000"/>
              <a:lumOff val="40000"/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87C38-3D77-CB7A-4AAB-4E2CDCBAAC22}"/>
              </a:ext>
            </a:extLst>
          </p:cNvPr>
          <p:cNvSpPr/>
          <p:nvPr/>
        </p:nvSpPr>
        <p:spPr>
          <a:xfrm>
            <a:off x="3050449" y="3749764"/>
            <a:ext cx="1615704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2A42F-D06D-74EB-C4CA-746449AA2DA2}"/>
              </a:ext>
            </a:extLst>
          </p:cNvPr>
          <p:cNvCxnSpPr>
            <a:cxnSpLocks/>
          </p:cNvCxnSpPr>
          <p:nvPr/>
        </p:nvCxnSpPr>
        <p:spPr>
          <a:xfrm flipV="1">
            <a:off x="3050449" y="4447118"/>
            <a:ext cx="1547426" cy="404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4CFEA5-A9B0-B014-4A70-2F20BFB4703A}"/>
              </a:ext>
            </a:extLst>
          </p:cNvPr>
          <p:cNvSpPr txBox="1"/>
          <p:nvPr/>
        </p:nvSpPr>
        <p:spPr>
          <a:xfrm>
            <a:off x="845056" y="2370329"/>
            <a:ext cx="98871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dirty="0">
              <a:solidFill>
                <a:srgbClr val="000000"/>
              </a:solidFill>
              <a:latin typeface="-webkit-standard"/>
            </a:endParaRPr>
          </a:p>
          <a:p>
            <a:r>
              <a:rPr lang="en-GB" sz="1600" dirty="0">
                <a:solidFill>
                  <a:srgbClr val="000000"/>
                </a:solidFill>
                <a:latin typeface="-webkit-standard"/>
              </a:rPr>
              <a:t>The authors use a gaussian approximation: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C799D4-1DA1-BFA0-A8CA-D17A10ECB344}"/>
              </a:ext>
            </a:extLst>
          </p:cNvPr>
          <p:cNvSpPr txBox="1"/>
          <p:nvPr/>
        </p:nvSpPr>
        <p:spPr>
          <a:xfrm>
            <a:off x="378960" y="4641778"/>
            <a:ext cx="51645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1600" dirty="0">
                <a:solidFill>
                  <a:srgbClr val="0070C0"/>
                </a:solidFill>
              </a:rPr>
              <a:t>The backward (and forward) transitions can be approximated by a Gaussian with some backward (forward) drift term.</a:t>
            </a:r>
          </a:p>
          <a:p>
            <a:br>
              <a:rPr lang="en-GB" dirty="0"/>
            </a:b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7099E98-2CCA-B219-5E37-4F0917EAD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222" y="5198178"/>
            <a:ext cx="3932537" cy="28518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F5EBA4-7019-31DA-39B1-A8FB5698E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222" y="5544704"/>
            <a:ext cx="3426386" cy="31149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0E8C4FC-8AE8-8797-279C-E6246C203B44}"/>
              </a:ext>
            </a:extLst>
          </p:cNvPr>
          <p:cNvSpPr txBox="1"/>
          <p:nvPr/>
        </p:nvSpPr>
        <p:spPr>
          <a:xfrm>
            <a:off x="5462172" y="5692386"/>
            <a:ext cx="78702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Approximating these functions using score matching would be expensive…</a:t>
            </a:r>
          </a:p>
          <a:p>
            <a:r>
              <a:rPr lang="en-GB" sz="1600" dirty="0">
                <a:solidFill>
                  <a:srgbClr val="FF0000"/>
                </a:solidFill>
              </a:rPr>
              <a:t>i.e., we would need to fit a diffusion model on every iteration…</a:t>
            </a:r>
          </a:p>
          <a:p>
            <a:br>
              <a:rPr lang="en-GB" dirty="0"/>
            </a:b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A025A13-2186-FCF4-DA17-32AC60BC6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960" y="5701669"/>
            <a:ext cx="4053840" cy="16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2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27" grpId="0"/>
      <p:bldP spid="53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0A400-6074-FC45-5C24-6756DC05C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F81F-CC0A-F348-39DA-29A47B8A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mean matching proportional fitting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25086-DECC-2279-CFF2-0400873176C4}"/>
              </a:ext>
            </a:extLst>
          </p:cNvPr>
          <p:cNvSpPr txBox="1"/>
          <p:nvPr/>
        </p:nvSpPr>
        <p:spPr>
          <a:xfrm>
            <a:off x="838199" y="1690688"/>
            <a:ext cx="110377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They reduce the iterations to a set of least-squares regression problems:</a:t>
            </a:r>
          </a:p>
          <a:p>
            <a:pPr algn="l"/>
            <a:endParaRPr lang="en-GB" sz="1600" dirty="0">
              <a:solidFill>
                <a:srgbClr val="000000"/>
              </a:solidFill>
            </a:endParaRPr>
          </a:p>
          <a:p>
            <a:r>
              <a:rPr lang="en-GB" sz="1600" dirty="0">
                <a:solidFill>
                  <a:srgbClr val="000000"/>
                </a:solidFill>
                <a:latin typeface="-webkit-standard"/>
              </a:rPr>
              <a:t>I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teratively update 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GB" sz="1600" b="0" i="0" u="none" strike="noStrike" baseline="30000" dirty="0">
                <a:solidFill>
                  <a:srgbClr val="000000"/>
                </a:solidFill>
                <a:effectLst/>
              </a:rPr>
              <a:t>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</a:rPr>
              <a:t>k,x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) 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and 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</a:rPr>
              <a:t>F</a:t>
            </a:r>
            <a:r>
              <a:rPr lang="en-GB" sz="1600" b="0" i="0" u="none" strike="noStrike" baseline="30000" dirty="0" err="1">
                <a:solidFill>
                  <a:srgbClr val="000000"/>
                </a:solidFill>
                <a:effectLst/>
              </a:rPr>
              <a:t>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</a:rPr>
              <a:t>k,x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by minimizing a discrepancy between the two processes in terms of their dynamics.</a:t>
            </a:r>
            <a:endParaRPr lang="en-DE" sz="1600" dirty="0"/>
          </a:p>
          <a:p>
            <a:pPr algn="l"/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600" dirty="0">
                <a:solidFill>
                  <a:srgbClr val="000000"/>
                </a:solidFill>
              </a:rPr>
              <a:t>1. T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o find b</a:t>
            </a:r>
            <a:r>
              <a:rPr lang="en-GB" sz="1600" b="0" i="0" u="none" strike="noStrike" baseline="-25000" dirty="0">
                <a:solidFill>
                  <a:srgbClr val="000000"/>
                </a:solidFill>
                <a:effectLst/>
              </a:rPr>
              <a:t>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​, you adjust it so that the backward increments match those implied by the current forward measure.</a:t>
            </a:r>
          </a:p>
          <a:p>
            <a:pPr algn="l"/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2. To find f</a:t>
            </a:r>
            <a:r>
              <a:rPr lang="en-GB" sz="1600" b="0" i="0" u="none" strike="noStrike" baseline="-25000" dirty="0">
                <a:solidFill>
                  <a:srgbClr val="000000"/>
                </a:solidFill>
                <a:effectLst/>
              </a:rPr>
              <a:t>n+1​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, you adjust it so that the forward increments match those implied by the updated backward measure.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algn="l"/>
            <a:endParaRPr lang="en-GB" sz="1600" dirty="0">
              <a:solidFill>
                <a:srgbClr val="000000"/>
              </a:solidFill>
            </a:endParaRPr>
          </a:p>
          <a:p>
            <a:pPr algn="l"/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GB" sz="1600" dirty="0">
              <a:solidFill>
                <a:srgbClr val="000000"/>
              </a:solidFill>
            </a:endParaRPr>
          </a:p>
          <a:p>
            <a:pPr algn="l"/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GB" sz="1600" dirty="0">
              <a:solidFill>
                <a:srgbClr val="000000"/>
              </a:solidFill>
            </a:endParaRPr>
          </a:p>
          <a:p>
            <a:pPr algn="l"/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GB" sz="1600" dirty="0">
              <a:solidFill>
                <a:srgbClr val="000000"/>
              </a:solidFill>
            </a:endParaRPr>
          </a:p>
          <a:p>
            <a:pPr algn="l"/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600" dirty="0">
                <a:solidFill>
                  <a:srgbClr val="000000"/>
                </a:solidFill>
              </a:rPr>
              <a:t>They frame is as an optimisation problem.</a:t>
            </a:r>
          </a:p>
          <a:p>
            <a:pPr algn="l"/>
            <a:endParaRPr lang="en-GB" sz="1600" dirty="0">
              <a:solidFill>
                <a:srgbClr val="000000"/>
              </a:solidFill>
            </a:endParaRPr>
          </a:p>
          <a:p>
            <a:pPr algn="l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Instead of explicitly computing gradients of densities, one now just needs samples and can learn these functions 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</a:rPr>
              <a:t>F</a:t>
            </a:r>
            <a:r>
              <a:rPr lang="en-GB" sz="1600" b="0" i="0" u="none" strike="noStrike" baseline="-25000" dirty="0" err="1">
                <a:solidFill>
                  <a:srgbClr val="000000"/>
                </a:solidFill>
                <a:effectLst/>
              </a:rPr>
              <a:t>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​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and 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GB" sz="1600" b="0" i="0" u="none" strike="noStrike" baseline="-25000" dirty="0">
                <a:solidFill>
                  <a:srgbClr val="000000"/>
                </a:solidFill>
                <a:effectLst/>
              </a:rPr>
              <a:t>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​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through empirical risk minimization, typically using neural networks to parameterize these functions.</a:t>
            </a:r>
            <a:endParaRPr lang="en-GB" sz="1600" dirty="0">
              <a:solidFill>
                <a:srgbClr val="000000"/>
              </a:solidFill>
            </a:endParaRPr>
          </a:p>
          <a:p>
            <a:pPr algn="l"/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61FE2-09E0-8B9E-4D67-9FA51909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10" y="3337560"/>
            <a:ext cx="8429979" cy="19400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8EE224-225A-95E9-7860-D3D61202DC9E}"/>
              </a:ext>
            </a:extLst>
          </p:cNvPr>
          <p:cNvSpPr/>
          <p:nvPr/>
        </p:nvSpPr>
        <p:spPr>
          <a:xfrm>
            <a:off x="5363156" y="4505333"/>
            <a:ext cx="900484" cy="369332"/>
          </a:xfrm>
          <a:prstGeom prst="rect">
            <a:avLst/>
          </a:prstGeom>
          <a:solidFill>
            <a:schemeClr val="accent1">
              <a:lumMod val="60000"/>
              <a:lumOff val="40000"/>
              <a:alpha val="341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DCA6CE-5D6B-6B07-A150-A481E5B0329F}"/>
              </a:ext>
            </a:extLst>
          </p:cNvPr>
          <p:cNvSpPr txBox="1"/>
          <p:nvPr/>
        </p:nvSpPr>
        <p:spPr>
          <a:xfrm>
            <a:off x="10310989" y="4197556"/>
            <a:ext cx="1733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 dirty="0">
                <a:solidFill>
                  <a:srgbClr val="0070C0"/>
                </a:solidFill>
                <a:effectLst/>
                <a:latin typeface="-webkit-standard"/>
              </a:rPr>
              <a:t>Predicts </a:t>
            </a:r>
            <a:r>
              <a:rPr lang="en-GB" sz="1400" b="0" i="0" u="none" strike="noStrike" dirty="0" err="1">
                <a:solidFill>
                  <a:srgbClr val="0070C0"/>
                </a:solidFill>
                <a:effectLst/>
              </a:rPr>
              <a:t>X</a:t>
            </a:r>
            <a:r>
              <a:rPr lang="en-GB" sz="1400" b="0" i="0" u="none" strike="noStrike" baseline="-25000" dirty="0" err="1">
                <a:solidFill>
                  <a:srgbClr val="0070C0"/>
                </a:solidFill>
                <a:effectLst/>
              </a:rPr>
              <a:t>k</a:t>
            </a:r>
            <a:r>
              <a:rPr lang="en-GB" sz="1400" b="0" i="0" u="none" strike="noStrike" baseline="-25000" dirty="0">
                <a:solidFill>
                  <a:srgbClr val="0070C0"/>
                </a:solidFill>
                <a:effectLst/>
              </a:rPr>
              <a:t>​</a:t>
            </a:r>
            <a:r>
              <a:rPr lang="en-GB" sz="1400" b="0" i="0" u="none" strike="noStrike" dirty="0">
                <a:solidFill>
                  <a:srgbClr val="0070C0"/>
                </a:solidFill>
                <a:effectLst/>
              </a:rPr>
              <a:t> </a:t>
            </a:r>
            <a:r>
              <a:rPr lang="en-GB" sz="1400" b="0" i="0" u="none" strike="noStrike" dirty="0">
                <a:solidFill>
                  <a:srgbClr val="0070C0"/>
                </a:solidFill>
                <a:effectLst/>
                <a:latin typeface="-webkit-standard"/>
              </a:rPr>
              <a:t>from </a:t>
            </a:r>
            <a:r>
              <a:rPr lang="en-GB" sz="1400" b="0" i="0" u="none" strike="noStrike" dirty="0">
                <a:solidFill>
                  <a:srgbClr val="0070C0"/>
                </a:solidFill>
                <a:effectLst/>
              </a:rPr>
              <a:t>X</a:t>
            </a:r>
            <a:r>
              <a:rPr lang="en-GB" sz="1400" b="0" i="0" u="none" strike="noStrike" baseline="-25000" dirty="0">
                <a:solidFill>
                  <a:srgbClr val="0070C0"/>
                </a:solidFill>
                <a:effectLst/>
              </a:rPr>
              <a:t>k+1.</a:t>
            </a:r>
            <a:endParaRPr lang="en-DE" sz="1400" baseline="-25000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7B0248-C8EF-55E6-5316-CE7DFC6B9409}"/>
              </a:ext>
            </a:extLst>
          </p:cNvPr>
          <p:cNvSpPr/>
          <p:nvPr/>
        </p:nvSpPr>
        <p:spPr>
          <a:xfrm>
            <a:off x="6424682" y="4505333"/>
            <a:ext cx="2799327" cy="369332"/>
          </a:xfrm>
          <a:prstGeom prst="rect">
            <a:avLst/>
          </a:prstGeom>
          <a:solidFill>
            <a:srgbClr val="92D050">
              <a:alpha val="3418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ABD33D-639C-F1A9-F0CE-7D7C34EEE9D3}"/>
              </a:ext>
            </a:extLst>
          </p:cNvPr>
          <p:cNvSpPr txBox="1"/>
          <p:nvPr/>
        </p:nvSpPr>
        <p:spPr>
          <a:xfrm>
            <a:off x="10310989" y="4629505"/>
            <a:ext cx="17337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 dirty="0">
                <a:solidFill>
                  <a:srgbClr val="00B050"/>
                </a:solidFill>
                <a:effectLst/>
                <a:latin typeface="-webkit-standard"/>
              </a:rPr>
              <a:t>Forward drift acts as our ‘ground truth’ transition from </a:t>
            </a:r>
            <a:r>
              <a:rPr lang="en-GB" sz="1400" b="0" i="0" u="none" strike="noStrike" dirty="0" err="1">
                <a:solidFill>
                  <a:srgbClr val="00B050"/>
                </a:solidFill>
                <a:effectLst/>
              </a:rPr>
              <a:t>X</a:t>
            </a:r>
            <a:r>
              <a:rPr lang="en-GB" sz="1400" b="0" i="0" u="none" strike="noStrike" baseline="-25000" dirty="0" err="1">
                <a:solidFill>
                  <a:srgbClr val="00B050"/>
                </a:solidFill>
                <a:effectLst/>
              </a:rPr>
              <a:t>k</a:t>
            </a:r>
            <a:r>
              <a:rPr lang="en-GB" sz="1400" b="0" i="0" u="none" strike="noStrike" baseline="-25000" dirty="0">
                <a:solidFill>
                  <a:srgbClr val="00B050"/>
                </a:solidFill>
                <a:effectLst/>
              </a:rPr>
              <a:t>​</a:t>
            </a:r>
            <a:r>
              <a:rPr lang="en-GB" sz="1400" b="0" i="0" u="none" strike="noStrike" dirty="0">
                <a:solidFill>
                  <a:srgbClr val="00B050"/>
                </a:solidFill>
                <a:effectLst/>
              </a:rPr>
              <a:t> </a:t>
            </a:r>
            <a:r>
              <a:rPr lang="en-GB" sz="1400" b="0" i="0" u="none" strike="noStrike" dirty="0">
                <a:solidFill>
                  <a:srgbClr val="00B050"/>
                </a:solidFill>
                <a:effectLst/>
                <a:latin typeface="-webkit-standard"/>
              </a:rPr>
              <a:t>from </a:t>
            </a:r>
            <a:r>
              <a:rPr lang="en-GB" sz="1400" b="0" i="0" u="none" strike="noStrike" dirty="0">
                <a:solidFill>
                  <a:srgbClr val="00B050"/>
                </a:solidFill>
                <a:effectLst/>
              </a:rPr>
              <a:t>X</a:t>
            </a:r>
            <a:r>
              <a:rPr lang="en-GB" sz="1400" b="0" i="0" u="none" strike="noStrike" baseline="-25000" dirty="0">
                <a:solidFill>
                  <a:srgbClr val="00B050"/>
                </a:solidFill>
                <a:effectLst/>
              </a:rPr>
              <a:t>k+1.</a:t>
            </a:r>
            <a:r>
              <a:rPr lang="en-GB" sz="1400" b="0" i="0" u="none" strike="noStrike" dirty="0">
                <a:solidFill>
                  <a:srgbClr val="00B050"/>
                </a:solidFill>
                <a:effectLst/>
                <a:latin typeface="-webkit-standard"/>
              </a:rPr>
              <a:t> </a:t>
            </a:r>
            <a:endParaRPr lang="en-D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4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0" grpId="0" animBg="1"/>
      <p:bldP spid="23" grpId="0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D535-D839-4B37-607B-9E0889BFF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F226-A152-676E-A527-36C27428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6C4E5-2702-CDED-99F1-3576B362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32" y="3592103"/>
            <a:ext cx="5020668" cy="25322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B6DCA8-652F-6060-79BB-34A5EC9D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4376"/>
            <a:ext cx="4824819" cy="2433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3C670-4B4A-9261-B723-D23F2C1E0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132" y="278256"/>
            <a:ext cx="5020668" cy="2532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A5E39-2280-A5F0-1780-8D7CEA8364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61" r="28332" b="86670"/>
          <a:stretch/>
        </p:blipFill>
        <p:spPr>
          <a:xfrm>
            <a:off x="7815600" y="3587486"/>
            <a:ext cx="2055732" cy="324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DBD86-E14A-6949-61DB-4D0D861B465D}"/>
              </a:ext>
            </a:extLst>
          </p:cNvPr>
          <p:cNvSpPr txBox="1"/>
          <p:nvPr/>
        </p:nvSpPr>
        <p:spPr>
          <a:xfrm>
            <a:off x="838200" y="5200879"/>
            <a:ext cx="45880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dirty="0">
                <a:solidFill>
                  <a:srgbClr val="0070C0"/>
                </a:solidFill>
              </a:rPr>
              <a:t>We are iterating the ‘training’ of two diffusion models: backward and forward!</a:t>
            </a:r>
          </a:p>
          <a:p>
            <a:pPr algn="l"/>
            <a:endParaRPr lang="en-GB" sz="1400" dirty="0">
              <a:solidFill>
                <a:srgbClr val="0070C0"/>
              </a:solidFill>
            </a:endParaRPr>
          </a:p>
          <a:p>
            <a:pPr algn="l"/>
            <a:r>
              <a:rPr lang="en-GB" sz="1400" dirty="0">
                <a:solidFill>
                  <a:srgbClr val="0070C0"/>
                </a:solidFill>
              </a:rPr>
              <a:t>The first iteration is then like a standard diffusion model with fixed Brownian motion in the forward process.</a:t>
            </a:r>
          </a:p>
          <a:p>
            <a:pPr algn="l"/>
            <a:endParaRPr lang="en-GB" sz="1400" dirty="0">
              <a:solidFill>
                <a:srgbClr val="0070C0"/>
              </a:solidFill>
            </a:endParaRPr>
          </a:p>
          <a:p>
            <a:pPr algn="l"/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E1D3A-49E0-54F4-484E-CD26BAE72C75}"/>
              </a:ext>
            </a:extLst>
          </p:cNvPr>
          <p:cNvSpPr txBox="1"/>
          <p:nvPr/>
        </p:nvSpPr>
        <p:spPr>
          <a:xfrm>
            <a:off x="956588" y="3979002"/>
            <a:ext cx="45880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Create a sample from forward process (e.g. add noise to image) and then learn to remove the noise with backward process.</a:t>
            </a:r>
            <a:endParaRPr lang="en-DE" sz="16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E8E21-1209-554C-E62B-EA99BBB085E1}"/>
              </a:ext>
            </a:extLst>
          </p:cNvPr>
          <p:cNvSpPr txBox="1"/>
          <p:nvPr/>
        </p:nvSpPr>
        <p:spPr>
          <a:xfrm>
            <a:off x="6333132" y="2761106"/>
            <a:ext cx="45880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Create a sample from backward process (start with prior distribution and remove noise) and then learn to add the noise with forward process</a:t>
            </a:r>
            <a:endParaRPr lang="en-DE" sz="16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2F46B-C80F-ECB4-2FC0-AAEE79803497}"/>
              </a:ext>
            </a:extLst>
          </p:cNvPr>
          <p:cNvSpPr txBox="1"/>
          <p:nvPr/>
        </p:nvSpPr>
        <p:spPr>
          <a:xfrm>
            <a:off x="6333132" y="6100282"/>
            <a:ext cx="51091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Create a sample from forward process and then further learn to remove the noise with backward process.</a:t>
            </a:r>
            <a:endParaRPr lang="en-DE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6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3861</TotalTime>
  <Words>1455</Words>
  <Application>Microsoft Macintosh PowerPoint</Application>
  <PresentationFormat>Widescreen</PresentationFormat>
  <Paragraphs>155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-webkit-standard</vt:lpstr>
      <vt:lpstr>Aptos</vt:lpstr>
      <vt:lpstr>Aptos Display</vt:lpstr>
      <vt:lpstr>Arial</vt:lpstr>
      <vt:lpstr>NimbusRomNo9L</vt:lpstr>
      <vt:lpstr>office theme</vt:lpstr>
      <vt:lpstr>Diffusion Schrödinger Bridge with Applications to Score-Based Generative Modeling</vt:lpstr>
      <vt:lpstr>Take-home messages</vt:lpstr>
      <vt:lpstr>Take-home messages</vt:lpstr>
      <vt:lpstr>What is a Schrodinger bridge?</vt:lpstr>
      <vt:lpstr>How is an SB solved?</vt:lpstr>
      <vt:lpstr>Linking forward and backward processes</vt:lpstr>
      <vt:lpstr>Gaussian approximation of transitions</vt:lpstr>
      <vt:lpstr>Iterative mean matching proportional fitting</vt:lpstr>
      <vt:lpstr>Algorithm</vt:lpstr>
      <vt:lpstr>Diffusion Schrodinger bridge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Peach, Robert L</cp:lastModifiedBy>
  <cp:revision>26</cp:revision>
  <dcterms:created xsi:type="dcterms:W3CDTF">2024-08-13T05:44:13Z</dcterms:created>
  <dcterms:modified xsi:type="dcterms:W3CDTF">2024-12-11T09:33:28Z</dcterms:modified>
</cp:coreProperties>
</file>