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47A9-E7AB-AC49-86D0-9E4D4693CDCE}" v="1" dt="2024-08-14T07:39:37.998"/>
    <p1510:client id="{6C288793-EE20-64BA-9EE3-2A5F7E80A998}" v="2069" dt="2024-08-14T08:40:1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3866"/>
            <a:ext cx="9144000" cy="1197257"/>
          </a:xfrm>
        </p:spPr>
        <p:txBody>
          <a:bodyPr/>
          <a:lstStyle/>
          <a:p>
            <a:r>
              <a:rPr lang="en-US"/>
              <a:t>Wake-sleep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59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Hinton et al., 1995, Science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8359-4536-4133-EBE0-59D9FBB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F53A-E875-A108-CBEE-EBBF839A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9009" cy="36750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Unsupervised learning of data</a:t>
            </a:r>
          </a:p>
          <a:p>
            <a:pPr>
              <a:lnSpc>
                <a:spcPct val="150000"/>
              </a:lnSpc>
            </a:pPr>
            <a:r>
              <a:rPr lang="en-US"/>
              <a:t>Generative model</a:t>
            </a:r>
          </a:p>
          <a:p>
            <a:pPr>
              <a:lnSpc>
                <a:spcPct val="150000"/>
              </a:lnSpc>
            </a:pPr>
            <a:r>
              <a:rPr lang="en-US"/>
              <a:t>Local updates (no back-prop)</a:t>
            </a:r>
          </a:p>
        </p:txBody>
      </p:sp>
      <p:pic>
        <p:nvPicPr>
          <p:cNvPr id="4" name="Picture 3" descr="A set of numbers in a grid&#10;&#10;Description automatically generated">
            <a:extLst>
              <a:ext uri="{FF2B5EF4-FFF2-40B4-BE49-F238E27FC236}">
                <a16:creationId xmlns:a16="http://schemas.microsoft.com/office/drawing/2014/main" id="{A122D282-761A-0C90-7F84-F0F8EC80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49" y="1204913"/>
            <a:ext cx="4638675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0B712-C629-8EDC-2EB2-1ED32B55ABEB}"/>
              </a:ext>
            </a:extLst>
          </p:cNvPr>
          <p:cNvSpPr txBox="1"/>
          <p:nvPr/>
        </p:nvSpPr>
        <p:spPr>
          <a:xfrm>
            <a:off x="7708446" y="1421328"/>
            <a:ext cx="1922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BE76D-D91A-DB03-5673-E135468918A7}"/>
              </a:ext>
            </a:extLst>
          </p:cNvPr>
          <p:cNvSpPr txBox="1"/>
          <p:nvPr/>
        </p:nvSpPr>
        <p:spPr>
          <a:xfrm>
            <a:off x="10087840" y="1421327"/>
            <a:ext cx="1922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48939-17FE-30E3-7652-1217BE0950A5}"/>
              </a:ext>
            </a:extLst>
          </p:cNvPr>
          <p:cNvSpPr txBox="1"/>
          <p:nvPr/>
        </p:nvSpPr>
        <p:spPr>
          <a:xfrm>
            <a:off x="454875" y="5819265"/>
            <a:ext cx="115444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ASK! (I might be wrong)</a:t>
            </a:r>
          </a:p>
          <a:p>
            <a:r>
              <a:rPr lang="en-US"/>
              <a:t>Hopping between paper &amp;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139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A51-8921-2084-540B-71A6C644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idea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DF3E8615-4A77-406D-6BDF-BF6CDE21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97564" y="1419624"/>
            <a:ext cx="3788145" cy="4351338"/>
          </a:xfrm>
        </p:spPr>
      </p:pic>
      <p:pic>
        <p:nvPicPr>
          <p:cNvPr id="3" name="Picture 2" descr="A diagram of a structure&#10;&#10;Description automatically generated">
            <a:extLst>
              <a:ext uri="{FF2B5EF4-FFF2-40B4-BE49-F238E27FC236}">
                <a16:creationId xmlns:a16="http://schemas.microsoft.com/office/drawing/2014/main" id="{8CA05121-C3C6-5FFA-AD00-D742F60F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4" y="2060444"/>
            <a:ext cx="5622680" cy="3711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7DF34-5149-AE73-F7AB-812066526B7A}"/>
              </a:ext>
            </a:extLst>
          </p:cNvPr>
          <p:cNvSpPr txBox="1"/>
          <p:nvPr/>
        </p:nvSpPr>
        <p:spPr>
          <a:xfrm>
            <a:off x="-5179110" y="6067869"/>
            <a:ext cx="47711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R: Recognition weights</a:t>
            </a:r>
          </a:p>
          <a:p>
            <a:r>
              <a:rPr lang="en-US"/>
              <a:t>W: Generation </a:t>
            </a:r>
            <a:r>
              <a:rPr lang="en-US" err="1"/>
              <a:t>weigths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EE01C-B42B-9052-4065-22B2A70616E0}"/>
              </a:ext>
            </a:extLst>
          </p:cNvPr>
          <p:cNvSpPr txBox="1"/>
          <p:nvPr/>
        </p:nvSpPr>
        <p:spPr>
          <a:xfrm>
            <a:off x="6672641" y="1881072"/>
            <a:ext cx="503959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Alternating update steps (wake-sleep)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Wake: use recognition, update generation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Sleep: use generation, update recognition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Sample new data starting from layer K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Optimize with information-theory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Minimize the information required to "transmit" data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/>
              <a:t>Representation 'cost' (knowing generative weights)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/>
              <a:t>Difference to real input</a:t>
            </a:r>
          </a:p>
          <a:p>
            <a:pPr marL="742950" lvl="1" indent="-285750">
              <a:buFont typeface="Courier New"/>
              <a:buChar char="o"/>
            </a:pP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D4AAF-57A4-F75A-A89B-A68EEC3A9F83}"/>
              </a:ext>
            </a:extLst>
          </p:cNvPr>
          <p:cNvSpPr txBox="1"/>
          <p:nvPr/>
        </p:nvSpPr>
        <p:spPr>
          <a:xfrm>
            <a:off x="632626" y="5179314"/>
            <a:ext cx="382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67A6D-6EA9-34F4-0F69-57DA666CC7CF}"/>
              </a:ext>
            </a:extLst>
          </p:cNvPr>
          <p:cNvSpPr txBox="1"/>
          <p:nvPr/>
        </p:nvSpPr>
        <p:spPr>
          <a:xfrm>
            <a:off x="499206" y="6060923"/>
            <a:ext cx="5279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Sigmoid believe network (stochastic, binary states)</a:t>
            </a:r>
          </a:p>
        </p:txBody>
      </p:sp>
      <p:pic>
        <p:nvPicPr>
          <p:cNvPr id="10" name="Content Placeholder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A4A05B8-B5C0-0125-E8AB-ACBAB39969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3"/>
          <a:stretch/>
        </p:blipFill>
        <p:spPr>
          <a:xfrm>
            <a:off x="1209637" y="1419420"/>
            <a:ext cx="3373858" cy="8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863-B193-86C7-98A7-45C0CBD5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E5A2A6-A4F0-470E-3B5B-D3E07025A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43"/>
          <a:stretch/>
        </p:blipFill>
        <p:spPr>
          <a:xfrm>
            <a:off x="930237" y="2071354"/>
            <a:ext cx="4821658" cy="1190625"/>
          </a:xfrm>
        </p:spPr>
      </p:pic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AF3C1A78-ECD3-FB6C-1DFF-A18C3680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12" y="504881"/>
            <a:ext cx="4003994" cy="2637918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19C978-75A6-CED5-2EF7-76DCF4CD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2" y="3612568"/>
            <a:ext cx="5086350" cy="895350"/>
          </a:xfrm>
          <a:prstGeom prst="rect">
            <a:avLst/>
          </a:prstGeom>
        </p:spPr>
      </p:pic>
      <p:pic>
        <p:nvPicPr>
          <p:cNvPr id="8" name="Picture 7" descr="A group of math symbols&#10;&#10;Description automatically generated">
            <a:extLst>
              <a:ext uri="{FF2B5EF4-FFF2-40B4-BE49-F238E27FC236}">
                <a16:creationId xmlns:a16="http://schemas.microsoft.com/office/drawing/2014/main" id="{836FB79C-187F-6DAA-8443-19F56D9D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64" y="4811309"/>
            <a:ext cx="5076825" cy="1257300"/>
          </a:xfrm>
          <a:prstGeom prst="rect">
            <a:avLst/>
          </a:prstGeom>
        </p:spPr>
      </p:pic>
      <p:pic>
        <p:nvPicPr>
          <p:cNvPr id="9" name="Picture 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A5AD80C0-70F1-2322-9C62-C64CB807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500" y="5173259"/>
            <a:ext cx="3981450" cy="533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F505AF-F2CA-FB24-D0BA-4831DE7B5FE7}"/>
              </a:ext>
            </a:extLst>
          </p:cNvPr>
          <p:cNvCxnSpPr/>
          <p:nvPr/>
        </p:nvCxnSpPr>
        <p:spPr>
          <a:xfrm flipH="1" flipV="1">
            <a:off x="7410449" y="2069647"/>
            <a:ext cx="4083" cy="43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76FB88-314A-72E0-F0DB-31B8C7237EBF}"/>
              </a:ext>
            </a:extLst>
          </p:cNvPr>
          <p:cNvSpPr txBox="1"/>
          <p:nvPr/>
        </p:nvSpPr>
        <p:spPr>
          <a:xfrm rot="16200000">
            <a:off x="5388430" y="1639660"/>
            <a:ext cx="3245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Infer </a:t>
            </a:r>
            <a:r>
              <a:rPr lang="en-US" err="1"/>
              <a:t>latents</a:t>
            </a:r>
            <a:r>
              <a:rPr lang="en-US"/>
              <a:t> (recognition)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91DA9-135C-5C6B-33AB-1EDDC8F10368}"/>
              </a:ext>
            </a:extLst>
          </p:cNvPr>
          <p:cNvCxnSpPr>
            <a:cxnSpLocks/>
          </p:cNvCxnSpPr>
          <p:nvPr/>
        </p:nvCxnSpPr>
        <p:spPr>
          <a:xfrm>
            <a:off x="11619139" y="1028701"/>
            <a:ext cx="9524" cy="5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98D817-0A2A-0AA3-6987-38990867AFBE}"/>
              </a:ext>
            </a:extLst>
          </p:cNvPr>
          <p:cNvSpPr txBox="1"/>
          <p:nvPr/>
        </p:nvSpPr>
        <p:spPr>
          <a:xfrm rot="16200000" flipV="1">
            <a:off x="10058398" y="2056277"/>
            <a:ext cx="3670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   Update generative weights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9DB1EC-4922-6398-7256-695428405534}"/>
              </a:ext>
            </a:extLst>
          </p:cNvPr>
          <p:cNvCxnSpPr>
            <a:cxnSpLocks/>
          </p:cNvCxnSpPr>
          <p:nvPr/>
        </p:nvCxnSpPr>
        <p:spPr>
          <a:xfrm flipH="1" flipV="1">
            <a:off x="7410448" y="1083128"/>
            <a:ext cx="4083" cy="43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07A6B-E747-F965-9DDD-2A22B1426B01}"/>
              </a:ext>
            </a:extLst>
          </p:cNvPr>
          <p:cNvCxnSpPr>
            <a:cxnSpLocks/>
          </p:cNvCxnSpPr>
          <p:nvPr/>
        </p:nvCxnSpPr>
        <p:spPr>
          <a:xfrm>
            <a:off x="11619139" y="2069647"/>
            <a:ext cx="9524" cy="5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70DD-32E5-989B-EFD7-0D56EF8E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Sleep</a:t>
            </a:r>
          </a:p>
        </p:txBody>
      </p:sp>
      <p:pic>
        <p:nvPicPr>
          <p:cNvPr id="5" name="Picture 4" descr="A group of math symbols&#10;&#10;Description automatically generated">
            <a:extLst>
              <a:ext uri="{FF2B5EF4-FFF2-40B4-BE49-F238E27FC236}">
                <a16:creationId xmlns:a16="http://schemas.microsoft.com/office/drawing/2014/main" id="{D6BFFE8A-FA99-4295-7B3D-965DE0B5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3" y="1772590"/>
            <a:ext cx="5076825" cy="1257300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CCA46AE-E536-65F3-3802-49AA32FC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8" y="3353666"/>
            <a:ext cx="5305425" cy="146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17EB7-6C02-04D4-61CA-2114DE01D02B}"/>
              </a:ext>
            </a:extLst>
          </p:cNvPr>
          <p:cNvSpPr txBox="1"/>
          <p:nvPr/>
        </p:nvSpPr>
        <p:spPr>
          <a:xfrm>
            <a:off x="6093694" y="3762553"/>
            <a:ext cx="4355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Optimize recognition weights across*all possible representations*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62CF-364A-7E23-B82F-05086447CBCF}"/>
              </a:ext>
            </a:extLst>
          </p:cNvPr>
          <p:cNvSpPr txBox="1"/>
          <p:nvPr/>
        </p:nvSpPr>
        <p:spPr>
          <a:xfrm>
            <a:off x="3467867" y="4598069"/>
            <a:ext cx="2718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Entropy</a:t>
            </a:r>
          </a:p>
        </p:txBody>
      </p:sp>
      <p:pic>
        <p:nvPicPr>
          <p:cNvPr id="10" name="Picture 9" descr="A diagram of a structure&#10;&#10;Description automatically generated">
            <a:extLst>
              <a:ext uri="{FF2B5EF4-FFF2-40B4-BE49-F238E27FC236}">
                <a16:creationId xmlns:a16="http://schemas.microsoft.com/office/drawing/2014/main" id="{16911018-3B44-C688-288C-9FB8FCC38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512" y="504881"/>
            <a:ext cx="4003994" cy="2637918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2C3E8F-392F-72D8-2B02-5661CECB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893" y="5556159"/>
            <a:ext cx="2705100" cy="619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79508-A9A0-181B-572A-0EF43E12C9AC}"/>
              </a:ext>
            </a:extLst>
          </p:cNvPr>
          <p:cNvSpPr txBox="1"/>
          <p:nvPr/>
        </p:nvSpPr>
        <p:spPr>
          <a:xfrm rot="16200000">
            <a:off x="5568724" y="1694089"/>
            <a:ext cx="30003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Generate data (fantasize)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98FFE-5C14-1B59-4BC2-5F1780E4FC21}"/>
              </a:ext>
            </a:extLst>
          </p:cNvPr>
          <p:cNvSpPr txBox="1"/>
          <p:nvPr/>
        </p:nvSpPr>
        <p:spPr>
          <a:xfrm rot="16200000" flipV="1">
            <a:off x="10124678" y="1978830"/>
            <a:ext cx="3551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 Update recognition weights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A73A00-F30E-24A1-0D31-945205108CD2}"/>
              </a:ext>
            </a:extLst>
          </p:cNvPr>
          <p:cNvCxnSpPr>
            <a:cxnSpLocks/>
          </p:cNvCxnSpPr>
          <p:nvPr/>
        </p:nvCxnSpPr>
        <p:spPr>
          <a:xfrm>
            <a:off x="7496175" y="1015094"/>
            <a:ext cx="9524" cy="5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1EBB2-F9C7-A035-3658-490DF8C608C8}"/>
              </a:ext>
            </a:extLst>
          </p:cNvPr>
          <p:cNvCxnSpPr>
            <a:cxnSpLocks/>
          </p:cNvCxnSpPr>
          <p:nvPr/>
        </p:nvCxnSpPr>
        <p:spPr>
          <a:xfrm>
            <a:off x="7496175" y="2056040"/>
            <a:ext cx="9524" cy="5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53F94-B8A0-CD50-57D2-A6DF5775A2EB}"/>
              </a:ext>
            </a:extLst>
          </p:cNvPr>
          <p:cNvCxnSpPr/>
          <p:nvPr/>
        </p:nvCxnSpPr>
        <p:spPr>
          <a:xfrm flipH="1" flipV="1">
            <a:off x="11649074" y="2117272"/>
            <a:ext cx="4083" cy="43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AE8518-8000-721D-C075-5036991626C2}"/>
              </a:ext>
            </a:extLst>
          </p:cNvPr>
          <p:cNvCxnSpPr>
            <a:cxnSpLocks/>
          </p:cNvCxnSpPr>
          <p:nvPr/>
        </p:nvCxnSpPr>
        <p:spPr>
          <a:xfrm flipH="1" flipV="1">
            <a:off x="11649073" y="1130753"/>
            <a:ext cx="4083" cy="43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DA3E94-367D-32DA-B390-075296DA4149}"/>
              </a:ext>
            </a:extLst>
          </p:cNvPr>
          <p:cNvSpPr txBox="1"/>
          <p:nvPr/>
        </p:nvSpPr>
        <p:spPr>
          <a:xfrm>
            <a:off x="374958" y="1837568"/>
            <a:ext cx="1662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min</a:t>
            </a:r>
            <a:r>
              <a:rPr lang="en-US" baseline="-25000"/>
              <a:t>α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56E922-2417-0C7C-C118-8EA77158E5C7}"/>
              </a:ext>
            </a:extLst>
          </p:cNvPr>
          <p:cNvCxnSpPr/>
          <p:nvPr/>
        </p:nvCxnSpPr>
        <p:spPr>
          <a:xfrm>
            <a:off x="340871" y="1646192"/>
            <a:ext cx="5671264" cy="14464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A math equations and formulas&#10;&#10;Description automatically generated">
            <a:extLst>
              <a:ext uri="{FF2B5EF4-FFF2-40B4-BE49-F238E27FC236}">
                <a16:creationId xmlns:a16="http://schemas.microsoft.com/office/drawing/2014/main" id="{D317FC70-0527-EC25-730F-2F5FDE3CA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301" y="5219476"/>
            <a:ext cx="2938714" cy="1640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3A9962-3AB0-9BC8-BC97-0CF34679A1E2}"/>
              </a:ext>
            </a:extLst>
          </p:cNvPr>
          <p:cNvSpPr txBox="1"/>
          <p:nvPr/>
        </p:nvSpPr>
        <p:spPr>
          <a:xfrm>
            <a:off x="2076592" y="5559328"/>
            <a:ext cx="2399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MAGIC IN BETWEEN</a:t>
            </a:r>
          </a:p>
        </p:txBody>
      </p:sp>
    </p:spTree>
    <p:extLst>
      <p:ext uri="{BB962C8B-B14F-4D97-AF65-F5344CB8AC3E}">
        <p14:creationId xmlns:p14="http://schemas.microsoft.com/office/powerpoint/2010/main" val="26101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2FF6-7FBF-7423-CA69-002FC020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Caveats: Mode averaging</a:t>
            </a:r>
          </a:p>
        </p:txBody>
      </p:sp>
      <p:pic>
        <p:nvPicPr>
          <p:cNvPr id="4" name="Content Placeholder 3" descr="A diagram of a number and question marks&#10;&#10;Description automatically generated">
            <a:extLst>
              <a:ext uri="{FF2B5EF4-FFF2-40B4-BE49-F238E27FC236}">
                <a16:creationId xmlns:a16="http://schemas.microsoft.com/office/drawing/2014/main" id="{0871BD5C-27B2-B667-B71E-26FC8E84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43" y="2858196"/>
            <a:ext cx="5203605" cy="2710108"/>
          </a:xfrm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7FCB5769-E655-DD31-CDAB-436DC0DE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5" y="3134491"/>
            <a:ext cx="5144064" cy="243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0F7BF-89C2-F00F-479A-B856CFA4378E}"/>
              </a:ext>
            </a:extLst>
          </p:cNvPr>
          <p:cNvSpPr txBox="1"/>
          <p:nvPr/>
        </p:nvSpPr>
        <p:spPr>
          <a:xfrm>
            <a:off x="888756" y="2327137"/>
            <a:ext cx="426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Sleep (generative) phase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A615C59-E8DD-1FD2-BFA0-19C0E7BFB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67" y="5783422"/>
            <a:ext cx="2705100" cy="61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CEBBB4-814D-62B6-6ED0-BD070CDAAAC0}"/>
              </a:ext>
            </a:extLst>
          </p:cNvPr>
          <p:cNvSpPr txBox="1"/>
          <p:nvPr/>
        </p:nvSpPr>
        <p:spPr>
          <a:xfrm>
            <a:off x="6923003" y="6063636"/>
            <a:ext cx="45872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 a fatal flaw, because wake-phase training partially avoids such situations</a:t>
            </a:r>
          </a:p>
        </p:txBody>
      </p:sp>
    </p:spTree>
    <p:extLst>
      <p:ext uri="{BB962C8B-B14F-4D97-AF65-F5344CB8AC3E}">
        <p14:creationId xmlns:p14="http://schemas.microsoft.com/office/powerpoint/2010/main" val="14950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ED3A-0FE0-1BB3-37C1-9A8ABEAB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Take-home</a:t>
            </a:r>
          </a:p>
        </p:txBody>
      </p:sp>
      <p:pic>
        <p:nvPicPr>
          <p:cNvPr id="4" name="Content Placeholder 3" descr="A set of numbers in a grid&#10;&#10;Description automatically generated">
            <a:extLst>
              <a:ext uri="{FF2B5EF4-FFF2-40B4-BE49-F238E27FC236}">
                <a16:creationId xmlns:a16="http://schemas.microsoft.com/office/drawing/2014/main" id="{78120D9F-DA2B-B900-6B56-12FDE69B5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3592" y="1781093"/>
            <a:ext cx="463320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AFE4-1F7E-FB3B-B238-C62898766E55}"/>
              </a:ext>
            </a:extLst>
          </p:cNvPr>
          <p:cNvSpPr txBox="1"/>
          <p:nvPr/>
        </p:nvSpPr>
        <p:spPr>
          <a:xfrm>
            <a:off x="7116535" y="1747899"/>
            <a:ext cx="1922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C9827-EE40-BBAB-4861-D1A55215588E}"/>
              </a:ext>
            </a:extLst>
          </p:cNvPr>
          <p:cNvSpPr txBox="1"/>
          <p:nvPr/>
        </p:nvSpPr>
        <p:spPr>
          <a:xfrm>
            <a:off x="9842911" y="1747898"/>
            <a:ext cx="19223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generated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B43A-1CA6-A08A-F913-8B2D948F4228}"/>
              </a:ext>
            </a:extLst>
          </p:cNvPr>
          <p:cNvSpPr txBox="1"/>
          <p:nvPr/>
        </p:nvSpPr>
        <p:spPr>
          <a:xfrm>
            <a:off x="977240" y="3163041"/>
            <a:ext cx="4779817" cy="1714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Simple idea -&gt; effective data generation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Mathematically grounded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Many ideas of today's generational networks are 30 years old</a:t>
            </a:r>
          </a:p>
        </p:txBody>
      </p:sp>
    </p:spTree>
    <p:extLst>
      <p:ext uri="{BB962C8B-B14F-4D97-AF65-F5344CB8AC3E}">
        <p14:creationId xmlns:p14="http://schemas.microsoft.com/office/powerpoint/2010/main" val="257231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Wake-sleep algorithm</vt:lpstr>
      <vt:lpstr>Objective</vt:lpstr>
      <vt:lpstr>Core idea</vt:lpstr>
      <vt:lpstr>Wake</vt:lpstr>
      <vt:lpstr>Sleep</vt:lpstr>
      <vt:lpstr>Caveats: Mode averaging</vt:lpstr>
      <vt:lpstr>Take-home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2024-08-13T05:44:13Z</dcterms:created>
  <dcterms:modified xsi:type="dcterms:W3CDTF">2024-08-14T19:57:19Z</dcterms:modified>
</cp:coreProperties>
</file>