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Bowl of salad with fried rice, boiled eggs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Bowl with salmon cakes, salad and houmo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Bowl of pappardelle pasta with parsley butter, roasted hazelnuts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bowl of salad with fried rice, boiled eggs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 and houmo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7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2.png"/><Relationship Id="rId3" Type="http://schemas.openxmlformats.org/officeDocument/2006/relationships/image" Target="../media/image83.png"/><Relationship Id="rId4" Type="http://schemas.openxmlformats.org/officeDocument/2006/relationships/image" Target="../media/image84.png"/><Relationship Id="rId5" Type="http://schemas.openxmlformats.org/officeDocument/2006/relationships/image" Target="../media/image85.png"/><Relationship Id="rId6" Type="http://schemas.openxmlformats.org/officeDocument/2006/relationships/image" Target="../media/image86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7.png"/><Relationship Id="rId3" Type="http://schemas.openxmlformats.org/officeDocument/2006/relationships/image" Target="../media/image88.png"/><Relationship Id="rId4" Type="http://schemas.openxmlformats.org/officeDocument/2006/relationships/image" Target="../media/image89.png"/><Relationship Id="rId5" Type="http://schemas.openxmlformats.org/officeDocument/2006/relationships/image" Target="../media/image90.png"/><Relationship Id="rId6" Type="http://schemas.openxmlformats.org/officeDocument/2006/relationships/image" Target="../media/image91.png"/><Relationship Id="rId7" Type="http://schemas.openxmlformats.org/officeDocument/2006/relationships/image" Target="../media/image92.png"/><Relationship Id="rId8" Type="http://schemas.openxmlformats.org/officeDocument/2006/relationships/image" Target="../media/image93.png"/><Relationship Id="rId9" Type="http://schemas.openxmlformats.org/officeDocument/2006/relationships/image" Target="../media/image17.png"/><Relationship Id="rId10" Type="http://schemas.openxmlformats.org/officeDocument/2006/relationships/image" Target="../media/image63.png"/><Relationship Id="rId11" Type="http://schemas.openxmlformats.org/officeDocument/2006/relationships/image" Target="../media/image64.png"/><Relationship Id="rId12" Type="http://schemas.openxmlformats.org/officeDocument/2006/relationships/image" Target="../media/image65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image" Target="../media/image58.png"/><Relationship Id="rId8" Type="http://schemas.openxmlformats.org/officeDocument/2006/relationships/image" Target="../media/image94.png"/><Relationship Id="rId9" Type="http://schemas.openxmlformats.org/officeDocument/2006/relationships/image" Target="../media/image95.png"/><Relationship Id="rId10" Type="http://schemas.openxmlformats.org/officeDocument/2006/relationships/image" Target="../media/image96.png"/><Relationship Id="rId11" Type="http://schemas.openxmlformats.org/officeDocument/2006/relationships/image" Target="../media/image97.png"/><Relationship Id="rId12" Type="http://schemas.openxmlformats.org/officeDocument/2006/relationships/image" Target="../media/image98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Relationship Id="rId12" Type="http://schemas.openxmlformats.org/officeDocument/2006/relationships/image" Target="../media/image21.png"/><Relationship Id="rId13" Type="http://schemas.openxmlformats.org/officeDocument/2006/relationships/image" Target="../media/image22.png"/><Relationship Id="rId14" Type="http://schemas.openxmlformats.org/officeDocument/2006/relationships/image" Target="../media/image23.png"/><Relationship Id="rId15" Type="http://schemas.openxmlformats.org/officeDocument/2006/relationships/image" Target="../media/image2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Relationship Id="rId10" Type="http://schemas.openxmlformats.org/officeDocument/2006/relationships/image" Target="../media/image33.png"/><Relationship Id="rId11" Type="http://schemas.openxmlformats.org/officeDocument/2006/relationships/image" Target="../media/image17.png"/><Relationship Id="rId12" Type="http://schemas.openxmlformats.org/officeDocument/2006/relationships/image" Target="../media/image34.png"/><Relationship Id="rId13" Type="http://schemas.openxmlformats.org/officeDocument/2006/relationships/image" Target="../media/image35.png"/><Relationship Id="rId14" Type="http://schemas.openxmlformats.org/officeDocument/2006/relationships/image" Target="../media/image36.png"/><Relationship Id="rId15" Type="http://schemas.openxmlformats.org/officeDocument/2006/relationships/image" Target="../media/image37.png"/><Relationship Id="rId16" Type="http://schemas.openxmlformats.org/officeDocument/2006/relationships/image" Target="../media/image38.png"/><Relationship Id="rId17" Type="http://schemas.openxmlformats.org/officeDocument/2006/relationships/image" Target="../media/image39.png"/><Relationship Id="rId18" Type="http://schemas.openxmlformats.org/officeDocument/2006/relationships/image" Target="../media/image40.png"/><Relationship Id="rId19" Type="http://schemas.openxmlformats.org/officeDocument/2006/relationships/image" Target="../media/image41.png"/><Relationship Id="rId20" Type="http://schemas.openxmlformats.org/officeDocument/2006/relationships/image" Target="../media/image42.png"/><Relationship Id="rId21" Type="http://schemas.openxmlformats.org/officeDocument/2006/relationships/image" Target="../media/image43.png"/><Relationship Id="rId22" Type="http://schemas.openxmlformats.org/officeDocument/2006/relationships/image" Target="../media/image44.png"/><Relationship Id="rId23" Type="http://schemas.openxmlformats.org/officeDocument/2006/relationships/image" Target="../media/image45.png"/><Relationship Id="rId24" Type="http://schemas.openxmlformats.org/officeDocument/2006/relationships/image" Target="../media/image46.png"/><Relationship Id="rId25" Type="http://schemas.openxmlformats.org/officeDocument/2006/relationships/image" Target="../media/image47.png"/><Relationship Id="rId26" Type="http://schemas.openxmlformats.org/officeDocument/2006/relationships/image" Target="../media/image48.png"/><Relationship Id="rId27" Type="http://schemas.openxmlformats.org/officeDocument/2006/relationships/image" Target="../media/image49.png"/><Relationship Id="rId28" Type="http://schemas.openxmlformats.org/officeDocument/2006/relationships/image" Target="../media/image50.png"/><Relationship Id="rId29" Type="http://schemas.openxmlformats.org/officeDocument/2006/relationships/image" Target="../media/image51.png"/><Relationship Id="rId30" Type="http://schemas.openxmlformats.org/officeDocument/2006/relationships/image" Target="../media/image5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image" Target="../media/image58.png"/><Relationship Id="rId8" Type="http://schemas.openxmlformats.org/officeDocument/2006/relationships/image" Target="../media/image59.png"/><Relationship Id="rId9" Type="http://schemas.openxmlformats.org/officeDocument/2006/relationships/image" Target="../media/image60.png"/><Relationship Id="rId10" Type="http://schemas.openxmlformats.org/officeDocument/2006/relationships/image" Target="../media/image6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Relationship Id="rId9" Type="http://schemas.openxmlformats.org/officeDocument/2006/relationships/image" Target="../media/image40.png"/><Relationship Id="rId10" Type="http://schemas.openxmlformats.org/officeDocument/2006/relationships/image" Target="../media/image41.png"/><Relationship Id="rId11" Type="http://schemas.openxmlformats.org/officeDocument/2006/relationships/image" Target="../media/image45.png"/><Relationship Id="rId12" Type="http://schemas.openxmlformats.org/officeDocument/2006/relationships/image" Target="../media/image62.png"/><Relationship Id="rId13" Type="http://schemas.openxmlformats.org/officeDocument/2006/relationships/image" Target="../media/image63.png"/><Relationship Id="rId14" Type="http://schemas.openxmlformats.org/officeDocument/2006/relationships/image" Target="../media/image64.png"/><Relationship Id="rId15" Type="http://schemas.openxmlformats.org/officeDocument/2006/relationships/image" Target="../media/image65.png"/><Relationship Id="rId16" Type="http://schemas.openxmlformats.org/officeDocument/2006/relationships/image" Target="../media/image6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Relationship Id="rId6" Type="http://schemas.openxmlformats.org/officeDocument/2006/relationships/image" Target="../media/image71.png"/><Relationship Id="rId7" Type="http://schemas.openxmlformats.org/officeDocument/2006/relationships/image" Target="../media/image72.png"/><Relationship Id="rId8" Type="http://schemas.openxmlformats.org/officeDocument/2006/relationships/image" Target="../media/image73.png"/><Relationship Id="rId9" Type="http://schemas.openxmlformats.org/officeDocument/2006/relationships/image" Target="../media/image7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Relationship Id="rId6" Type="http://schemas.openxmlformats.org/officeDocument/2006/relationships/image" Target="../media/image75.png"/><Relationship Id="rId7" Type="http://schemas.openxmlformats.org/officeDocument/2006/relationships/image" Target="../media/image76.png"/><Relationship Id="rId8" Type="http://schemas.openxmlformats.org/officeDocument/2006/relationships/image" Target="../media/image77.png"/><Relationship Id="rId9" Type="http://schemas.openxmlformats.org/officeDocument/2006/relationships/image" Target="../media/image78.png"/><Relationship Id="rId10" Type="http://schemas.openxmlformats.org/officeDocument/2006/relationships/image" Target="../media/image79.png"/><Relationship Id="rId11" Type="http://schemas.openxmlformats.org/officeDocument/2006/relationships/image" Target="../media/image34.png"/><Relationship Id="rId12" Type="http://schemas.openxmlformats.org/officeDocument/2006/relationships/image" Target="../media/image35.png"/><Relationship Id="rId13" Type="http://schemas.openxmlformats.org/officeDocument/2006/relationships/image" Target="../media/image36.png"/><Relationship Id="rId14" Type="http://schemas.openxmlformats.org/officeDocument/2006/relationships/image" Target="../media/image37.png"/><Relationship Id="rId15" Type="http://schemas.openxmlformats.org/officeDocument/2006/relationships/image" Target="../media/image38.png"/><Relationship Id="rId16" Type="http://schemas.openxmlformats.org/officeDocument/2006/relationships/image" Target="../media/image39.png"/><Relationship Id="rId17" Type="http://schemas.openxmlformats.org/officeDocument/2006/relationships/image" Target="../media/image40.png"/><Relationship Id="rId18" Type="http://schemas.openxmlformats.org/officeDocument/2006/relationships/image" Target="../media/image41.png"/><Relationship Id="rId19" Type="http://schemas.openxmlformats.org/officeDocument/2006/relationships/image" Target="../media/image42.png"/><Relationship Id="rId20" Type="http://schemas.openxmlformats.org/officeDocument/2006/relationships/image" Target="../media/image43.png"/><Relationship Id="rId21" Type="http://schemas.openxmlformats.org/officeDocument/2006/relationships/image" Target="../media/image44.png"/><Relationship Id="rId22" Type="http://schemas.openxmlformats.org/officeDocument/2006/relationships/image" Target="../media/image45.png"/><Relationship Id="rId23" Type="http://schemas.openxmlformats.org/officeDocument/2006/relationships/image" Target="../media/image46.png"/><Relationship Id="rId24" Type="http://schemas.openxmlformats.org/officeDocument/2006/relationships/image" Target="../media/image47.png"/><Relationship Id="rId25" Type="http://schemas.openxmlformats.org/officeDocument/2006/relationships/image" Target="../media/image48.png"/><Relationship Id="rId26" Type="http://schemas.openxmlformats.org/officeDocument/2006/relationships/image" Target="../media/image49.png"/><Relationship Id="rId27" Type="http://schemas.openxmlformats.org/officeDocument/2006/relationships/image" Target="../media/image50.png"/><Relationship Id="rId28" Type="http://schemas.openxmlformats.org/officeDocument/2006/relationships/image" Target="../media/image51.png"/><Relationship Id="rId29" Type="http://schemas.openxmlformats.org/officeDocument/2006/relationships/image" Target="../media/image60.png"/><Relationship Id="rId30" Type="http://schemas.openxmlformats.org/officeDocument/2006/relationships/image" Target="../media/image80.png"/><Relationship Id="rId31" Type="http://schemas.openxmlformats.org/officeDocument/2006/relationships/image" Target="../media/image8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NeuralODEs (round 2)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NeuralODEs (round 2)</a:t>
            </a:r>
          </a:p>
        </p:txBody>
      </p:sp>
      <p:sp>
        <p:nvSpPr>
          <p:cNvPr id="172" name="GenAI reading group, 9/10/2024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GenAI reading group, 9/10/2024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Lagrangian optimis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Lagrangian optimisation</a:t>
            </a:r>
          </a:p>
        </p:txBody>
      </p:sp>
      <p:sp>
        <p:nvSpPr>
          <p:cNvPr id="395" name="The constrained optimisation problem…"/>
          <p:cNvSpPr txBox="1"/>
          <p:nvPr>
            <p:ph type="body" sz="half" idx="1"/>
          </p:nvPr>
        </p:nvSpPr>
        <p:spPr>
          <a:xfrm>
            <a:off x="1206500" y="3291421"/>
            <a:ext cx="10694645" cy="9756969"/>
          </a:xfrm>
          <a:prstGeom prst="rect">
            <a:avLst/>
          </a:prstGeom>
        </p:spPr>
        <p:txBody>
          <a:bodyPr/>
          <a:lstStyle/>
          <a:p>
            <a:pPr/>
            <a:r>
              <a:t>The constrained optimisation problem </a:t>
            </a:r>
          </a:p>
          <a:p>
            <a:pPr/>
          </a:p>
          <a:p>
            <a:pPr/>
            <a:r>
              <a:t>Is equivalent to finding the stationary points of</a:t>
            </a:r>
          </a:p>
          <a:p>
            <a:pPr/>
          </a:p>
          <a:p>
            <a:pPr/>
            <a:r>
              <a:t>Which is equivalent to</a:t>
            </a:r>
          </a:p>
        </p:txBody>
      </p:sp>
      <p:pic>
        <p:nvPicPr>
          <p:cNvPr id="396" name="LagrangeMultipliers2D.svg" descr="LagrangeMultipliers2D.sv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02849" y="2154988"/>
            <a:ext cx="8676074" cy="6246773"/>
          </a:xfrm>
          <a:prstGeom prst="rect">
            <a:avLst/>
          </a:prstGeom>
          <a:ln w="12700">
            <a:miter lim="400000"/>
          </a:ln>
        </p:spPr>
      </p:pic>
      <p:pic>
        <p:nvPicPr>
          <p:cNvPr id="39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12496" y="4910074"/>
            <a:ext cx="2032001" cy="736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8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965991" y="11047252"/>
            <a:ext cx="10363201" cy="736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9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541264" y="8402262"/>
            <a:ext cx="5435601" cy="469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00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773652" y="5793187"/>
            <a:ext cx="4267201" cy="469901"/>
          </a:xfrm>
          <a:prstGeom prst="rect">
            <a:avLst/>
          </a:prstGeom>
          <a:ln w="12700">
            <a:miter lim="400000"/>
          </a:ln>
        </p:spPr>
      </p:pic>
      <p:sp>
        <p:nvSpPr>
          <p:cNvPr id="401" name="Primal"/>
          <p:cNvSpPr txBox="1"/>
          <p:nvPr/>
        </p:nvSpPr>
        <p:spPr>
          <a:xfrm>
            <a:off x="1333958" y="11011337"/>
            <a:ext cx="1830325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Primal</a:t>
            </a:r>
          </a:p>
        </p:txBody>
      </p:sp>
      <p:sp>
        <p:nvSpPr>
          <p:cNvPr id="402" name="Dual"/>
          <p:cNvSpPr txBox="1"/>
          <p:nvPr/>
        </p:nvSpPr>
        <p:spPr>
          <a:xfrm>
            <a:off x="17130900" y="10897037"/>
            <a:ext cx="1345083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Dual</a:t>
            </a:r>
          </a:p>
        </p:txBody>
      </p:sp>
      <p:sp>
        <p:nvSpPr>
          <p:cNvPr id="403" name="Line"/>
          <p:cNvSpPr/>
          <p:nvPr/>
        </p:nvSpPr>
        <p:spPr>
          <a:xfrm>
            <a:off x="3216052" y="11387050"/>
            <a:ext cx="1345084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04" name="Line"/>
          <p:cNvSpPr/>
          <p:nvPr/>
        </p:nvSpPr>
        <p:spPr>
          <a:xfrm flipH="1">
            <a:off x="15657848" y="11339352"/>
            <a:ext cx="1345084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NeuralODEs the right way (dual problem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NeuralODEs the right way (dual problem)</a:t>
            </a:r>
          </a:p>
        </p:txBody>
      </p:sp>
      <p:sp>
        <p:nvSpPr>
          <p:cNvPr id="407" name="The stationary points are found via the Euler-Lagrange equations…"/>
          <p:cNvSpPr txBox="1"/>
          <p:nvPr/>
        </p:nvSpPr>
        <p:spPr>
          <a:xfrm>
            <a:off x="1128788" y="6720946"/>
            <a:ext cx="23023276" cy="573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09600" indent="-609600">
              <a:buSzPct val="123000"/>
              <a:buChar char="•"/>
            </a:pPr>
            <a:r>
              <a:t>The stationary points are found via the Euler-Lagrange equations </a:t>
            </a:r>
          </a:p>
          <a:p>
            <a:pPr/>
          </a:p>
          <a:p>
            <a:pPr marL="609600" indent="-609600">
              <a:buSzPct val="123000"/>
              <a:buChar char="•"/>
            </a:pPr>
            <a:r>
              <a:t>Verify (first KKT condition)</a:t>
            </a:r>
          </a:p>
          <a:p>
            <a:pPr/>
          </a:p>
        </p:txBody>
      </p:sp>
      <p:pic>
        <p:nvPicPr>
          <p:cNvPr id="40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8788" y="6720946"/>
            <a:ext cx="3441701" cy="9525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13" name="Group"/>
          <p:cNvGrpSpPr/>
          <p:nvPr/>
        </p:nvGrpSpPr>
        <p:grpSpPr>
          <a:xfrm>
            <a:off x="1128788" y="6720946"/>
            <a:ext cx="18354508" cy="952501"/>
            <a:chOff x="0" y="0"/>
            <a:chExt cx="18354507" cy="952500"/>
          </a:xfrm>
        </p:grpSpPr>
        <p:pic>
          <p:nvPicPr>
            <p:cNvPr id="409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4699000" cy="952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10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7272535" y="0"/>
              <a:ext cx="5067301" cy="952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11" name="Arrow"/>
            <p:cNvSpPr/>
            <p:nvPr/>
          </p:nvSpPr>
          <p:spPr>
            <a:xfrm>
              <a:off x="5646370" y="136852"/>
              <a:ext cx="678796" cy="678796"/>
            </a:xfrm>
            <a:prstGeom prst="rightArrow">
              <a:avLst>
                <a:gd name="adj1" fmla="val 32000"/>
                <a:gd name="adj2" fmla="val 64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pic>
          <p:nvPicPr>
            <p:cNvPr id="412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3592007" y="215900"/>
              <a:ext cx="4762501" cy="5207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17" name="Group"/>
          <p:cNvGrpSpPr/>
          <p:nvPr/>
        </p:nvGrpSpPr>
        <p:grpSpPr>
          <a:xfrm>
            <a:off x="1128788" y="6720946"/>
            <a:ext cx="16284503" cy="1155701"/>
            <a:chOff x="0" y="0"/>
            <a:chExt cx="16284502" cy="1155700"/>
          </a:xfrm>
        </p:grpSpPr>
        <p:pic>
          <p:nvPicPr>
            <p:cNvPr id="414" name="Image" descr="Image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11404600" cy="11557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15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3604802" y="242035"/>
              <a:ext cx="2679701" cy="520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16" name="Arrow"/>
            <p:cNvSpPr/>
            <p:nvPr/>
          </p:nvSpPr>
          <p:spPr>
            <a:xfrm>
              <a:off x="12165303" y="238452"/>
              <a:ext cx="678797" cy="678797"/>
            </a:xfrm>
            <a:prstGeom prst="rightArrow">
              <a:avLst>
                <a:gd name="adj1" fmla="val 32000"/>
                <a:gd name="adj2" fmla="val 64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grpSp>
        <p:nvGrpSpPr>
          <p:cNvPr id="429" name="Group"/>
          <p:cNvGrpSpPr/>
          <p:nvPr/>
        </p:nvGrpSpPr>
        <p:grpSpPr>
          <a:xfrm>
            <a:off x="1577200" y="3270089"/>
            <a:ext cx="20691101" cy="2081073"/>
            <a:chOff x="0" y="0"/>
            <a:chExt cx="20691100" cy="2081072"/>
          </a:xfrm>
        </p:grpSpPr>
        <p:pic>
          <p:nvPicPr>
            <p:cNvPr id="418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925372"/>
              <a:ext cx="11722100" cy="1155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27" name="Group"/>
            <p:cNvGrpSpPr/>
            <p:nvPr/>
          </p:nvGrpSpPr>
          <p:grpSpPr>
            <a:xfrm>
              <a:off x="13136857" y="30530"/>
              <a:ext cx="7554244" cy="2020012"/>
              <a:chOff x="0" y="0"/>
              <a:chExt cx="7554243" cy="2020010"/>
            </a:xfrm>
          </p:grpSpPr>
          <p:grpSp>
            <p:nvGrpSpPr>
              <p:cNvPr id="424" name="Group"/>
              <p:cNvGrpSpPr/>
              <p:nvPr/>
            </p:nvGrpSpPr>
            <p:grpSpPr>
              <a:xfrm>
                <a:off x="0" y="0"/>
                <a:ext cx="7554244" cy="2020011"/>
                <a:chOff x="0" y="0"/>
                <a:chExt cx="7554243" cy="2020010"/>
              </a:xfrm>
            </p:grpSpPr>
            <p:sp>
              <p:nvSpPr>
                <p:cNvPr id="419" name="Line"/>
                <p:cNvSpPr/>
                <p:nvPr/>
              </p:nvSpPr>
              <p:spPr>
                <a:xfrm flipV="1">
                  <a:off x="591491" y="0"/>
                  <a:ext cx="1" cy="1356872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/>
                </a:p>
              </p:txBody>
            </p:sp>
            <p:pic>
              <p:nvPicPr>
                <p:cNvPr id="420" name="Image" descr="Image"/>
                <p:cNvPicPr>
                  <a:picLocks noChangeAspect="1"/>
                </p:cNvPicPr>
                <p:nvPr/>
              </p:nvPicPr>
              <p:blipFill>
                <a:blip r:embed="rId9">
                  <a:extLst/>
                </a:blip>
                <a:stretch>
                  <a:fillRect/>
                </a:stretch>
              </p:blipFill>
              <p:spPr>
                <a:xfrm>
                  <a:off x="0" y="852096"/>
                  <a:ext cx="508000" cy="241301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421" name="Line"/>
                <p:cNvSpPr/>
                <p:nvPr/>
              </p:nvSpPr>
              <p:spPr>
                <a:xfrm flipV="1">
                  <a:off x="7389143" y="5193"/>
                  <a:ext cx="1" cy="1356872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/>
                </a:p>
              </p:txBody>
            </p:sp>
            <p:pic>
              <p:nvPicPr>
                <p:cNvPr id="422" name="Image" descr="Image"/>
                <p:cNvPicPr>
                  <a:picLocks noChangeAspect="1"/>
                </p:cNvPicPr>
                <p:nvPr/>
              </p:nvPicPr>
              <p:blipFill>
                <a:blip r:embed="rId10">
                  <a:extLst/>
                </a:blip>
                <a:stretch>
                  <a:fillRect/>
                </a:stretch>
              </p:blipFill>
              <p:spPr>
                <a:xfrm>
                  <a:off x="489891" y="1689810"/>
                  <a:ext cx="203201" cy="330201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423" name="Image" descr="Image"/>
                <p:cNvPicPr>
                  <a:picLocks noChangeAspect="1"/>
                </p:cNvPicPr>
                <p:nvPr/>
              </p:nvPicPr>
              <p:blipFill>
                <a:blip r:embed="rId11">
                  <a:extLst/>
                </a:blip>
                <a:stretch>
                  <a:fillRect/>
                </a:stretch>
              </p:blipFill>
              <p:spPr>
                <a:xfrm>
                  <a:off x="7224043" y="1696160"/>
                  <a:ext cx="330201" cy="317501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  <p:sp>
            <p:nvSpPr>
              <p:cNvPr id="425" name="Line"/>
              <p:cNvSpPr/>
              <p:nvPr/>
            </p:nvSpPr>
            <p:spPr>
              <a:xfrm>
                <a:off x="606075" y="376441"/>
                <a:ext cx="6789171" cy="10076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8876" fill="norm" stroke="1" extrusionOk="0">
                    <a:moveTo>
                      <a:pt x="0" y="9016"/>
                    </a:moveTo>
                    <a:cubicBezTo>
                      <a:pt x="1053" y="1936"/>
                      <a:pt x="2667" y="-1312"/>
                      <a:pt x="4236" y="488"/>
                    </a:cubicBezTo>
                    <a:cubicBezTo>
                      <a:pt x="5845" y="2334"/>
                      <a:pt x="7105" y="9190"/>
                      <a:pt x="8570" y="13406"/>
                    </a:cubicBezTo>
                    <a:cubicBezTo>
                      <a:pt x="10962" y="20288"/>
                      <a:pt x="13713" y="19919"/>
                      <a:pt x="16310" y="16451"/>
                    </a:cubicBezTo>
                    <a:cubicBezTo>
                      <a:pt x="18158" y="13984"/>
                      <a:pt x="19939" y="10007"/>
                      <a:pt x="21600" y="4634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pic>
            <p:nvPicPr>
              <p:cNvPr id="426" name="Image" descr="Image"/>
              <p:cNvPicPr>
                <a:picLocks noChangeAspect="1"/>
              </p:cNvPicPr>
              <p:nvPr/>
            </p:nvPicPr>
            <p:blipFill>
              <a:blip r:embed="rId12">
                <a:extLst/>
              </a:blip>
              <a:stretch>
                <a:fillRect/>
              </a:stretch>
            </p:blipFill>
            <p:spPr>
              <a:xfrm>
                <a:off x="3351943" y="645306"/>
                <a:ext cx="1866901" cy="4699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428" name="Action functional"/>
            <p:cNvSpPr txBox="1"/>
            <p:nvPr/>
          </p:nvSpPr>
          <p:spPr>
            <a:xfrm>
              <a:off x="2810751" y="0"/>
              <a:ext cx="468691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Action functional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07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Backprop - the NeuralODE wa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Backprop - the NeuralODE way</a:t>
            </a:r>
          </a:p>
        </p:txBody>
      </p:sp>
      <p:sp>
        <p:nvSpPr>
          <p:cNvPr id="432" name="Forward pass to obtain…"/>
          <p:cNvSpPr txBox="1"/>
          <p:nvPr>
            <p:ph type="body" sz="half" idx="1"/>
          </p:nvPr>
        </p:nvSpPr>
        <p:spPr>
          <a:xfrm>
            <a:off x="1434105" y="5906013"/>
            <a:ext cx="11581248" cy="8256012"/>
          </a:xfrm>
          <a:prstGeom prst="rect">
            <a:avLst/>
          </a:prstGeom>
        </p:spPr>
        <p:txBody>
          <a:bodyPr/>
          <a:lstStyle/>
          <a:p>
            <a:pPr marL="889000" indent="-889000">
              <a:buSzPct val="100000"/>
              <a:buAutoNum type="arabicPeriod" startAt="1"/>
            </a:pPr>
            <a:r>
              <a:t>Forward pass to obtain </a:t>
            </a:r>
          </a:p>
          <a:p>
            <a:pPr marL="889000" indent="-889000">
              <a:buSzPct val="100000"/>
              <a:buAutoNum type="arabicPeriod" startAt="1"/>
            </a:pPr>
            <a:r>
              <a:t>Find </a:t>
            </a:r>
          </a:p>
          <a:p>
            <a:pPr marL="889000" indent="-889000">
              <a:buSzPct val="100000"/>
              <a:buAutoNum type="arabicPeriod" startAt="1"/>
            </a:pPr>
            <a:r>
              <a:t>For i from N to 1, find </a:t>
            </a:r>
            <a:r>
              <a:t> by multiplying </a:t>
            </a:r>
            <a:r>
              <a:t> by </a:t>
            </a:r>
            <a:r>
              <a:t>  </a:t>
            </a:r>
          </a:p>
          <a:p>
            <a:pPr marL="889000" indent="-889000">
              <a:buSzPct val="100000"/>
              <a:buAutoNum type="arabicPeriod" startAt="1"/>
            </a:pPr>
            <a:r>
              <a:t>Compute </a:t>
            </a:r>
          </a:p>
        </p:txBody>
      </p:sp>
      <p:pic>
        <p:nvPicPr>
          <p:cNvPr id="43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34105" y="5906013"/>
            <a:ext cx="6578601" cy="558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3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34105" y="5906013"/>
            <a:ext cx="1917701" cy="647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35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34105" y="5906013"/>
            <a:ext cx="1155701" cy="482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36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34105" y="5906013"/>
            <a:ext cx="1587501" cy="520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37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434105" y="5906013"/>
            <a:ext cx="2463801" cy="622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38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434105" y="5906013"/>
            <a:ext cx="2476501" cy="584201"/>
          </a:xfrm>
          <a:prstGeom prst="rect">
            <a:avLst/>
          </a:prstGeom>
          <a:ln w="12700">
            <a:miter lim="400000"/>
          </a:ln>
        </p:spPr>
      </p:pic>
      <p:sp>
        <p:nvSpPr>
          <p:cNvPr id="439" name="Usual backprop algorithm"/>
          <p:cNvSpPr txBox="1"/>
          <p:nvPr/>
        </p:nvSpPr>
        <p:spPr>
          <a:xfrm>
            <a:off x="1432244" y="4623093"/>
            <a:ext cx="7641642" cy="820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pPr/>
            <a:r>
              <a:t>Usual backprop algorithm</a:t>
            </a:r>
          </a:p>
        </p:txBody>
      </p:sp>
      <p:sp>
        <p:nvSpPr>
          <p:cNvPr id="440" name="NeuralODE backprop…"/>
          <p:cNvSpPr txBox="1"/>
          <p:nvPr/>
        </p:nvSpPr>
        <p:spPr>
          <a:xfrm>
            <a:off x="12600899" y="4592773"/>
            <a:ext cx="11044941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>
              <a:defRPr b="1"/>
            </a:pPr>
            <a:r>
              <a:t>NeuralODE backprop</a:t>
            </a:r>
          </a:p>
          <a:p>
            <a:pPr marL="889000" indent="-889000">
              <a:buSzPct val="100000"/>
              <a:buAutoNum type="arabicPeriod" startAt="1"/>
            </a:pPr>
            <a:r>
              <a:t>Forward pass: solve </a:t>
            </a:r>
            <a:r>
              <a:t>, but only store </a:t>
            </a:r>
          </a:p>
          <a:p>
            <a:pPr marL="889000" indent="-889000">
              <a:buSzPct val="100000"/>
              <a:buAutoNum type="arabicPeriod" startAt="1"/>
            </a:pPr>
            <a:r>
              <a:t>Solve </a:t>
            </a:r>
            <a:r>
              <a:t>, </a:t>
            </a:r>
            <a:r>
              <a:t> backwards.</a:t>
            </a:r>
          </a:p>
          <a:p>
            <a:pPr marL="889000" indent="-889000">
              <a:buSzPct val="100000"/>
              <a:buAutoNum type="arabicPeriod" startAt="1"/>
            </a:pPr>
            <a:r>
              <a:t>Solve </a:t>
            </a:r>
          </a:p>
        </p:txBody>
      </p:sp>
      <p:pic>
        <p:nvPicPr>
          <p:cNvPr id="441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2600899" y="4592773"/>
            <a:ext cx="2235201" cy="469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42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2600899" y="4592773"/>
            <a:ext cx="889001" cy="469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43" name="Image" descr="Image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2600899" y="4592773"/>
            <a:ext cx="6184901" cy="952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44" name="Image" descr="Image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2600899" y="4592773"/>
            <a:ext cx="6654801" cy="482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45" name="Image" descr="Image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2600899" y="4592773"/>
            <a:ext cx="8166101" cy="115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40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Key idea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Key ideas</a:t>
            </a:r>
          </a:p>
        </p:txBody>
      </p:sp>
      <p:sp>
        <p:nvSpPr>
          <p:cNvPr id="448" name="Find gradient of loss function in an efficient way - only take gradient against last function, which is a vector not a matrix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Find gradient of loss function in an efficient way - only take gradient against last function, which is a vector not a matrix</a:t>
            </a:r>
          </a:p>
          <a:p>
            <a:pPr/>
            <a:r>
              <a:t>Long compositions in discrete space become flow maps of a differential equation in the continuous case</a:t>
            </a:r>
          </a:p>
          <a:p>
            <a:pPr/>
            <a:r>
              <a:t>Use duality to solve the problem efficiently and avoid storing intermediate values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175" name="Background - matrix multiplication, neural networks as function composition, backprop…"/>
          <p:cNvSpPr txBox="1"/>
          <p:nvPr>
            <p:ph type="body" idx="1"/>
          </p:nvPr>
        </p:nvSpPr>
        <p:spPr>
          <a:xfrm>
            <a:off x="1206500" y="3052559"/>
            <a:ext cx="21971000" cy="8256012"/>
          </a:xfrm>
          <a:prstGeom prst="rect">
            <a:avLst/>
          </a:prstGeom>
        </p:spPr>
        <p:txBody>
          <a:bodyPr/>
          <a:lstStyle/>
          <a:p>
            <a:pPr/>
            <a:r>
              <a:rPr b="1"/>
              <a:t>Background</a:t>
            </a:r>
            <a:r>
              <a:t> - matrix multiplication, neural networks as function composition, backprop</a:t>
            </a:r>
          </a:p>
          <a:p>
            <a:pPr>
              <a:defRPr b="1"/>
            </a:pPr>
            <a:r>
              <a:t>NeuralODEs the naive way</a:t>
            </a:r>
          </a:p>
          <a:p>
            <a:pPr>
              <a:defRPr b="1"/>
            </a:pPr>
            <a:r>
              <a:t>Lagrangian optimisation</a:t>
            </a:r>
          </a:p>
          <a:p>
            <a:pPr>
              <a:defRPr b="1"/>
            </a:pPr>
            <a:r>
              <a:t>NeuralODEs the right way</a:t>
            </a:r>
          </a:p>
          <a:p>
            <a:pPr>
              <a:defRPr b="1"/>
            </a:pPr>
            <a:r>
              <a:t>Backprop the NeuralODE way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Matrix multipli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Matrix multiplication</a:t>
            </a:r>
          </a:p>
        </p:txBody>
      </p:sp>
      <p:sp>
        <p:nvSpPr>
          <p:cNvPr id="178" name="We want to do  , where…"/>
          <p:cNvSpPr txBox="1"/>
          <p:nvPr>
            <p:ph type="body" idx="1"/>
          </p:nvPr>
        </p:nvSpPr>
        <p:spPr>
          <a:xfrm>
            <a:off x="1206500" y="4049180"/>
            <a:ext cx="21971000" cy="8256012"/>
          </a:xfrm>
          <a:prstGeom prst="rect">
            <a:avLst/>
          </a:prstGeom>
        </p:spPr>
        <p:txBody>
          <a:bodyPr/>
          <a:lstStyle/>
          <a:p>
            <a:pPr/>
            <a:r>
              <a:t>We want to do </a:t>
            </a:r>
            <a:r>
              <a:t>, where </a:t>
            </a:r>
            <a:r>
              <a:t> </a:t>
            </a:r>
          </a:p>
          <a:p>
            <a:pPr/>
            <a:r>
              <a:t>Which one is easier, </a:t>
            </a:r>
            <a:r>
              <a:t> or </a:t>
            </a:r>
            <a:r>
              <a:t>?</a:t>
            </a:r>
          </a:p>
          <a:p>
            <a:pPr/>
            <a:r>
              <a:t>Note </a:t>
            </a:r>
            <a:r>
              <a:t> is harder, </a:t>
            </a:r>
            <a:r>
              <a:t>, than </a:t>
            </a:r>
            <a:r>
              <a:t>, which is </a:t>
            </a:r>
          </a:p>
          <a:p>
            <a:pPr/>
            <a:r>
              <a:t>Which is harder </a:t>
            </a:r>
            <a:r>
              <a:t> or </a:t>
            </a:r>
            <a:r>
              <a:t> ?</a:t>
            </a:r>
          </a:p>
          <a:p>
            <a:pPr/>
            <a:r>
              <a:t>So, for </a:t>
            </a:r>
            <a:r>
              <a:rPr b="1"/>
              <a:t>column-wise</a:t>
            </a:r>
            <a:r>
              <a:t> multiplication we should multiply from </a:t>
            </a:r>
            <a:r>
              <a:rPr b="1"/>
              <a:t>right to left, </a:t>
            </a:r>
            <a:r>
              <a:t>for </a:t>
            </a:r>
            <a:r>
              <a:rPr b="1"/>
              <a:t>row-wise</a:t>
            </a:r>
            <a:r>
              <a:t> multiplication, we should multiply from </a:t>
            </a:r>
            <a:r>
              <a:rPr b="1"/>
              <a:t>left to right</a:t>
            </a:r>
            <a:r>
              <a:t>.</a:t>
            </a:r>
          </a:p>
        </p:txBody>
      </p:sp>
      <p:pic>
        <p:nvPicPr>
          <p:cNvPr id="17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6500" y="4049180"/>
            <a:ext cx="1257300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06500" y="4049180"/>
            <a:ext cx="6070600" cy="660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06500" y="4049180"/>
            <a:ext cx="1689100" cy="60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06500" y="4049180"/>
            <a:ext cx="1689100" cy="60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206500" y="4049180"/>
            <a:ext cx="1689100" cy="60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206500" y="4049180"/>
            <a:ext cx="1511300" cy="698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206500" y="4049180"/>
            <a:ext cx="1689100" cy="60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206500" y="4049180"/>
            <a:ext cx="1511300" cy="698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Image" descr="Image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206500" y="4049180"/>
            <a:ext cx="1701800" cy="60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Image" descr="Image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206500" y="4049180"/>
            <a:ext cx="1689100" cy="609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In NNs, we study functions   and Jakobians  .…"/>
          <p:cNvSpPr txBox="1"/>
          <p:nvPr>
            <p:ph type="body" idx="1"/>
          </p:nvPr>
        </p:nvSpPr>
        <p:spPr>
          <a:xfrm>
            <a:off x="1206500" y="2959280"/>
            <a:ext cx="21971000" cy="10335703"/>
          </a:xfrm>
          <a:prstGeom prst="rect">
            <a:avLst/>
          </a:prstGeom>
        </p:spPr>
        <p:txBody>
          <a:bodyPr/>
          <a:lstStyle/>
          <a:p>
            <a:pPr/>
            <a:r>
              <a:t>In NNs, we study functions </a:t>
            </a:r>
            <a:r>
              <a:t> and Jakobians </a:t>
            </a:r>
            <a:r>
              <a:t>.</a:t>
            </a:r>
          </a:p>
          <a:p>
            <a:pPr/>
            <a:r>
              <a:t>Represent a NN as a composition </a:t>
            </a:r>
            <a:r>
              <a:t> (outputting a scalar loss)</a:t>
            </a:r>
          </a:p>
          <a:p>
            <a:pPr/>
            <a:r>
              <a:t>Forward pass: </a:t>
            </a:r>
            <a:r>
              <a:t> (multiply right to left, domain fixed)</a:t>
            </a:r>
          </a:p>
          <a:p>
            <a:pPr/>
            <a:r>
              <a:t>Backward pass: </a:t>
            </a:r>
            <a:r>
              <a:t> </a:t>
            </a:r>
          </a:p>
          <a:p>
            <a:pPr/>
            <a:r>
              <a:t>Chain rule </a:t>
            </a:r>
            <a:r>
              <a:t>       </a:t>
            </a:r>
          </a:p>
          <a:p>
            <a:pPr/>
            <a:r>
              <a:t>(multiply left to right, image fixed)</a:t>
            </a:r>
          </a:p>
        </p:txBody>
      </p:sp>
      <p:pic>
        <p:nvPicPr>
          <p:cNvPr id="19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6500" y="2959280"/>
            <a:ext cx="3416300" cy="571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06500" y="2959280"/>
            <a:ext cx="4673600" cy="60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06500" y="2959280"/>
            <a:ext cx="3111500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06500" y="2959280"/>
            <a:ext cx="8255000" cy="698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206500" y="2959280"/>
            <a:ext cx="9550400" cy="711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206500" y="2959280"/>
            <a:ext cx="6667500" cy="6096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1" name="Group"/>
          <p:cNvGrpSpPr/>
          <p:nvPr/>
        </p:nvGrpSpPr>
        <p:grpSpPr>
          <a:xfrm>
            <a:off x="1206500" y="2959280"/>
            <a:ext cx="9558399" cy="1993007"/>
            <a:chOff x="0" y="0"/>
            <a:chExt cx="9558398" cy="1993005"/>
          </a:xfrm>
        </p:grpSpPr>
        <p:sp>
          <p:nvSpPr>
            <p:cNvPr id="197" name="Line"/>
            <p:cNvSpPr/>
            <p:nvPr/>
          </p:nvSpPr>
          <p:spPr>
            <a:xfrm flipV="1">
              <a:off x="657660" y="584417"/>
              <a:ext cx="1" cy="139374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98" name="Line"/>
            <p:cNvSpPr/>
            <p:nvPr/>
          </p:nvSpPr>
          <p:spPr>
            <a:xfrm flipV="1">
              <a:off x="4070992" y="584417"/>
              <a:ext cx="1" cy="139374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99" name="Line"/>
            <p:cNvSpPr/>
            <p:nvPr/>
          </p:nvSpPr>
          <p:spPr>
            <a:xfrm flipV="1">
              <a:off x="7484324" y="584417"/>
              <a:ext cx="1" cy="139374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pic>
          <p:nvPicPr>
            <p:cNvPr id="200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1421665"/>
              <a:ext cx="590173" cy="2803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1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3952957" y="0"/>
              <a:ext cx="236071" cy="3245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2" name="Image" descr="Image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7373667" y="7377"/>
              <a:ext cx="221316" cy="3098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3" name="Line"/>
            <p:cNvSpPr/>
            <p:nvPr/>
          </p:nvSpPr>
          <p:spPr>
            <a:xfrm>
              <a:off x="659413" y="1559146"/>
              <a:ext cx="3428423" cy="4338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330" fill="norm" stroke="1" extrusionOk="0">
                  <a:moveTo>
                    <a:pt x="0" y="0"/>
                  </a:moveTo>
                  <a:cubicBezTo>
                    <a:pt x="3012" y="12034"/>
                    <a:pt x="6348" y="18913"/>
                    <a:pt x="9763" y="20132"/>
                  </a:cubicBezTo>
                  <a:cubicBezTo>
                    <a:pt x="13872" y="21600"/>
                    <a:pt x="17960" y="14857"/>
                    <a:pt x="21600" y="604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04" name="Line"/>
            <p:cNvSpPr/>
            <p:nvPr/>
          </p:nvSpPr>
          <p:spPr>
            <a:xfrm>
              <a:off x="4083780" y="1606054"/>
              <a:ext cx="3404997" cy="3054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8" fill="norm" stroke="1" extrusionOk="0">
                  <a:moveTo>
                    <a:pt x="0" y="0"/>
                  </a:moveTo>
                  <a:cubicBezTo>
                    <a:pt x="3718" y="14152"/>
                    <a:pt x="7620" y="21421"/>
                    <a:pt x="11551" y="21517"/>
                  </a:cubicBezTo>
                  <a:cubicBezTo>
                    <a:pt x="14951" y="21600"/>
                    <a:pt x="18334" y="16308"/>
                    <a:pt x="21600" y="580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05" name="Line"/>
            <p:cNvSpPr/>
            <p:nvPr/>
          </p:nvSpPr>
          <p:spPr>
            <a:xfrm flipH="1" rot="10800000">
              <a:off x="659413" y="611716"/>
              <a:ext cx="3428423" cy="433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330" fill="norm" stroke="1" extrusionOk="0">
                  <a:moveTo>
                    <a:pt x="0" y="0"/>
                  </a:moveTo>
                  <a:cubicBezTo>
                    <a:pt x="3012" y="12034"/>
                    <a:pt x="6348" y="18913"/>
                    <a:pt x="9763" y="20132"/>
                  </a:cubicBezTo>
                  <a:cubicBezTo>
                    <a:pt x="13872" y="21600"/>
                    <a:pt x="17960" y="14857"/>
                    <a:pt x="21600" y="604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06" name="Line"/>
            <p:cNvSpPr/>
            <p:nvPr/>
          </p:nvSpPr>
          <p:spPr>
            <a:xfrm flipH="1" rot="10800000">
              <a:off x="4083780" y="675439"/>
              <a:ext cx="3404997" cy="3054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8" fill="norm" stroke="1" extrusionOk="0">
                  <a:moveTo>
                    <a:pt x="0" y="0"/>
                  </a:moveTo>
                  <a:cubicBezTo>
                    <a:pt x="3718" y="14152"/>
                    <a:pt x="7620" y="21421"/>
                    <a:pt x="11551" y="21517"/>
                  </a:cubicBezTo>
                  <a:cubicBezTo>
                    <a:pt x="14951" y="21600"/>
                    <a:pt x="18334" y="16308"/>
                    <a:pt x="21600" y="580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pic>
          <p:nvPicPr>
            <p:cNvPr id="207" name="Image" descr="Image"/>
            <p:cNvPicPr>
              <a:picLocks noChangeAspect="1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532248" y="51640"/>
              <a:ext cx="236070" cy="2213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8" name="Image" descr="Image"/>
            <p:cNvPicPr>
              <a:picLocks noChangeAspect="1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733019" y="1111615"/>
              <a:ext cx="590174" cy="3393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9" name="Image" descr="Image"/>
            <p:cNvPicPr>
              <a:picLocks noChangeAspect="1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4213573" y="1079543"/>
              <a:ext cx="1313135" cy="4278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0" name="Image" descr="Image"/>
            <p:cNvPicPr>
              <a:picLocks noChangeAspect="1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7551811" y="1079543"/>
              <a:ext cx="2006588" cy="4278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12" name="Image" descr="Image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1206500" y="2959280"/>
            <a:ext cx="12268200" cy="711201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Neural networks as function composi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Neural networks as function compositions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Backpro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Backprop</a:t>
            </a:r>
          </a:p>
        </p:txBody>
      </p:sp>
      <p:sp>
        <p:nvSpPr>
          <p:cNvPr id="216" name="Assume function,  ,   , where   is the ‘loss’…"/>
          <p:cNvSpPr txBox="1"/>
          <p:nvPr>
            <p:ph type="body" idx="1"/>
          </p:nvPr>
        </p:nvSpPr>
        <p:spPr>
          <a:xfrm>
            <a:off x="1007175" y="3052559"/>
            <a:ext cx="21971001" cy="10647902"/>
          </a:xfrm>
          <a:prstGeom prst="rect">
            <a:avLst/>
          </a:prstGeom>
        </p:spPr>
        <p:txBody>
          <a:bodyPr/>
          <a:lstStyle/>
          <a:p>
            <a:pPr marL="457200" indent="-457200" defTabSz="1828754">
              <a:spcBef>
                <a:spcPts val="3300"/>
              </a:spcBef>
              <a:defRPr sz="3600"/>
            </a:pPr>
            <a:r>
              <a:t>Assume function, </a:t>
            </a:r>
            <a:r>
              <a:t>,  </a:t>
            </a:r>
            <a:r>
              <a:t>, where </a:t>
            </a:r>
            <a:r>
              <a:t> is the ‘loss’</a:t>
            </a:r>
          </a:p>
          <a:p>
            <a:pPr marL="457200" indent="-457200" defTabSz="1828754">
              <a:spcBef>
                <a:spcPts val="3300"/>
              </a:spcBef>
              <a:defRPr sz="3600"/>
            </a:pPr>
            <a:r>
              <a:t>We seek to optimise </a:t>
            </a:r>
            <a:r>
              <a:t>, where </a:t>
            </a:r>
            <a:r>
              <a:t> is the ground truth</a:t>
            </a:r>
          </a:p>
          <a:p>
            <a:pPr marL="457200" indent="-457200" defTabSz="1828754">
              <a:spcBef>
                <a:spcPts val="3300"/>
              </a:spcBef>
              <a:defRPr sz="3600"/>
            </a:pPr>
            <a:r>
              <a:t>We need the gradient </a:t>
            </a:r>
          </a:p>
          <a:p>
            <a:pPr marL="0" indent="0" defTabSz="1828754">
              <a:spcBef>
                <a:spcPts val="3300"/>
              </a:spcBef>
              <a:buSzTx/>
              <a:buNone/>
              <a:defRPr sz="3600"/>
            </a:pPr>
            <a:r>
              <a:t>                    </a:t>
            </a:r>
          </a:p>
          <a:p>
            <a:pPr marL="0" indent="0" defTabSz="1828754">
              <a:spcBef>
                <a:spcPts val="3300"/>
              </a:spcBef>
              <a:buSzTx/>
              <a:buNone/>
              <a:defRPr sz="3600"/>
            </a:pPr>
          </a:p>
        </p:txBody>
      </p:sp>
      <p:pic>
        <p:nvPicPr>
          <p:cNvPr id="21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7175" y="3052559"/>
            <a:ext cx="2019301" cy="698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7175" y="3052559"/>
            <a:ext cx="2133601" cy="685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07175" y="3052559"/>
            <a:ext cx="5334001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07175" y="3052559"/>
            <a:ext cx="5753101" cy="60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07175" y="3052559"/>
            <a:ext cx="533401" cy="584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007175" y="3052559"/>
            <a:ext cx="6845301" cy="6477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30" name="Group"/>
          <p:cNvGrpSpPr/>
          <p:nvPr/>
        </p:nvGrpSpPr>
        <p:grpSpPr>
          <a:xfrm>
            <a:off x="1007175" y="3052559"/>
            <a:ext cx="15189753" cy="2110990"/>
            <a:chOff x="0" y="0"/>
            <a:chExt cx="15189751" cy="2110989"/>
          </a:xfrm>
        </p:grpSpPr>
        <p:sp>
          <p:nvSpPr>
            <p:cNvPr id="223" name="Line"/>
            <p:cNvSpPr/>
            <p:nvPr/>
          </p:nvSpPr>
          <p:spPr>
            <a:xfrm flipV="1">
              <a:off x="4143299" y="11225"/>
              <a:ext cx="1226918" cy="595379"/>
            </a:xfrm>
            <a:prstGeom prst="line">
              <a:avLst/>
            </a:prstGeom>
            <a:noFill/>
            <a:ln w="889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24" name="Easy  : we know"/>
            <p:cNvSpPr txBox="1"/>
            <p:nvPr/>
          </p:nvSpPr>
          <p:spPr>
            <a:xfrm>
              <a:off x="0" y="1270835"/>
              <a:ext cx="6722124" cy="8401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Easy </a:t>
              </a:r>
              <a:r>
                <a:t>: we know </a:t>
              </a:r>
            </a:p>
          </p:txBody>
        </p:sp>
        <p:pic>
          <p:nvPicPr>
            <p:cNvPr id="225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1270835"/>
              <a:ext cx="1902220" cy="608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6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0" y="1270835"/>
              <a:ext cx="292100" cy="4064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7" name="Line"/>
            <p:cNvSpPr/>
            <p:nvPr/>
          </p:nvSpPr>
          <p:spPr>
            <a:xfrm flipH="1" flipV="1">
              <a:off x="7925787" y="-1"/>
              <a:ext cx="1255294" cy="622171"/>
            </a:xfrm>
            <a:prstGeom prst="line">
              <a:avLst/>
            </a:prstGeom>
            <a:noFill/>
            <a:ln w="889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28" name="Needs more work:"/>
            <p:cNvSpPr txBox="1"/>
            <p:nvPr/>
          </p:nvSpPr>
          <p:spPr>
            <a:xfrm>
              <a:off x="8122117" y="1270835"/>
              <a:ext cx="7067635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Needs more work: </a:t>
              </a:r>
            </a:p>
          </p:txBody>
        </p:sp>
        <p:pic>
          <p:nvPicPr>
            <p:cNvPr id="229" name="Image" descr="Image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8122117" y="1270835"/>
              <a:ext cx="1793680" cy="5050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65" name="Group"/>
          <p:cNvGrpSpPr/>
          <p:nvPr/>
        </p:nvGrpSpPr>
        <p:grpSpPr>
          <a:xfrm>
            <a:off x="1007175" y="3052559"/>
            <a:ext cx="21094437" cy="4536918"/>
            <a:chOff x="0" y="0"/>
            <a:chExt cx="21094435" cy="4536917"/>
          </a:xfrm>
        </p:grpSpPr>
        <p:sp>
          <p:nvSpPr>
            <p:cNvPr id="231" name="Line"/>
            <p:cNvSpPr/>
            <p:nvPr/>
          </p:nvSpPr>
          <p:spPr>
            <a:xfrm flipV="1">
              <a:off x="622299" y="836726"/>
              <a:ext cx="1" cy="284089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32" name="Line"/>
            <p:cNvSpPr/>
            <p:nvPr/>
          </p:nvSpPr>
          <p:spPr>
            <a:xfrm flipV="1">
              <a:off x="2096336" y="836726"/>
              <a:ext cx="1" cy="284089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33" name="Line"/>
            <p:cNvSpPr/>
            <p:nvPr/>
          </p:nvSpPr>
          <p:spPr>
            <a:xfrm flipV="1">
              <a:off x="7400291" y="814579"/>
              <a:ext cx="1" cy="288519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pic>
          <p:nvPicPr>
            <p:cNvPr id="234" name="Image" descr="Image"/>
            <p:cNvPicPr>
              <a:picLocks noChangeAspect="1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30808" y="3172846"/>
              <a:ext cx="508001" cy="241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5" name="Line"/>
            <p:cNvSpPr/>
            <p:nvPr/>
          </p:nvSpPr>
          <p:spPr>
            <a:xfrm>
              <a:off x="623808" y="3354685"/>
              <a:ext cx="1475909" cy="373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330" fill="norm" stroke="1" extrusionOk="0">
                  <a:moveTo>
                    <a:pt x="0" y="0"/>
                  </a:moveTo>
                  <a:cubicBezTo>
                    <a:pt x="3012" y="12034"/>
                    <a:pt x="6348" y="18913"/>
                    <a:pt x="9763" y="20132"/>
                  </a:cubicBezTo>
                  <a:cubicBezTo>
                    <a:pt x="13872" y="21600"/>
                    <a:pt x="17960" y="14857"/>
                    <a:pt x="21600" y="604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36" name="Line"/>
            <p:cNvSpPr/>
            <p:nvPr/>
          </p:nvSpPr>
          <p:spPr>
            <a:xfrm flipV="1">
              <a:off x="3560376" y="836726"/>
              <a:ext cx="1" cy="284089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37" name="Line"/>
            <p:cNvSpPr/>
            <p:nvPr/>
          </p:nvSpPr>
          <p:spPr>
            <a:xfrm>
              <a:off x="2094627" y="3380085"/>
              <a:ext cx="1475910" cy="373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330" fill="norm" stroke="1" extrusionOk="0">
                  <a:moveTo>
                    <a:pt x="0" y="0"/>
                  </a:moveTo>
                  <a:cubicBezTo>
                    <a:pt x="3012" y="12034"/>
                    <a:pt x="6348" y="18913"/>
                    <a:pt x="9763" y="20132"/>
                  </a:cubicBezTo>
                  <a:cubicBezTo>
                    <a:pt x="13872" y="21600"/>
                    <a:pt x="17960" y="14857"/>
                    <a:pt x="21600" y="604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pic>
          <p:nvPicPr>
            <p:cNvPr id="238" name="Image" descr="Image"/>
            <p:cNvPicPr>
              <a:picLocks noChangeAspect="1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1153915" y="4009867"/>
              <a:ext cx="406401" cy="520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9" name="Image" descr="Image"/>
            <p:cNvPicPr>
              <a:picLocks noChangeAspect="1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2618385" y="4009867"/>
              <a:ext cx="419101" cy="520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0" name="Line"/>
            <p:cNvSpPr/>
            <p:nvPr/>
          </p:nvSpPr>
          <p:spPr>
            <a:xfrm flipV="1">
              <a:off x="5948108" y="814579"/>
              <a:ext cx="1" cy="288519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41" name="Line"/>
            <p:cNvSpPr/>
            <p:nvPr/>
          </p:nvSpPr>
          <p:spPr>
            <a:xfrm>
              <a:off x="5942347" y="3380085"/>
              <a:ext cx="1475909" cy="373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330" fill="norm" stroke="1" extrusionOk="0">
                  <a:moveTo>
                    <a:pt x="0" y="0"/>
                  </a:moveTo>
                  <a:cubicBezTo>
                    <a:pt x="3012" y="12034"/>
                    <a:pt x="6348" y="18913"/>
                    <a:pt x="9763" y="20132"/>
                  </a:cubicBezTo>
                  <a:cubicBezTo>
                    <a:pt x="13872" y="21600"/>
                    <a:pt x="17960" y="14857"/>
                    <a:pt x="21600" y="604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pic>
          <p:nvPicPr>
            <p:cNvPr id="242" name="Image" descr="Image"/>
            <p:cNvPicPr>
              <a:picLocks noChangeAspect="1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6396254" y="4003517"/>
              <a:ext cx="558801" cy="5334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3" name="Image" descr="Image"/>
            <p:cNvPicPr>
              <a:picLocks noChangeAspect="1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1905837" y="0"/>
              <a:ext cx="406401" cy="406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4" name="Image" descr="Image"/>
            <p:cNvPicPr>
              <a:picLocks noChangeAspect="1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0" y="555"/>
              <a:ext cx="1270000" cy="4064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5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rcRect l="0" t="0" r="0" b="0"/>
            <a:stretch>
              <a:fillRect/>
            </a:stretch>
          </p:blipFill>
          <p:spPr>
            <a:xfrm>
              <a:off x="3369876" y="0"/>
              <a:ext cx="406401" cy="406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6" name="Image" descr="Image"/>
            <p:cNvPicPr>
              <a:picLocks noChangeAspect="1"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5459158" y="0"/>
              <a:ext cx="1003301" cy="406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7" name="Image" descr="Image"/>
            <p:cNvPicPr>
              <a:picLocks noChangeAspect="1"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6798802" y="6905"/>
              <a:ext cx="1435101" cy="419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8" name="Line"/>
            <p:cNvSpPr/>
            <p:nvPr/>
          </p:nvSpPr>
          <p:spPr>
            <a:xfrm flipH="1" rot="10800000">
              <a:off x="620428" y="2503799"/>
              <a:ext cx="1476752" cy="811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246" fill="norm" stroke="1" extrusionOk="0">
                  <a:moveTo>
                    <a:pt x="0" y="0"/>
                  </a:moveTo>
                  <a:cubicBezTo>
                    <a:pt x="2169" y="6117"/>
                    <a:pt x="5166" y="11240"/>
                    <a:pt x="8733" y="15043"/>
                  </a:cubicBezTo>
                  <a:cubicBezTo>
                    <a:pt x="12744" y="19320"/>
                    <a:pt x="18080" y="21600"/>
                    <a:pt x="21600" y="15594"/>
                  </a:cubicBezTo>
                </a:path>
              </a:pathLst>
            </a:custGeom>
            <a:noFill/>
            <a:ln w="254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49" name="Line"/>
            <p:cNvSpPr/>
            <p:nvPr/>
          </p:nvSpPr>
          <p:spPr>
            <a:xfrm flipH="1" rot="10800000">
              <a:off x="2095064" y="1854511"/>
              <a:ext cx="1476753" cy="811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246" fill="norm" stroke="1" extrusionOk="0">
                  <a:moveTo>
                    <a:pt x="0" y="0"/>
                  </a:moveTo>
                  <a:cubicBezTo>
                    <a:pt x="2169" y="6117"/>
                    <a:pt x="5166" y="11240"/>
                    <a:pt x="8733" y="15043"/>
                  </a:cubicBezTo>
                  <a:cubicBezTo>
                    <a:pt x="12744" y="19320"/>
                    <a:pt x="18080" y="21600"/>
                    <a:pt x="21600" y="15594"/>
                  </a:cubicBezTo>
                </a:path>
              </a:pathLst>
            </a:custGeom>
            <a:noFill/>
            <a:ln w="254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50" name="Line"/>
            <p:cNvSpPr/>
            <p:nvPr/>
          </p:nvSpPr>
          <p:spPr>
            <a:xfrm flipH="1" rot="10800000">
              <a:off x="5944063" y="1399479"/>
              <a:ext cx="1476753" cy="811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246" fill="norm" stroke="1" extrusionOk="0">
                  <a:moveTo>
                    <a:pt x="0" y="0"/>
                  </a:moveTo>
                  <a:cubicBezTo>
                    <a:pt x="2169" y="6117"/>
                    <a:pt x="5166" y="11240"/>
                    <a:pt x="8733" y="15043"/>
                  </a:cubicBezTo>
                  <a:cubicBezTo>
                    <a:pt x="12744" y="19320"/>
                    <a:pt x="18080" y="21600"/>
                    <a:pt x="21600" y="15594"/>
                  </a:cubicBezTo>
                </a:path>
              </a:pathLst>
            </a:custGeom>
            <a:noFill/>
            <a:ln w="254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51" name="Line"/>
            <p:cNvSpPr/>
            <p:nvPr/>
          </p:nvSpPr>
          <p:spPr>
            <a:xfrm flipH="1" rot="10800000">
              <a:off x="5942782" y="2599898"/>
              <a:ext cx="1476753" cy="811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246" fill="norm" stroke="1" extrusionOk="0">
                  <a:moveTo>
                    <a:pt x="0" y="0"/>
                  </a:moveTo>
                  <a:cubicBezTo>
                    <a:pt x="2169" y="6117"/>
                    <a:pt x="5166" y="11240"/>
                    <a:pt x="8733" y="15043"/>
                  </a:cubicBezTo>
                  <a:cubicBezTo>
                    <a:pt x="12744" y="19320"/>
                    <a:pt x="18080" y="21600"/>
                    <a:pt x="21600" y="15594"/>
                  </a:cubicBezTo>
                </a:path>
              </a:pathLst>
            </a:custGeom>
            <a:noFill/>
            <a:ln w="254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52" name="Line"/>
            <p:cNvSpPr/>
            <p:nvPr/>
          </p:nvSpPr>
          <p:spPr>
            <a:xfrm flipH="1" rot="10800000">
              <a:off x="2068223" y="2599898"/>
              <a:ext cx="1476753" cy="811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246" fill="norm" stroke="1" extrusionOk="0">
                  <a:moveTo>
                    <a:pt x="0" y="0"/>
                  </a:moveTo>
                  <a:cubicBezTo>
                    <a:pt x="2169" y="6117"/>
                    <a:pt x="5166" y="11240"/>
                    <a:pt x="8733" y="15043"/>
                  </a:cubicBezTo>
                  <a:cubicBezTo>
                    <a:pt x="12744" y="19320"/>
                    <a:pt x="18080" y="21600"/>
                    <a:pt x="21600" y="15594"/>
                  </a:cubicBezTo>
                </a:path>
              </a:pathLst>
            </a:custGeom>
            <a:noFill/>
            <a:ln w="254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pic>
          <p:nvPicPr>
            <p:cNvPr id="253" name="Image" descr="Image"/>
            <p:cNvPicPr>
              <a:picLocks noChangeAspect="1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7506338" y="1552215"/>
              <a:ext cx="406401" cy="32205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4" name="Line"/>
            <p:cNvSpPr/>
            <p:nvPr/>
          </p:nvSpPr>
          <p:spPr>
            <a:xfrm flipH="1" rot="10800000">
              <a:off x="5942782" y="1908643"/>
              <a:ext cx="1476753" cy="811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246" fill="norm" stroke="1" extrusionOk="0">
                  <a:moveTo>
                    <a:pt x="0" y="0"/>
                  </a:moveTo>
                  <a:cubicBezTo>
                    <a:pt x="2169" y="6117"/>
                    <a:pt x="5166" y="11240"/>
                    <a:pt x="8733" y="15043"/>
                  </a:cubicBezTo>
                  <a:cubicBezTo>
                    <a:pt x="12744" y="19320"/>
                    <a:pt x="18080" y="21600"/>
                    <a:pt x="21600" y="15594"/>
                  </a:cubicBezTo>
                </a:path>
              </a:pathLst>
            </a:custGeom>
            <a:noFill/>
            <a:ln w="254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pic>
          <p:nvPicPr>
            <p:cNvPr id="255" name="Image" descr="Image"/>
            <p:cNvPicPr>
              <a:picLocks noChangeAspect="1"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7506338" y="2841534"/>
              <a:ext cx="406401" cy="32205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56" name="Image" descr="Image"/>
            <p:cNvPicPr>
              <a:picLocks noChangeAspect="1"/>
            </p:cNvPicPr>
            <p:nvPr/>
          </p:nvPicPr>
          <p:blipFill>
            <a:blip r:embed="rId22">
              <a:extLst/>
            </a:blip>
            <a:stretch>
              <a:fillRect/>
            </a:stretch>
          </p:blipFill>
          <p:spPr>
            <a:xfrm>
              <a:off x="7677788" y="2084851"/>
              <a:ext cx="63501" cy="419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57" name="Image" descr="Image"/>
            <p:cNvPicPr>
              <a:picLocks noChangeAspect="1"/>
            </p:cNvPicPr>
            <p:nvPr/>
          </p:nvPicPr>
          <p:blipFill>
            <a:blip r:embed="rId23">
              <a:extLst/>
            </a:blip>
            <a:stretch>
              <a:fillRect/>
            </a:stretch>
          </p:blipFill>
          <p:spPr>
            <a:xfrm>
              <a:off x="4542244" y="2552664"/>
              <a:ext cx="469901" cy="63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58" name="Image" descr="Image"/>
            <p:cNvPicPr>
              <a:picLocks noChangeAspect="1"/>
            </p:cNvPicPr>
            <p:nvPr/>
          </p:nvPicPr>
          <p:blipFill>
            <a:blip r:embed="rId24">
              <a:extLst/>
            </a:blip>
            <a:stretch>
              <a:fillRect/>
            </a:stretch>
          </p:blipFill>
          <p:spPr>
            <a:xfrm>
              <a:off x="6163944" y="644743"/>
              <a:ext cx="1130301" cy="571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59" name="Image" descr="Image"/>
            <p:cNvPicPr>
              <a:picLocks noChangeAspect="1"/>
            </p:cNvPicPr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788148" y="1809655"/>
              <a:ext cx="1130301" cy="571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0" name="Image" descr="Image"/>
            <p:cNvPicPr>
              <a:picLocks noChangeAspect="1"/>
            </p:cNvPicPr>
            <p:nvPr/>
          </p:nvPicPr>
          <p:blipFill>
            <a:blip r:embed="rId26">
              <a:extLst/>
            </a:blip>
            <a:stretch>
              <a:fillRect/>
            </a:stretch>
          </p:blipFill>
          <p:spPr>
            <a:xfrm>
              <a:off x="2274224" y="1150600"/>
              <a:ext cx="1130301" cy="571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1" name="Image" descr="Image"/>
            <p:cNvPicPr>
              <a:picLocks noChangeAspect="1"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3657339" y="2997669"/>
              <a:ext cx="365923" cy="35721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2" name="Image" descr="Image"/>
            <p:cNvPicPr>
              <a:picLocks noChangeAspect="1"/>
            </p:cNvPicPr>
            <p:nvPr/>
          </p:nvPicPr>
          <p:blipFill>
            <a:blip r:embed="rId28">
              <a:extLst/>
            </a:blip>
            <a:stretch>
              <a:fillRect/>
            </a:stretch>
          </p:blipFill>
          <p:spPr>
            <a:xfrm>
              <a:off x="3654566" y="2115796"/>
              <a:ext cx="365923" cy="35721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3" name="Image" descr="Image"/>
            <p:cNvPicPr>
              <a:picLocks noChangeAspect="1"/>
            </p:cNvPicPr>
            <p:nvPr/>
          </p:nvPicPr>
          <p:blipFill>
            <a:blip r:embed="rId29">
              <a:extLst/>
            </a:blip>
            <a:stretch>
              <a:fillRect/>
            </a:stretch>
          </p:blipFill>
          <p:spPr>
            <a:xfrm>
              <a:off x="1574362" y="2819599"/>
              <a:ext cx="365923" cy="3659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4" name="Image" descr="Image"/>
            <p:cNvPicPr>
              <a:picLocks noChangeAspect="1"/>
            </p:cNvPicPr>
            <p:nvPr/>
          </p:nvPicPr>
          <p:blipFill>
            <a:blip r:embed="rId30">
              <a:extLst/>
            </a:blip>
            <a:stretch>
              <a:fillRect/>
            </a:stretch>
          </p:blipFill>
          <p:spPr>
            <a:xfrm>
              <a:off x="10207915" y="1725125"/>
              <a:ext cx="10886521" cy="10640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Backpro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Backprop</a:t>
            </a:r>
          </a:p>
        </p:txBody>
      </p:sp>
      <p:sp>
        <p:nvSpPr>
          <p:cNvPr id="268" name="Algorithm…"/>
          <p:cNvSpPr txBox="1"/>
          <p:nvPr>
            <p:ph type="body" sz="half" idx="1"/>
          </p:nvPr>
        </p:nvSpPr>
        <p:spPr>
          <a:xfrm>
            <a:off x="1293841" y="5982812"/>
            <a:ext cx="13307526" cy="825601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/>
            </a:pPr>
            <a:r>
              <a:t>Algorithm</a:t>
            </a:r>
          </a:p>
          <a:p>
            <a:pPr marL="889000" indent="-889000">
              <a:buSzPct val="100000"/>
              <a:buAutoNum type="arabicPeriod" startAt="1"/>
            </a:pPr>
            <a:r>
              <a:t>Forward pass to obtain </a:t>
            </a:r>
          </a:p>
          <a:p>
            <a:pPr marL="889000" indent="-889000">
              <a:buSzPct val="100000"/>
              <a:buAutoNum type="arabicPeriod" startAt="1"/>
            </a:pPr>
            <a:r>
              <a:t>Find </a:t>
            </a:r>
          </a:p>
          <a:p>
            <a:pPr marL="889000" indent="-889000">
              <a:buSzPct val="100000"/>
              <a:buAutoNum type="arabicPeriod" startAt="1"/>
            </a:pPr>
            <a:r>
              <a:t>For i from N to 1, find </a:t>
            </a:r>
            <a:r>
              <a:t> by multiplying </a:t>
            </a:r>
            <a:r>
              <a:t> by </a:t>
            </a:r>
            <a:r>
              <a:t>  </a:t>
            </a:r>
          </a:p>
          <a:p>
            <a:pPr marL="889000" indent="-889000">
              <a:buSzPct val="100000"/>
              <a:buAutoNum type="arabicPeriod" startAt="1"/>
            </a:pPr>
            <a:r>
              <a:t>Compute </a:t>
            </a:r>
            <a:r>
              <a:t>, and accumulate</a:t>
            </a:r>
          </a:p>
        </p:txBody>
      </p:sp>
      <p:pic>
        <p:nvPicPr>
          <p:cNvPr id="26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3841" y="5982812"/>
            <a:ext cx="6578601" cy="558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93841" y="5982812"/>
            <a:ext cx="1917701" cy="647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1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93841" y="5982812"/>
            <a:ext cx="1155701" cy="482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2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93841" y="5982812"/>
            <a:ext cx="1587501" cy="520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3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293841" y="5982812"/>
            <a:ext cx="2463801" cy="622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4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293841" y="5982812"/>
            <a:ext cx="2476501" cy="5842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77" name="Group"/>
          <p:cNvGrpSpPr/>
          <p:nvPr/>
        </p:nvGrpSpPr>
        <p:grpSpPr>
          <a:xfrm>
            <a:off x="1487844" y="2754489"/>
            <a:ext cx="12919521" cy="1498601"/>
            <a:chOff x="0" y="0"/>
            <a:chExt cx="12919519" cy="1498600"/>
          </a:xfrm>
        </p:grpSpPr>
        <p:pic>
          <p:nvPicPr>
            <p:cNvPr id="275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463550"/>
              <a:ext cx="8851900" cy="571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6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9096819" y="0"/>
              <a:ext cx="3822701" cy="1498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78" name="Where  , left to right"/>
          <p:cNvSpPr txBox="1"/>
          <p:nvPr/>
        </p:nvSpPr>
        <p:spPr>
          <a:xfrm>
            <a:off x="1270808" y="4494916"/>
            <a:ext cx="12743502" cy="877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Where </a:t>
            </a:r>
            <a:r>
              <a:t>, left to right</a:t>
            </a:r>
          </a:p>
        </p:txBody>
      </p:sp>
      <p:pic>
        <p:nvPicPr>
          <p:cNvPr id="279" name="Image" descr="Image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270808" y="4494916"/>
            <a:ext cx="7435410" cy="6457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6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NeuralODEs reca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NeuralODEs recap</a:t>
            </a:r>
          </a:p>
        </p:txBody>
      </p:sp>
      <p:grpSp>
        <p:nvGrpSpPr>
          <p:cNvPr id="304" name="Group"/>
          <p:cNvGrpSpPr/>
          <p:nvPr/>
        </p:nvGrpSpPr>
        <p:grpSpPr>
          <a:xfrm>
            <a:off x="2142496" y="3640652"/>
            <a:ext cx="8233903" cy="6798166"/>
            <a:chOff x="0" y="0"/>
            <a:chExt cx="8233902" cy="6798166"/>
          </a:xfrm>
        </p:grpSpPr>
        <p:grpSp>
          <p:nvGrpSpPr>
            <p:cNvPr id="301" name="Group"/>
            <p:cNvGrpSpPr/>
            <p:nvPr/>
          </p:nvGrpSpPr>
          <p:grpSpPr>
            <a:xfrm>
              <a:off x="-1" y="1936420"/>
              <a:ext cx="8233904" cy="2985222"/>
              <a:chOff x="0" y="0"/>
              <a:chExt cx="8233902" cy="2985221"/>
            </a:xfrm>
          </p:grpSpPr>
          <p:sp>
            <p:nvSpPr>
              <p:cNvPr id="282" name="Line"/>
              <p:cNvSpPr/>
              <p:nvPr/>
            </p:nvSpPr>
            <p:spPr>
              <a:xfrm flipV="1">
                <a:off x="607661" y="769053"/>
                <a:ext cx="1" cy="135687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pic>
            <p:nvPicPr>
              <p:cNvPr id="283" name="Image" descr="Image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6169" y="1621150"/>
                <a:ext cx="508001" cy="2413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84" name="Image" descr="Image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1139276" y="2458171"/>
                <a:ext cx="406401" cy="5207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85" name="Image" descr="Image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2603746" y="2458171"/>
                <a:ext cx="419101" cy="5207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86" name="Image" descr="Image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6381615" y="2451821"/>
                <a:ext cx="558801" cy="5334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87" name="Image" descr="Image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905837" y="0"/>
                <a:ext cx="406401" cy="4064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88" name="Image" descr="Image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0" y="555"/>
                <a:ext cx="1270000" cy="4064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89" name="Image" descr="Image"/>
              <p:cNvPicPr>
                <a:picLocks noChangeAspect="1"/>
              </p:cNvPicPr>
              <p:nvPr/>
            </p:nvPicPr>
            <p:blipFill>
              <a:blip r:embed="rId8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3369876" y="0"/>
                <a:ext cx="406401" cy="4064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90" name="Image" descr="Image"/>
              <p:cNvPicPr>
                <a:picLocks noChangeAspect="1"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5459158" y="0"/>
                <a:ext cx="1003301" cy="4064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91" name="Image" descr="Image"/>
              <p:cNvPicPr>
                <a:picLocks noChangeAspect="1"/>
              </p:cNvPicPr>
              <p:nvPr/>
            </p:nvPicPr>
            <p:blipFill>
              <a:blip r:embed="rId10">
                <a:extLst/>
              </a:blip>
              <a:stretch>
                <a:fillRect/>
              </a:stretch>
            </p:blipFill>
            <p:spPr>
              <a:xfrm>
                <a:off x="6798802" y="6905"/>
                <a:ext cx="1435101" cy="4191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92" name="Image" descr="Image"/>
              <p:cNvPicPr>
                <a:picLocks noChangeAspect="1"/>
              </p:cNvPicPr>
              <p:nvPr/>
            </p:nvPicPr>
            <p:blipFill>
              <a:blip r:embed="rId11">
                <a:extLst/>
              </a:blip>
              <a:stretch>
                <a:fillRect/>
              </a:stretch>
            </p:blipFill>
            <p:spPr>
              <a:xfrm>
                <a:off x="4527605" y="1000967"/>
                <a:ext cx="469901" cy="635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93" name="Line"/>
              <p:cNvSpPr/>
              <p:nvPr/>
            </p:nvSpPr>
            <p:spPr>
              <a:xfrm flipV="1">
                <a:off x="2068998" y="774246"/>
                <a:ext cx="1" cy="135687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94" name="Line"/>
              <p:cNvSpPr/>
              <p:nvPr/>
            </p:nvSpPr>
            <p:spPr>
              <a:xfrm flipV="1">
                <a:off x="3558437" y="769053"/>
                <a:ext cx="1" cy="135687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95" name="Line"/>
              <p:cNvSpPr/>
              <p:nvPr/>
            </p:nvSpPr>
            <p:spPr>
              <a:xfrm flipV="1">
                <a:off x="5920769" y="774246"/>
                <a:ext cx="1" cy="135687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96" name="Line"/>
              <p:cNvSpPr/>
              <p:nvPr/>
            </p:nvSpPr>
            <p:spPr>
              <a:xfrm flipV="1">
                <a:off x="7405313" y="774246"/>
                <a:ext cx="1" cy="135687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97" name="Line"/>
              <p:cNvSpPr/>
              <p:nvPr/>
            </p:nvSpPr>
            <p:spPr>
              <a:xfrm flipV="1">
                <a:off x="635594" y="1555254"/>
                <a:ext cx="1474427" cy="50781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98" name="Line"/>
              <p:cNvSpPr/>
              <p:nvPr/>
            </p:nvSpPr>
            <p:spPr>
              <a:xfrm>
                <a:off x="2078151" y="1560611"/>
                <a:ext cx="1488322" cy="26431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99" name="Line"/>
              <p:cNvSpPr/>
              <p:nvPr/>
            </p:nvSpPr>
            <p:spPr>
              <a:xfrm>
                <a:off x="5917965" y="1307426"/>
                <a:ext cx="1488323" cy="26431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00" name="Line"/>
              <p:cNvSpPr/>
              <p:nvPr/>
            </p:nvSpPr>
            <p:spPr>
              <a:xfrm flipV="1">
                <a:off x="3559111" y="1322463"/>
                <a:ext cx="2403353" cy="50861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ysDot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302" name="Usual NNs"/>
            <p:cNvSpPr txBox="1"/>
            <p:nvPr/>
          </p:nvSpPr>
          <p:spPr>
            <a:xfrm>
              <a:off x="1917212" y="0"/>
              <a:ext cx="3015387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Usual NNs</a:t>
              </a:r>
            </a:p>
          </p:txBody>
        </p:sp>
        <p:pic>
          <p:nvPicPr>
            <p:cNvPr id="303" name="Image" descr="Image"/>
            <p:cNvPicPr>
              <a:picLocks noChangeAspect="1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1107155" y="6264766"/>
              <a:ext cx="4635501" cy="5334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19" name="Group"/>
          <p:cNvGrpSpPr/>
          <p:nvPr/>
        </p:nvGrpSpPr>
        <p:grpSpPr>
          <a:xfrm>
            <a:off x="11315678" y="3640651"/>
            <a:ext cx="11787908" cy="7964966"/>
            <a:chOff x="0" y="0"/>
            <a:chExt cx="11787907" cy="7964964"/>
          </a:xfrm>
        </p:grpSpPr>
        <p:grpSp>
          <p:nvGrpSpPr>
            <p:cNvPr id="313" name="Group"/>
            <p:cNvGrpSpPr/>
            <p:nvPr/>
          </p:nvGrpSpPr>
          <p:grpSpPr>
            <a:xfrm>
              <a:off x="1950578" y="2705473"/>
              <a:ext cx="7554245" cy="2020012"/>
              <a:chOff x="0" y="0"/>
              <a:chExt cx="7554243" cy="2020010"/>
            </a:xfrm>
          </p:grpSpPr>
          <p:grpSp>
            <p:nvGrpSpPr>
              <p:cNvPr id="310" name="Group"/>
              <p:cNvGrpSpPr/>
              <p:nvPr/>
            </p:nvGrpSpPr>
            <p:grpSpPr>
              <a:xfrm>
                <a:off x="0" y="0"/>
                <a:ext cx="7554244" cy="2020011"/>
                <a:chOff x="0" y="0"/>
                <a:chExt cx="7554243" cy="2020010"/>
              </a:xfrm>
            </p:grpSpPr>
            <p:sp>
              <p:nvSpPr>
                <p:cNvPr id="305" name="Line"/>
                <p:cNvSpPr/>
                <p:nvPr/>
              </p:nvSpPr>
              <p:spPr>
                <a:xfrm flipV="1">
                  <a:off x="591491" y="0"/>
                  <a:ext cx="1" cy="1356872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/>
                </a:p>
              </p:txBody>
            </p:sp>
            <p:pic>
              <p:nvPicPr>
                <p:cNvPr id="306" name="Image" descr="Image"/>
                <p:cNvPicPr>
                  <a:picLocks noChangeAspect="1"/>
                </p:cNvPicPr>
                <p:nvPr/>
              </p:nvPicPr>
              <p:blipFill>
                <a:blip r:embed="rId2">
                  <a:extLst/>
                </a:blip>
                <a:stretch>
                  <a:fillRect/>
                </a:stretch>
              </p:blipFill>
              <p:spPr>
                <a:xfrm>
                  <a:off x="0" y="852096"/>
                  <a:ext cx="508000" cy="241301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307" name="Line"/>
                <p:cNvSpPr/>
                <p:nvPr/>
              </p:nvSpPr>
              <p:spPr>
                <a:xfrm flipV="1">
                  <a:off x="7389143" y="5193"/>
                  <a:ext cx="1" cy="1356872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/>
                </a:p>
              </p:txBody>
            </p:sp>
            <p:pic>
              <p:nvPicPr>
                <p:cNvPr id="308" name="Image" descr="Image"/>
                <p:cNvPicPr>
                  <a:picLocks noChangeAspect="1"/>
                </p:cNvPicPr>
                <p:nvPr/>
              </p:nvPicPr>
              <p:blipFill>
                <a:blip r:embed="rId13">
                  <a:extLst/>
                </a:blip>
                <a:stretch>
                  <a:fillRect/>
                </a:stretch>
              </p:blipFill>
              <p:spPr>
                <a:xfrm>
                  <a:off x="489891" y="1689810"/>
                  <a:ext cx="203201" cy="330201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309" name="Image" descr="Image"/>
                <p:cNvPicPr>
                  <a:picLocks noChangeAspect="1"/>
                </p:cNvPicPr>
                <p:nvPr/>
              </p:nvPicPr>
              <p:blipFill>
                <a:blip r:embed="rId14">
                  <a:extLst/>
                </a:blip>
                <a:stretch>
                  <a:fillRect/>
                </a:stretch>
              </p:blipFill>
              <p:spPr>
                <a:xfrm>
                  <a:off x="7224043" y="1696160"/>
                  <a:ext cx="330201" cy="317501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  <p:sp>
            <p:nvSpPr>
              <p:cNvPr id="311" name="Line"/>
              <p:cNvSpPr/>
              <p:nvPr/>
            </p:nvSpPr>
            <p:spPr>
              <a:xfrm>
                <a:off x="606075" y="376441"/>
                <a:ext cx="6789171" cy="10076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8876" fill="norm" stroke="1" extrusionOk="0">
                    <a:moveTo>
                      <a:pt x="0" y="9016"/>
                    </a:moveTo>
                    <a:cubicBezTo>
                      <a:pt x="1053" y="1936"/>
                      <a:pt x="2667" y="-1312"/>
                      <a:pt x="4236" y="488"/>
                    </a:cubicBezTo>
                    <a:cubicBezTo>
                      <a:pt x="5845" y="2334"/>
                      <a:pt x="7105" y="9190"/>
                      <a:pt x="8570" y="13406"/>
                    </a:cubicBezTo>
                    <a:cubicBezTo>
                      <a:pt x="10962" y="20288"/>
                      <a:pt x="13713" y="19919"/>
                      <a:pt x="16310" y="16451"/>
                    </a:cubicBezTo>
                    <a:cubicBezTo>
                      <a:pt x="18158" y="13984"/>
                      <a:pt x="19939" y="10007"/>
                      <a:pt x="21600" y="4634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pic>
            <p:nvPicPr>
              <p:cNvPr id="312" name="Image" descr="Image"/>
              <p:cNvPicPr>
                <a:picLocks noChangeAspect="1"/>
              </p:cNvPicPr>
              <p:nvPr/>
            </p:nvPicPr>
            <p:blipFill>
              <a:blip r:embed="rId15">
                <a:extLst/>
              </a:blip>
              <a:stretch>
                <a:fillRect/>
              </a:stretch>
            </p:blipFill>
            <p:spPr>
              <a:xfrm>
                <a:off x="3351943" y="645306"/>
                <a:ext cx="1866901" cy="4699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314" name="Line"/>
            <p:cNvSpPr/>
            <p:nvPr/>
          </p:nvSpPr>
          <p:spPr>
            <a:xfrm flipH="1">
              <a:off x="7029779" y="1975727"/>
              <a:ext cx="1424183" cy="142418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15" name="Layer index"/>
            <p:cNvSpPr txBox="1"/>
            <p:nvPr/>
          </p:nvSpPr>
          <p:spPr>
            <a:xfrm>
              <a:off x="7551005" y="1034396"/>
              <a:ext cx="3264104" cy="8084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Layer index</a:t>
              </a:r>
            </a:p>
          </p:txBody>
        </p:sp>
        <p:sp>
          <p:nvSpPr>
            <p:cNvPr id="316" name="NeuralODE"/>
            <p:cNvSpPr txBox="1"/>
            <p:nvPr/>
          </p:nvSpPr>
          <p:spPr>
            <a:xfrm>
              <a:off x="4728277" y="0"/>
              <a:ext cx="3151328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NeuralODE</a:t>
              </a:r>
            </a:p>
          </p:txBody>
        </p:sp>
        <p:pic>
          <p:nvPicPr>
            <p:cNvPr id="317" name="Image" descr="Image"/>
            <p:cNvPicPr>
              <a:picLocks noChangeAspect="1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0" y="5953616"/>
              <a:ext cx="11455400" cy="1155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18" name="Flow map"/>
            <p:cNvSpPr txBox="1"/>
            <p:nvPr/>
          </p:nvSpPr>
          <p:spPr>
            <a:xfrm>
              <a:off x="8998073" y="7156532"/>
              <a:ext cx="2789835" cy="8084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Flow map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NeuralODEs the (direct) naive wa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NeuralODEs the (direct) naive way</a:t>
            </a:r>
          </a:p>
        </p:txBody>
      </p:sp>
      <p:pic>
        <p:nvPicPr>
          <p:cNvPr id="32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94084" y="4215338"/>
            <a:ext cx="3695701" cy="520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2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26810" y="5657441"/>
            <a:ext cx="9182101" cy="546101"/>
          </a:xfrm>
          <a:prstGeom prst="rect">
            <a:avLst/>
          </a:prstGeom>
          <a:ln w="12700">
            <a:miter lim="400000"/>
          </a:ln>
        </p:spPr>
      </p:pic>
      <p:sp>
        <p:nvSpPr>
          <p:cNvPr id="324" name="Idea: Let  . Then,  ,  , where  ."/>
          <p:cNvSpPr txBox="1"/>
          <p:nvPr/>
        </p:nvSpPr>
        <p:spPr>
          <a:xfrm>
            <a:off x="1558493" y="6940952"/>
            <a:ext cx="18230739" cy="1461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Idea: Let </a:t>
            </a:r>
            <a:r>
              <a:t>. Then, </a:t>
            </a:r>
            <a:r>
              <a:t>, </a:t>
            </a:r>
            <a:r>
              <a:t>, where </a:t>
            </a:r>
            <a:r>
              <a:t>. </a:t>
            </a:r>
          </a:p>
        </p:txBody>
      </p:sp>
      <p:pic>
        <p:nvPicPr>
          <p:cNvPr id="325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58493" y="6940952"/>
            <a:ext cx="4140201" cy="469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26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558493" y="6940952"/>
            <a:ext cx="5346701" cy="469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27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558493" y="6940952"/>
            <a:ext cx="1638301" cy="469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28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558493" y="6940952"/>
            <a:ext cx="3441701" cy="469901"/>
          </a:xfrm>
          <a:prstGeom prst="rect">
            <a:avLst/>
          </a:prstGeom>
          <a:ln w="12700">
            <a:miter lim="400000"/>
          </a:ln>
        </p:spPr>
      </p:pic>
      <p:sp>
        <p:nvSpPr>
          <p:cNvPr id="329" name="Issue:   is difficult to compute and we do not need it, we need  !"/>
          <p:cNvSpPr txBox="1"/>
          <p:nvPr/>
        </p:nvSpPr>
        <p:spPr>
          <a:xfrm>
            <a:off x="1671276" y="9140011"/>
            <a:ext cx="2129790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Issue: </a:t>
            </a:r>
            <a:r>
              <a:t> is difficult to compute and we do not need it, we need </a:t>
            </a:r>
            <a:r>
              <a:t>!</a:t>
            </a:r>
          </a:p>
        </p:txBody>
      </p:sp>
      <p:pic>
        <p:nvPicPr>
          <p:cNvPr id="330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671276" y="9140011"/>
            <a:ext cx="2324101" cy="482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31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671276" y="9140011"/>
            <a:ext cx="1943101" cy="482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Another way of expressing the gradient of lo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21">
              <a:defRPr spc="-161" sz="8075"/>
            </a:lvl1pPr>
          </a:lstStyle>
          <a:p>
            <a:pPr/>
            <a:r>
              <a:t>Another way of expressing the gradient of loss</a:t>
            </a:r>
          </a:p>
        </p:txBody>
      </p:sp>
      <p:grpSp>
        <p:nvGrpSpPr>
          <p:cNvPr id="350" name="Group"/>
          <p:cNvGrpSpPr/>
          <p:nvPr/>
        </p:nvGrpSpPr>
        <p:grpSpPr>
          <a:xfrm>
            <a:off x="1822993" y="8286552"/>
            <a:ext cx="10670170" cy="4900751"/>
            <a:chOff x="0" y="-966791"/>
            <a:chExt cx="10670168" cy="4900749"/>
          </a:xfrm>
        </p:grpSpPr>
        <p:grpSp>
          <p:nvGrpSpPr>
            <p:cNvPr id="339" name="Group"/>
            <p:cNvGrpSpPr/>
            <p:nvPr/>
          </p:nvGrpSpPr>
          <p:grpSpPr>
            <a:xfrm>
              <a:off x="0" y="-1"/>
              <a:ext cx="7554244" cy="3874744"/>
              <a:chOff x="0" y="0"/>
              <a:chExt cx="7554243" cy="3874742"/>
            </a:xfrm>
          </p:grpSpPr>
          <p:sp>
            <p:nvSpPr>
              <p:cNvPr id="334" name="Line"/>
              <p:cNvSpPr/>
              <p:nvPr/>
            </p:nvSpPr>
            <p:spPr>
              <a:xfrm flipV="1">
                <a:off x="591491" y="-1"/>
                <a:ext cx="1" cy="321160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pic>
            <p:nvPicPr>
              <p:cNvPr id="335" name="Image" descr="Image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2706828"/>
                <a:ext cx="508000" cy="2413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336" name="Line"/>
              <p:cNvSpPr/>
              <p:nvPr/>
            </p:nvSpPr>
            <p:spPr>
              <a:xfrm flipV="1">
                <a:off x="7389143" y="22185"/>
                <a:ext cx="1" cy="319461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pic>
            <p:nvPicPr>
              <p:cNvPr id="337" name="Image" descr="Image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489891" y="3544542"/>
                <a:ext cx="203201" cy="3302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38" name="Image" descr="Image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7224043" y="3550892"/>
                <a:ext cx="330201" cy="3175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340" name="Line"/>
            <p:cNvSpPr/>
            <p:nvPr/>
          </p:nvSpPr>
          <p:spPr>
            <a:xfrm>
              <a:off x="606075" y="2231173"/>
              <a:ext cx="6789171" cy="1007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876" fill="norm" stroke="1" extrusionOk="0">
                  <a:moveTo>
                    <a:pt x="0" y="9016"/>
                  </a:moveTo>
                  <a:cubicBezTo>
                    <a:pt x="1053" y="1936"/>
                    <a:pt x="2667" y="-1312"/>
                    <a:pt x="4236" y="488"/>
                  </a:cubicBezTo>
                  <a:cubicBezTo>
                    <a:pt x="5845" y="2334"/>
                    <a:pt x="7105" y="9190"/>
                    <a:pt x="8570" y="13406"/>
                  </a:cubicBezTo>
                  <a:cubicBezTo>
                    <a:pt x="10962" y="20288"/>
                    <a:pt x="13713" y="19919"/>
                    <a:pt x="16310" y="16451"/>
                  </a:cubicBezTo>
                  <a:cubicBezTo>
                    <a:pt x="18158" y="13984"/>
                    <a:pt x="19939" y="10007"/>
                    <a:pt x="21600" y="4634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pic>
          <p:nvPicPr>
            <p:cNvPr id="341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843671" y="3464057"/>
              <a:ext cx="1866901" cy="469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42" name="Line"/>
            <p:cNvSpPr/>
            <p:nvPr/>
          </p:nvSpPr>
          <p:spPr>
            <a:xfrm>
              <a:off x="606075" y="701161"/>
              <a:ext cx="6851507" cy="2011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67" fill="norm" stroke="1" extrusionOk="0">
                  <a:moveTo>
                    <a:pt x="0" y="20967"/>
                  </a:moveTo>
                  <a:cubicBezTo>
                    <a:pt x="747" y="15668"/>
                    <a:pt x="2285" y="12069"/>
                    <a:pt x="4045" y="11507"/>
                  </a:cubicBezTo>
                  <a:cubicBezTo>
                    <a:pt x="5098" y="11171"/>
                    <a:pt x="6150" y="11992"/>
                    <a:pt x="7206" y="11880"/>
                  </a:cubicBezTo>
                  <a:cubicBezTo>
                    <a:pt x="10137" y="11570"/>
                    <a:pt x="12493" y="4547"/>
                    <a:pt x="15260" y="1582"/>
                  </a:cubicBezTo>
                  <a:cubicBezTo>
                    <a:pt x="17326" y="-633"/>
                    <a:pt x="19556" y="-519"/>
                    <a:pt x="21600" y="1907"/>
                  </a:cubicBezTo>
                </a:path>
              </a:pathLst>
            </a:custGeom>
            <a:noFill/>
            <a:ln w="254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chemeClr val="accent5">
                      <a:hueOff val="-82419"/>
                      <a:satOff val="-9513"/>
                      <a:lumOff val="-16343"/>
                    </a:schemeClr>
                  </a:solidFill>
                </a:defRPr>
              </a:pPr>
            </a:p>
          </p:txBody>
        </p:sp>
        <p:pic>
          <p:nvPicPr>
            <p:cNvPr id="343" name="Image" descr="Image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466083" y="642436"/>
              <a:ext cx="2108201" cy="469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44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7603884" y="2242791"/>
              <a:ext cx="1943101" cy="469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45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7560087" y="502836"/>
              <a:ext cx="2717801" cy="469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46" name="Line"/>
            <p:cNvSpPr/>
            <p:nvPr/>
          </p:nvSpPr>
          <p:spPr>
            <a:xfrm flipH="1" rot="10800000">
              <a:off x="6025584" y="1840813"/>
              <a:ext cx="1332311" cy="1227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308" fill="norm" stroke="1" extrusionOk="0">
                  <a:moveTo>
                    <a:pt x="0" y="0"/>
                  </a:moveTo>
                  <a:cubicBezTo>
                    <a:pt x="2123" y="4512"/>
                    <a:pt x="4686" y="8808"/>
                    <a:pt x="7621" y="12853"/>
                  </a:cubicBezTo>
                  <a:cubicBezTo>
                    <a:pt x="11391" y="18048"/>
                    <a:pt x="17648" y="21600"/>
                    <a:pt x="21600" y="17563"/>
                  </a:cubicBezTo>
                </a:path>
              </a:pathLst>
            </a:custGeom>
            <a:noFill/>
            <a:ln w="254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pic>
          <p:nvPicPr>
            <p:cNvPr id="347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5606117" y="3228934"/>
              <a:ext cx="939801" cy="469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48" name="Image" descr="Image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7609468" y="1569810"/>
              <a:ext cx="3060701" cy="469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49" name="Continuous NNs (NeuralODE)"/>
            <p:cNvSpPr txBox="1"/>
            <p:nvPr/>
          </p:nvSpPr>
          <p:spPr>
            <a:xfrm>
              <a:off x="790080" y="-966792"/>
              <a:ext cx="811895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Continuous NNs (NeuralODE)</a:t>
              </a:r>
            </a:p>
          </p:txBody>
        </p:sp>
      </p:grpSp>
      <p:grpSp>
        <p:nvGrpSpPr>
          <p:cNvPr id="385" name="Group"/>
          <p:cNvGrpSpPr/>
          <p:nvPr/>
        </p:nvGrpSpPr>
        <p:grpSpPr>
          <a:xfrm>
            <a:off x="1923040" y="2988468"/>
            <a:ext cx="8233903" cy="4961925"/>
            <a:chOff x="0" y="404215"/>
            <a:chExt cx="8233902" cy="4961923"/>
          </a:xfrm>
        </p:grpSpPr>
        <p:sp>
          <p:nvSpPr>
            <p:cNvPr id="351" name="Line"/>
            <p:cNvSpPr/>
            <p:nvPr/>
          </p:nvSpPr>
          <p:spPr>
            <a:xfrm flipV="1">
              <a:off x="622299" y="1665948"/>
              <a:ext cx="1" cy="284089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52" name="Line"/>
            <p:cNvSpPr/>
            <p:nvPr/>
          </p:nvSpPr>
          <p:spPr>
            <a:xfrm flipV="1">
              <a:off x="2096336" y="1665948"/>
              <a:ext cx="1" cy="284089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53" name="Line"/>
            <p:cNvSpPr/>
            <p:nvPr/>
          </p:nvSpPr>
          <p:spPr>
            <a:xfrm flipV="1">
              <a:off x="7400291" y="1643801"/>
              <a:ext cx="1" cy="288519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pic>
          <p:nvPicPr>
            <p:cNvPr id="354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30808" y="4002068"/>
              <a:ext cx="508001" cy="241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55" name="Line"/>
            <p:cNvSpPr/>
            <p:nvPr/>
          </p:nvSpPr>
          <p:spPr>
            <a:xfrm>
              <a:off x="623808" y="4183907"/>
              <a:ext cx="1475909" cy="373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330" fill="norm" stroke="1" extrusionOk="0">
                  <a:moveTo>
                    <a:pt x="0" y="0"/>
                  </a:moveTo>
                  <a:cubicBezTo>
                    <a:pt x="3012" y="12034"/>
                    <a:pt x="6348" y="18913"/>
                    <a:pt x="9763" y="20132"/>
                  </a:cubicBezTo>
                  <a:cubicBezTo>
                    <a:pt x="13872" y="21600"/>
                    <a:pt x="17960" y="14857"/>
                    <a:pt x="21600" y="604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56" name="Line"/>
            <p:cNvSpPr/>
            <p:nvPr/>
          </p:nvSpPr>
          <p:spPr>
            <a:xfrm flipV="1">
              <a:off x="3560376" y="1665948"/>
              <a:ext cx="1" cy="284089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57" name="Line"/>
            <p:cNvSpPr/>
            <p:nvPr/>
          </p:nvSpPr>
          <p:spPr>
            <a:xfrm>
              <a:off x="2094627" y="4209307"/>
              <a:ext cx="1475910" cy="373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330" fill="norm" stroke="1" extrusionOk="0">
                  <a:moveTo>
                    <a:pt x="0" y="0"/>
                  </a:moveTo>
                  <a:cubicBezTo>
                    <a:pt x="3012" y="12034"/>
                    <a:pt x="6348" y="18913"/>
                    <a:pt x="9763" y="20132"/>
                  </a:cubicBezTo>
                  <a:cubicBezTo>
                    <a:pt x="13872" y="21600"/>
                    <a:pt x="17960" y="14857"/>
                    <a:pt x="21600" y="604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pic>
          <p:nvPicPr>
            <p:cNvPr id="358" name="Image" descr="Image"/>
            <p:cNvPicPr>
              <a:picLocks noChangeAspect="1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1153915" y="4839089"/>
              <a:ext cx="406401" cy="520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59" name="Image" descr="Image"/>
            <p:cNvPicPr>
              <a:picLocks noChangeAspect="1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2618385" y="4839089"/>
              <a:ext cx="419101" cy="520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60" name="Line"/>
            <p:cNvSpPr/>
            <p:nvPr/>
          </p:nvSpPr>
          <p:spPr>
            <a:xfrm flipV="1">
              <a:off x="5948108" y="1643801"/>
              <a:ext cx="1" cy="288519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61" name="Line"/>
            <p:cNvSpPr/>
            <p:nvPr/>
          </p:nvSpPr>
          <p:spPr>
            <a:xfrm>
              <a:off x="5942347" y="4209307"/>
              <a:ext cx="1475909" cy="373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330" fill="norm" stroke="1" extrusionOk="0">
                  <a:moveTo>
                    <a:pt x="0" y="0"/>
                  </a:moveTo>
                  <a:cubicBezTo>
                    <a:pt x="3012" y="12034"/>
                    <a:pt x="6348" y="18913"/>
                    <a:pt x="9763" y="20132"/>
                  </a:cubicBezTo>
                  <a:cubicBezTo>
                    <a:pt x="13872" y="21600"/>
                    <a:pt x="17960" y="14857"/>
                    <a:pt x="21600" y="604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pic>
          <p:nvPicPr>
            <p:cNvPr id="362" name="Image" descr="Image"/>
            <p:cNvPicPr>
              <a:picLocks noChangeAspect="1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6396254" y="4832739"/>
              <a:ext cx="558801" cy="5334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3" name="Image" descr="Image"/>
            <p:cNvPicPr>
              <a:picLocks noChangeAspect="1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1905837" y="829221"/>
              <a:ext cx="406401" cy="4064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4" name="Image" descr="Image"/>
            <p:cNvPicPr>
              <a:picLocks noChangeAspect="1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0" y="829776"/>
              <a:ext cx="1270000" cy="4064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5" name="Image" descr="Image"/>
            <p:cNvPicPr>
              <a:picLocks noChangeAspect="1"/>
            </p:cNvPicPr>
            <p:nvPr/>
          </p:nvPicPr>
          <p:blipFill>
            <a:blip r:embed="rId16">
              <a:extLst/>
            </a:blip>
            <a:srcRect l="0" t="0" r="0" b="0"/>
            <a:stretch>
              <a:fillRect/>
            </a:stretch>
          </p:blipFill>
          <p:spPr>
            <a:xfrm>
              <a:off x="3369876" y="829221"/>
              <a:ext cx="406401" cy="4064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6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5459158" y="829221"/>
              <a:ext cx="1003301" cy="4064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7" name="Image" descr="Image"/>
            <p:cNvPicPr>
              <a:picLocks noChangeAspect="1"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6798802" y="836126"/>
              <a:ext cx="1435101" cy="419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68" name="Line"/>
            <p:cNvSpPr/>
            <p:nvPr/>
          </p:nvSpPr>
          <p:spPr>
            <a:xfrm flipH="1" rot="10800000">
              <a:off x="620428" y="3333021"/>
              <a:ext cx="1476752" cy="811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246" fill="norm" stroke="1" extrusionOk="0">
                  <a:moveTo>
                    <a:pt x="0" y="0"/>
                  </a:moveTo>
                  <a:cubicBezTo>
                    <a:pt x="2169" y="6117"/>
                    <a:pt x="5166" y="11240"/>
                    <a:pt x="8733" y="15043"/>
                  </a:cubicBezTo>
                  <a:cubicBezTo>
                    <a:pt x="12744" y="19320"/>
                    <a:pt x="18080" y="21600"/>
                    <a:pt x="21600" y="15594"/>
                  </a:cubicBezTo>
                </a:path>
              </a:pathLst>
            </a:custGeom>
            <a:noFill/>
            <a:ln w="254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69" name="Line"/>
            <p:cNvSpPr/>
            <p:nvPr/>
          </p:nvSpPr>
          <p:spPr>
            <a:xfrm flipH="1" rot="10800000">
              <a:off x="2095064" y="2683733"/>
              <a:ext cx="1476753" cy="811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246" fill="norm" stroke="1" extrusionOk="0">
                  <a:moveTo>
                    <a:pt x="0" y="0"/>
                  </a:moveTo>
                  <a:cubicBezTo>
                    <a:pt x="2169" y="6117"/>
                    <a:pt x="5166" y="11240"/>
                    <a:pt x="8733" y="15043"/>
                  </a:cubicBezTo>
                  <a:cubicBezTo>
                    <a:pt x="12744" y="19320"/>
                    <a:pt x="18080" y="21600"/>
                    <a:pt x="21600" y="15594"/>
                  </a:cubicBezTo>
                </a:path>
              </a:pathLst>
            </a:custGeom>
            <a:noFill/>
            <a:ln w="254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70" name="Line"/>
            <p:cNvSpPr/>
            <p:nvPr/>
          </p:nvSpPr>
          <p:spPr>
            <a:xfrm flipH="1" rot="10800000">
              <a:off x="5944063" y="2228701"/>
              <a:ext cx="1476753" cy="811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246" fill="norm" stroke="1" extrusionOk="0">
                  <a:moveTo>
                    <a:pt x="0" y="0"/>
                  </a:moveTo>
                  <a:cubicBezTo>
                    <a:pt x="2169" y="6117"/>
                    <a:pt x="5166" y="11240"/>
                    <a:pt x="8733" y="15043"/>
                  </a:cubicBezTo>
                  <a:cubicBezTo>
                    <a:pt x="12744" y="19320"/>
                    <a:pt x="18080" y="21600"/>
                    <a:pt x="21600" y="15594"/>
                  </a:cubicBezTo>
                </a:path>
              </a:pathLst>
            </a:custGeom>
            <a:noFill/>
            <a:ln w="254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71" name="Line"/>
            <p:cNvSpPr/>
            <p:nvPr/>
          </p:nvSpPr>
          <p:spPr>
            <a:xfrm flipH="1" rot="10800000">
              <a:off x="5942782" y="3429120"/>
              <a:ext cx="1476753" cy="811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246" fill="norm" stroke="1" extrusionOk="0">
                  <a:moveTo>
                    <a:pt x="0" y="0"/>
                  </a:moveTo>
                  <a:cubicBezTo>
                    <a:pt x="2169" y="6117"/>
                    <a:pt x="5166" y="11240"/>
                    <a:pt x="8733" y="15043"/>
                  </a:cubicBezTo>
                  <a:cubicBezTo>
                    <a:pt x="12744" y="19320"/>
                    <a:pt x="18080" y="21600"/>
                    <a:pt x="21600" y="15594"/>
                  </a:cubicBezTo>
                </a:path>
              </a:pathLst>
            </a:custGeom>
            <a:noFill/>
            <a:ln w="254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72" name="Line"/>
            <p:cNvSpPr/>
            <p:nvPr/>
          </p:nvSpPr>
          <p:spPr>
            <a:xfrm flipH="1" rot="10800000">
              <a:off x="2068223" y="3429120"/>
              <a:ext cx="1476753" cy="811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246" fill="norm" stroke="1" extrusionOk="0">
                  <a:moveTo>
                    <a:pt x="0" y="0"/>
                  </a:moveTo>
                  <a:cubicBezTo>
                    <a:pt x="2169" y="6117"/>
                    <a:pt x="5166" y="11240"/>
                    <a:pt x="8733" y="15043"/>
                  </a:cubicBezTo>
                  <a:cubicBezTo>
                    <a:pt x="12744" y="19320"/>
                    <a:pt x="18080" y="21600"/>
                    <a:pt x="21600" y="15594"/>
                  </a:cubicBezTo>
                </a:path>
              </a:pathLst>
            </a:custGeom>
            <a:noFill/>
            <a:ln w="254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pic>
          <p:nvPicPr>
            <p:cNvPr id="373" name="Image" descr="Image"/>
            <p:cNvPicPr>
              <a:picLocks noChangeAspect="1"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7506338" y="2381437"/>
              <a:ext cx="406401" cy="32205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74" name="Line"/>
            <p:cNvSpPr/>
            <p:nvPr/>
          </p:nvSpPr>
          <p:spPr>
            <a:xfrm flipH="1" rot="10800000">
              <a:off x="5942782" y="2737865"/>
              <a:ext cx="1476753" cy="811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246" fill="norm" stroke="1" extrusionOk="0">
                  <a:moveTo>
                    <a:pt x="0" y="0"/>
                  </a:moveTo>
                  <a:cubicBezTo>
                    <a:pt x="2169" y="6117"/>
                    <a:pt x="5166" y="11240"/>
                    <a:pt x="8733" y="15043"/>
                  </a:cubicBezTo>
                  <a:cubicBezTo>
                    <a:pt x="12744" y="19320"/>
                    <a:pt x="18080" y="21600"/>
                    <a:pt x="21600" y="15594"/>
                  </a:cubicBezTo>
                </a:path>
              </a:pathLst>
            </a:custGeom>
            <a:noFill/>
            <a:ln w="254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pic>
          <p:nvPicPr>
            <p:cNvPr id="375" name="Image" descr="Image"/>
            <p:cNvPicPr>
              <a:picLocks noChangeAspect="1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7506338" y="3670756"/>
              <a:ext cx="406401" cy="32205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76" name="Image" descr="Image"/>
            <p:cNvPicPr>
              <a:picLocks noChangeAspect="1"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7677788" y="2914073"/>
              <a:ext cx="63501" cy="419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77" name="Image" descr="Image"/>
            <p:cNvPicPr>
              <a:picLocks noChangeAspect="1"/>
            </p:cNvPicPr>
            <p:nvPr/>
          </p:nvPicPr>
          <p:blipFill>
            <a:blip r:embed="rId22">
              <a:extLst/>
            </a:blip>
            <a:stretch>
              <a:fillRect/>
            </a:stretch>
          </p:blipFill>
          <p:spPr>
            <a:xfrm>
              <a:off x="4542244" y="3381886"/>
              <a:ext cx="469901" cy="63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78" name="Image" descr="Image"/>
            <p:cNvPicPr>
              <a:picLocks noChangeAspect="1"/>
            </p:cNvPicPr>
            <p:nvPr/>
          </p:nvPicPr>
          <p:blipFill>
            <a:blip r:embed="rId23">
              <a:extLst/>
            </a:blip>
            <a:stretch>
              <a:fillRect/>
            </a:stretch>
          </p:blipFill>
          <p:spPr>
            <a:xfrm>
              <a:off x="6163944" y="1473965"/>
              <a:ext cx="1130301" cy="571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79" name="Image" descr="Image"/>
            <p:cNvPicPr>
              <a:picLocks noChangeAspect="1"/>
            </p:cNvPicPr>
            <p:nvPr/>
          </p:nvPicPr>
          <p:blipFill>
            <a:blip r:embed="rId24">
              <a:extLst/>
            </a:blip>
            <a:stretch>
              <a:fillRect/>
            </a:stretch>
          </p:blipFill>
          <p:spPr>
            <a:xfrm>
              <a:off x="788148" y="2638877"/>
              <a:ext cx="1130301" cy="571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80" name="Image" descr="Image"/>
            <p:cNvPicPr>
              <a:picLocks noChangeAspect="1"/>
            </p:cNvPicPr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2274224" y="1979822"/>
              <a:ext cx="1130301" cy="571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81" name="Image" descr="Image"/>
            <p:cNvPicPr>
              <a:picLocks noChangeAspect="1"/>
            </p:cNvPicPr>
            <p:nvPr/>
          </p:nvPicPr>
          <p:blipFill>
            <a:blip r:embed="rId26">
              <a:extLst/>
            </a:blip>
            <a:stretch>
              <a:fillRect/>
            </a:stretch>
          </p:blipFill>
          <p:spPr>
            <a:xfrm>
              <a:off x="3657339" y="3826891"/>
              <a:ext cx="365923" cy="35721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82" name="Image" descr="Image"/>
            <p:cNvPicPr>
              <a:picLocks noChangeAspect="1"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3654566" y="2945018"/>
              <a:ext cx="365923" cy="35721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83" name="Image" descr="Image"/>
            <p:cNvPicPr>
              <a:picLocks noChangeAspect="1"/>
            </p:cNvPicPr>
            <p:nvPr/>
          </p:nvPicPr>
          <p:blipFill>
            <a:blip r:embed="rId28">
              <a:extLst/>
            </a:blip>
            <a:stretch>
              <a:fillRect/>
            </a:stretch>
          </p:blipFill>
          <p:spPr>
            <a:xfrm>
              <a:off x="1574362" y="3648821"/>
              <a:ext cx="365923" cy="3659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84" name="Discrete NNs"/>
            <p:cNvSpPr/>
            <p:nvPr/>
          </p:nvSpPr>
          <p:spPr>
            <a:xfrm>
              <a:off x="2264834" y="404215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Discrete NNs</a:t>
              </a:r>
            </a:p>
          </p:txBody>
        </p:sp>
      </p:grpSp>
      <p:grpSp>
        <p:nvGrpSpPr>
          <p:cNvPr id="388" name="Group"/>
          <p:cNvGrpSpPr/>
          <p:nvPr/>
        </p:nvGrpSpPr>
        <p:grpSpPr>
          <a:xfrm>
            <a:off x="16405344" y="7396826"/>
            <a:ext cx="4973815" cy="1270001"/>
            <a:chOff x="0" y="0"/>
            <a:chExt cx="4973814" cy="1270000"/>
          </a:xfrm>
        </p:grpSpPr>
        <p:sp>
          <p:nvSpPr>
            <p:cNvPr id="386" name="Arrow"/>
            <p:cNvSpPr/>
            <p:nvPr/>
          </p:nvSpPr>
          <p:spPr>
            <a:xfrm rot="5400000">
              <a:off x="-1" y="-1"/>
              <a:ext cx="1270001" cy="1270001"/>
            </a:xfrm>
            <a:prstGeom prst="rightArrow">
              <a:avLst>
                <a:gd name="adj1" fmla="val 32000"/>
                <a:gd name="adj2" fmla="val 64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87" name="Leap of faith"/>
            <p:cNvSpPr txBox="1"/>
            <p:nvPr/>
          </p:nvSpPr>
          <p:spPr>
            <a:xfrm>
              <a:off x="1460994" y="230784"/>
              <a:ext cx="351282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Leap of faith</a:t>
              </a:r>
            </a:p>
          </p:txBody>
        </p:sp>
      </p:grpSp>
      <p:grpSp>
        <p:nvGrpSpPr>
          <p:cNvPr id="391" name="Group"/>
          <p:cNvGrpSpPr/>
          <p:nvPr/>
        </p:nvGrpSpPr>
        <p:grpSpPr>
          <a:xfrm>
            <a:off x="13614246" y="3829577"/>
            <a:ext cx="9156701" cy="2720259"/>
            <a:chOff x="0" y="0"/>
            <a:chExt cx="9156700" cy="2720258"/>
          </a:xfrm>
        </p:grpSpPr>
        <p:pic>
          <p:nvPicPr>
            <p:cNvPr id="389" name="Image" descr="Image"/>
            <p:cNvPicPr>
              <a:picLocks noChangeAspect="1"/>
            </p:cNvPicPr>
            <p:nvPr/>
          </p:nvPicPr>
          <p:blipFill>
            <a:blip r:embed="rId29">
              <a:extLst/>
            </a:blip>
            <a:stretch>
              <a:fillRect/>
            </a:stretch>
          </p:blipFill>
          <p:spPr>
            <a:xfrm>
              <a:off x="1067316" y="1221658"/>
              <a:ext cx="3822701" cy="1498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90" name="Image" descr="Image"/>
            <p:cNvPicPr>
              <a:picLocks noChangeAspect="1"/>
            </p:cNvPicPr>
            <p:nvPr/>
          </p:nvPicPr>
          <p:blipFill>
            <a:blip r:embed="rId30">
              <a:extLst/>
            </a:blip>
            <a:stretch>
              <a:fillRect/>
            </a:stretch>
          </p:blipFill>
          <p:spPr>
            <a:xfrm>
              <a:off x="0" y="0"/>
              <a:ext cx="9156700" cy="571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92" name="Image" descr="Image"/>
          <p:cNvPicPr>
            <a:picLocks noChangeAspect="1"/>
          </p:cNvPicPr>
          <p:nvPr/>
        </p:nvPicPr>
        <p:blipFill>
          <a:blip r:embed="rId31">
            <a:extLst/>
          </a:blip>
          <a:stretch>
            <a:fillRect/>
          </a:stretch>
        </p:blipFill>
        <p:spPr>
          <a:xfrm>
            <a:off x="13662144" y="10083800"/>
            <a:ext cx="6756401" cy="1155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50" grpId="2"/>
      <p:bldP build="whole" bldLvl="1" animBg="1" rev="0" advAuto="0" spid="391" grpId="1"/>
      <p:bldP build="whole" bldLvl="1" animBg="1" rev="0" advAuto="0" spid="392" grpId="4"/>
      <p:bldP build="whole" bldLvl="1" animBg="1" rev="0" advAuto="0" spid="388" grpId="3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