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0" r:id="rId3"/>
    <p:sldId id="257" r:id="rId4"/>
    <p:sldId id="262" r:id="rId5"/>
    <p:sldId id="263" r:id="rId6"/>
    <p:sldId id="259"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766D"/>
    <a:srgbClr val="2CC0C5"/>
    <a:srgbClr val="16920E"/>
    <a:srgbClr val="BA6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F19396-2A86-8B41-9B47-8709A2973CAF}" v="16" dt="2023-10-31T01:37:09.1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62"/>
    <p:restoredTop sz="95982"/>
  </p:normalViewPr>
  <p:slideViewPr>
    <p:cSldViewPr snapToGrid="0">
      <p:cViewPr>
        <p:scale>
          <a:sx n="152" d="100"/>
          <a:sy n="152" d="100"/>
        </p:scale>
        <p:origin x="48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nie Bryant" userId="f7d795f2-1209-4b52-90c4-738122001f90" providerId="ADAL" clId="{80F19396-2A86-8B41-9B47-8709A2973CAF}"/>
    <pc:docChg chg="custSel addSld modSld sldOrd">
      <pc:chgData name="Annie Bryant" userId="f7d795f2-1209-4b52-90c4-738122001f90" providerId="ADAL" clId="{80F19396-2A86-8B41-9B47-8709A2973CAF}" dt="2023-10-31T01:37:47.484" v="18" actId="14100"/>
      <pc:docMkLst>
        <pc:docMk/>
      </pc:docMkLst>
      <pc:sldChg chg="addSp delSp modSp new mod ord">
        <pc:chgData name="Annie Bryant" userId="f7d795f2-1209-4b52-90c4-738122001f90" providerId="ADAL" clId="{80F19396-2A86-8B41-9B47-8709A2973CAF}" dt="2023-10-31T01:08:45.953" v="9" actId="20578"/>
        <pc:sldMkLst>
          <pc:docMk/>
          <pc:sldMk cId="4220157458" sldId="261"/>
        </pc:sldMkLst>
        <pc:spChg chg="del">
          <ac:chgData name="Annie Bryant" userId="f7d795f2-1209-4b52-90c4-738122001f90" providerId="ADAL" clId="{80F19396-2A86-8B41-9B47-8709A2973CAF}" dt="2023-10-31T00:47:33.798" v="1" actId="478"/>
          <ac:spMkLst>
            <pc:docMk/>
            <pc:sldMk cId="4220157458" sldId="261"/>
            <ac:spMk id="2" creationId="{661E304A-414A-796D-9CA1-7F6A5FA4DE5C}"/>
          </ac:spMkLst>
        </pc:spChg>
        <pc:spChg chg="del">
          <ac:chgData name="Annie Bryant" userId="f7d795f2-1209-4b52-90c4-738122001f90" providerId="ADAL" clId="{80F19396-2A86-8B41-9B47-8709A2973CAF}" dt="2023-10-31T00:47:33.798" v="1" actId="478"/>
          <ac:spMkLst>
            <pc:docMk/>
            <pc:sldMk cId="4220157458" sldId="261"/>
            <ac:spMk id="3" creationId="{F253A9BF-BB7B-1971-EEAF-40E6F2983178}"/>
          </ac:spMkLst>
        </pc:spChg>
        <pc:picChg chg="add mod">
          <ac:chgData name="Annie Bryant" userId="f7d795f2-1209-4b52-90c4-738122001f90" providerId="ADAL" clId="{80F19396-2A86-8B41-9B47-8709A2973CAF}" dt="2023-10-31T00:48:30.577" v="8" actId="1076"/>
          <ac:picMkLst>
            <pc:docMk/>
            <pc:sldMk cId="4220157458" sldId="261"/>
            <ac:picMk id="4" creationId="{0CCA7BDF-49AC-CD22-B579-C586FDB6E87B}"/>
          </ac:picMkLst>
        </pc:picChg>
      </pc:sldChg>
      <pc:sldChg chg="addSp delSp modSp new mod">
        <pc:chgData name="Annie Bryant" userId="f7d795f2-1209-4b52-90c4-738122001f90" providerId="ADAL" clId="{80F19396-2A86-8B41-9B47-8709A2973CAF}" dt="2023-10-31T01:33:18.510" v="12"/>
        <pc:sldMkLst>
          <pc:docMk/>
          <pc:sldMk cId="1840222180" sldId="262"/>
        </pc:sldMkLst>
        <pc:spChg chg="del">
          <ac:chgData name="Annie Bryant" userId="f7d795f2-1209-4b52-90c4-738122001f90" providerId="ADAL" clId="{80F19396-2A86-8B41-9B47-8709A2973CAF}" dt="2023-10-31T01:33:18.104" v="11" actId="478"/>
          <ac:spMkLst>
            <pc:docMk/>
            <pc:sldMk cId="1840222180" sldId="262"/>
            <ac:spMk id="2" creationId="{6326AF49-8E43-2EB6-BE22-75E9414B9A0D}"/>
          </ac:spMkLst>
        </pc:spChg>
        <pc:spChg chg="del">
          <ac:chgData name="Annie Bryant" userId="f7d795f2-1209-4b52-90c4-738122001f90" providerId="ADAL" clId="{80F19396-2A86-8B41-9B47-8709A2973CAF}" dt="2023-10-31T01:33:18.104" v="11" actId="478"/>
          <ac:spMkLst>
            <pc:docMk/>
            <pc:sldMk cId="1840222180" sldId="262"/>
            <ac:spMk id="3" creationId="{F8B55895-9DC6-8CEB-6F83-33428851AFA9}"/>
          </ac:spMkLst>
        </pc:spChg>
        <pc:picChg chg="add mod">
          <ac:chgData name="Annie Bryant" userId="f7d795f2-1209-4b52-90c4-738122001f90" providerId="ADAL" clId="{80F19396-2A86-8B41-9B47-8709A2973CAF}" dt="2023-10-31T01:33:18.510" v="12"/>
          <ac:picMkLst>
            <pc:docMk/>
            <pc:sldMk cId="1840222180" sldId="262"/>
            <ac:picMk id="4" creationId="{5A24505A-DC6A-2813-491B-68B217FC742C}"/>
          </ac:picMkLst>
        </pc:picChg>
      </pc:sldChg>
      <pc:sldChg chg="addSp delSp modSp new mod">
        <pc:chgData name="Annie Bryant" userId="f7d795f2-1209-4b52-90c4-738122001f90" providerId="ADAL" clId="{80F19396-2A86-8B41-9B47-8709A2973CAF}" dt="2023-10-31T01:37:47.484" v="18" actId="14100"/>
        <pc:sldMkLst>
          <pc:docMk/>
          <pc:sldMk cId="364421899" sldId="263"/>
        </pc:sldMkLst>
        <pc:spChg chg="del">
          <ac:chgData name="Annie Bryant" userId="f7d795f2-1209-4b52-90c4-738122001f90" providerId="ADAL" clId="{80F19396-2A86-8B41-9B47-8709A2973CAF}" dt="2023-10-31T01:37:04.074" v="14" actId="478"/>
          <ac:spMkLst>
            <pc:docMk/>
            <pc:sldMk cId="364421899" sldId="263"/>
            <ac:spMk id="2" creationId="{7ABE5EF5-E0AD-FA00-469C-B9E058207824}"/>
          </ac:spMkLst>
        </pc:spChg>
        <pc:spChg chg="del">
          <ac:chgData name="Annie Bryant" userId="f7d795f2-1209-4b52-90c4-738122001f90" providerId="ADAL" clId="{80F19396-2A86-8B41-9B47-8709A2973CAF}" dt="2023-10-31T01:37:04.074" v="14" actId="478"/>
          <ac:spMkLst>
            <pc:docMk/>
            <pc:sldMk cId="364421899" sldId="263"/>
            <ac:spMk id="3" creationId="{8089FACF-055B-6661-FF5F-786DE050F940}"/>
          </ac:spMkLst>
        </pc:spChg>
        <pc:picChg chg="add mod">
          <ac:chgData name="Annie Bryant" userId="f7d795f2-1209-4b52-90c4-738122001f90" providerId="ADAL" clId="{80F19396-2A86-8B41-9B47-8709A2973CAF}" dt="2023-10-31T01:37:47.484" v="18" actId="14100"/>
          <ac:picMkLst>
            <pc:docMk/>
            <pc:sldMk cId="364421899" sldId="263"/>
            <ac:picMk id="5" creationId="{72B9ADD9-D6DB-41D2-BD84-F5B792F94A3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D1F6D-6097-BA85-F543-F69EB1CBB5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2ED634A1-7FAE-17A3-6A2F-7A74334C5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6656352-8212-4D7B-89A3-CFFEF353B2BF}"/>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94061260-F8FE-FB6B-BEE5-C21CF5F5040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D0867D-2982-DA16-7974-DADDFD6A8617}"/>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265828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3362-EF5A-291A-7319-EF43A6E2FD2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C90011C-A246-892E-171C-0E11354D6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179DFF0-E771-199D-FFBC-1776C622536B}"/>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CA575BF7-D127-2B0D-1215-314793590D0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E002F5-ECF2-84FF-645A-6FB58956AD6E}"/>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52520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6600A-4434-595F-4887-49B58DEC73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5880017-2D47-3F41-4748-83FD6C8425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6FB0F27-7CC4-7F62-C0C4-8D3622631A36}"/>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476313D4-A3B3-53C3-6AFF-4C2353421674}"/>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2DAE69E-AC03-76F3-4E8E-D531C082EFB0}"/>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1690555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C397-0430-EBC5-2BBA-F9D8755EB1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8D124737-C8B5-553D-DE3D-6319FA234E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ED9B74E-3D56-531A-585A-D24E4A0FA35E}"/>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9B47E3BE-8813-F52B-0798-38F36E9D30B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5CB7AC4-9689-C662-7F4D-C00E824A7D35}"/>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301445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9E05E-0DAF-DE56-C50A-B06C9EC424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FE310A93-B91E-8AB5-F93D-AC6B3AEB87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6738FF-C099-CDD6-458C-2BF0173BBA5B}"/>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9C70FA57-8E9A-3511-3F62-78A30165876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0B6497E-0D35-8EA6-FD76-4DC72FC9A078}"/>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2630212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4DD3-665E-F692-1A79-633CE40BE5B3}"/>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4E54FE2-E4D8-36C1-F821-73BBD3472A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26B3DAAE-B72E-73BA-09CB-40F62241B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437D37E2-AEA5-DC3B-4C40-57F630F84666}"/>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6" name="Footer Placeholder 5">
            <a:extLst>
              <a:ext uri="{FF2B5EF4-FFF2-40B4-BE49-F238E27FC236}">
                <a16:creationId xmlns:a16="http://schemas.microsoft.com/office/drawing/2014/main" id="{78D4843A-D217-F11B-1D5E-1F15CAF5429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AFBC8C3-3635-C414-BEB3-13DF2AD87DB3}"/>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348250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7CE81-F63F-B53A-2F57-C36D7949AED5}"/>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C7D16B8-F0A0-83DE-9B7C-DAA34DD0A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39374C-DF48-76F6-275C-74AAE6F52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1036F39B-38A3-812C-EBB2-20EAC2F2F0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42369-CB52-F3B7-1841-30D30765D1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122C4D4-7A7E-C134-D372-67FE5E1C939F}"/>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8" name="Footer Placeholder 7">
            <a:extLst>
              <a:ext uri="{FF2B5EF4-FFF2-40B4-BE49-F238E27FC236}">
                <a16:creationId xmlns:a16="http://schemas.microsoft.com/office/drawing/2014/main" id="{61B37918-6D1C-DEC4-EAC1-FA5187D36CC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F0068EBA-D5C1-9B7A-C234-E2EFB1BB12AD}"/>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423487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7D15-B354-187B-4973-744643BD0B17}"/>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FBC4C88-D890-0D94-2B83-7D0EB82F3187}"/>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4" name="Footer Placeholder 3">
            <a:extLst>
              <a:ext uri="{FF2B5EF4-FFF2-40B4-BE49-F238E27FC236}">
                <a16:creationId xmlns:a16="http://schemas.microsoft.com/office/drawing/2014/main" id="{177E422C-74A1-6053-6341-D0ACDF7F8D4C}"/>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A5AF664-4BC8-B990-F0F1-A27ACFB2577D}"/>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17236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E46513-0985-E57E-9943-96F521D26438}"/>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3" name="Footer Placeholder 2">
            <a:extLst>
              <a:ext uri="{FF2B5EF4-FFF2-40B4-BE49-F238E27FC236}">
                <a16:creationId xmlns:a16="http://schemas.microsoft.com/office/drawing/2014/main" id="{388E7455-C32E-BA45-361C-06C402915FB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FCC4DD35-DFF2-EA7A-DC46-FD1727BBF165}"/>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381243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A30F-E5EF-C31D-CA6D-1716A0C9E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85DCBCB-E81E-F084-32DD-5E68E84FC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15741DB8-7ECB-095C-80C7-312967557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26412-4CE8-D281-72F1-057F406E8BDB}"/>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6" name="Footer Placeholder 5">
            <a:extLst>
              <a:ext uri="{FF2B5EF4-FFF2-40B4-BE49-F238E27FC236}">
                <a16:creationId xmlns:a16="http://schemas.microsoft.com/office/drawing/2014/main" id="{0989A277-F39B-1A9D-9FE6-5A7D8C677A9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D1D0E84-B1F5-EB14-27A4-7DA0FF7438AE}"/>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277942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7A640-9659-D685-ADA8-BF65C25D6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83C7C61A-0090-17A4-818F-5598E2CF05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5DF5B76-65F7-F304-D077-972BA112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92C6B4-4DDB-8A91-B431-C6A3EC8BE8B9}"/>
              </a:ext>
            </a:extLst>
          </p:cNvPr>
          <p:cNvSpPr>
            <a:spLocks noGrp="1"/>
          </p:cNvSpPr>
          <p:nvPr>
            <p:ph type="dt" sz="half" idx="10"/>
          </p:nvPr>
        </p:nvSpPr>
        <p:spPr/>
        <p:txBody>
          <a:bodyPr/>
          <a:lstStyle/>
          <a:p>
            <a:fld id="{705305CE-4F9C-E64E-98B3-294782BF3479}" type="datetimeFigureOut">
              <a:rPr lang="en-AU" smtClean="0"/>
              <a:t>31/10/2023</a:t>
            </a:fld>
            <a:endParaRPr lang="en-AU"/>
          </a:p>
        </p:txBody>
      </p:sp>
      <p:sp>
        <p:nvSpPr>
          <p:cNvPr id="6" name="Footer Placeholder 5">
            <a:extLst>
              <a:ext uri="{FF2B5EF4-FFF2-40B4-BE49-F238E27FC236}">
                <a16:creationId xmlns:a16="http://schemas.microsoft.com/office/drawing/2014/main" id="{3905B3D7-9F9E-B3B1-B0F9-922E8B6A518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DC76E6E4-B94E-0B00-A9EE-CC600F15473F}"/>
              </a:ext>
            </a:extLst>
          </p:cNvPr>
          <p:cNvSpPr>
            <a:spLocks noGrp="1"/>
          </p:cNvSpPr>
          <p:nvPr>
            <p:ph type="sldNum" sz="quarter" idx="12"/>
          </p:nvPr>
        </p:nvSpPr>
        <p:spPr/>
        <p:txBody>
          <a:bodyPr/>
          <a:lstStyle/>
          <a:p>
            <a:fld id="{AC207579-0D7A-1E47-B91E-A6099FC1AA5C}" type="slidenum">
              <a:rPr lang="en-AU" smtClean="0"/>
              <a:t>‹#›</a:t>
            </a:fld>
            <a:endParaRPr lang="en-AU"/>
          </a:p>
        </p:txBody>
      </p:sp>
    </p:spTree>
    <p:extLst>
      <p:ext uri="{BB962C8B-B14F-4D97-AF65-F5344CB8AC3E}">
        <p14:creationId xmlns:p14="http://schemas.microsoft.com/office/powerpoint/2010/main" val="426701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F62875-DEBD-E4D2-7B35-03D6995CC4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D4EEB48-8855-3190-E9D8-E6880FBDB1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B97A4BB-A00B-B0F3-7AD2-5D98F40E8F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5305CE-4F9C-E64E-98B3-294782BF3479}" type="datetimeFigureOut">
              <a:rPr lang="en-AU" smtClean="0"/>
              <a:t>31/10/2023</a:t>
            </a:fld>
            <a:endParaRPr lang="en-AU"/>
          </a:p>
        </p:txBody>
      </p:sp>
      <p:sp>
        <p:nvSpPr>
          <p:cNvPr id="5" name="Footer Placeholder 4">
            <a:extLst>
              <a:ext uri="{FF2B5EF4-FFF2-40B4-BE49-F238E27FC236}">
                <a16:creationId xmlns:a16="http://schemas.microsoft.com/office/drawing/2014/main" id="{053B56C2-3BA4-1DD2-25C9-291C9293C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0A4FE10-DC3D-0714-22F6-BF0C53F19C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207579-0D7A-1E47-B91E-A6099FC1AA5C}" type="slidenum">
              <a:rPr lang="en-AU" smtClean="0"/>
              <a:t>‹#›</a:t>
            </a:fld>
            <a:endParaRPr lang="en-AU"/>
          </a:p>
        </p:txBody>
      </p:sp>
    </p:spTree>
    <p:extLst>
      <p:ext uri="{BB962C8B-B14F-4D97-AF65-F5344CB8AC3E}">
        <p14:creationId xmlns:p14="http://schemas.microsoft.com/office/powerpoint/2010/main" val="288924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CA7BDF-49AC-CD22-B579-C586FDB6E87B}"/>
              </a:ext>
            </a:extLst>
          </p:cNvPr>
          <p:cNvPicPr>
            <a:picLocks noChangeAspect="1"/>
          </p:cNvPicPr>
          <p:nvPr/>
        </p:nvPicPr>
        <p:blipFill>
          <a:blip r:embed="rId2"/>
          <a:stretch>
            <a:fillRect/>
          </a:stretch>
        </p:blipFill>
        <p:spPr>
          <a:xfrm>
            <a:off x="189610" y="476938"/>
            <a:ext cx="11812779" cy="5359982"/>
          </a:xfrm>
          <a:prstGeom prst="rect">
            <a:avLst/>
          </a:prstGeom>
        </p:spPr>
      </p:pic>
    </p:spTree>
    <p:extLst>
      <p:ext uri="{BB962C8B-B14F-4D97-AF65-F5344CB8AC3E}">
        <p14:creationId xmlns:p14="http://schemas.microsoft.com/office/powerpoint/2010/main" val="4220157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0CD784-2BBB-671F-8338-73C3C681912B}"/>
              </a:ext>
            </a:extLst>
          </p:cNvPr>
          <p:cNvSpPr txBox="1">
            <a:spLocks/>
          </p:cNvSpPr>
          <p:nvPr/>
        </p:nvSpPr>
        <p:spPr>
          <a:xfrm>
            <a:off x="200025" y="171450"/>
            <a:ext cx="1179194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dirty="0">
                <a:latin typeface="Tw Cen MT" panose="020B0602020104020603" pitchFamily="34" charset="77"/>
              </a:rPr>
              <a:t>Effect of normalization on </a:t>
            </a:r>
            <a:r>
              <a:rPr lang="en-AU" b="1" dirty="0">
                <a:solidFill>
                  <a:srgbClr val="16920E"/>
                </a:solidFill>
                <a:latin typeface="Tw Cen MT" panose="020B0602020104020603" pitchFamily="34" charset="77"/>
              </a:rPr>
              <a:t>train and test folds together</a:t>
            </a:r>
            <a:r>
              <a:rPr lang="en-AU" dirty="0">
                <a:solidFill>
                  <a:srgbClr val="16920E"/>
                </a:solidFill>
                <a:latin typeface="Tw Cen MT" panose="020B0602020104020603" pitchFamily="34" charset="77"/>
              </a:rPr>
              <a:t> </a:t>
            </a:r>
            <a:r>
              <a:rPr lang="en-AU" dirty="0">
                <a:latin typeface="Tw Cen MT" panose="020B0602020104020603" pitchFamily="34" charset="77"/>
              </a:rPr>
              <a:t>vs. based on </a:t>
            </a:r>
            <a:r>
              <a:rPr lang="en-AU" b="1" dirty="0">
                <a:solidFill>
                  <a:srgbClr val="BA64D1"/>
                </a:solidFill>
                <a:latin typeface="Tw Cen MT" panose="020B0602020104020603" pitchFamily="34" charset="77"/>
              </a:rPr>
              <a:t>training data only</a:t>
            </a:r>
          </a:p>
        </p:txBody>
      </p:sp>
      <p:pic>
        <p:nvPicPr>
          <p:cNvPr id="7" name="Picture 6">
            <a:extLst>
              <a:ext uri="{FF2B5EF4-FFF2-40B4-BE49-F238E27FC236}">
                <a16:creationId xmlns:a16="http://schemas.microsoft.com/office/drawing/2014/main" id="{E50DF869-5CE6-F727-5A15-25BABF904E64}"/>
              </a:ext>
            </a:extLst>
          </p:cNvPr>
          <p:cNvPicPr>
            <a:picLocks noChangeAspect="1"/>
          </p:cNvPicPr>
          <p:nvPr/>
        </p:nvPicPr>
        <p:blipFill>
          <a:blip r:embed="rId2"/>
          <a:srcRect/>
          <a:stretch/>
        </p:blipFill>
        <p:spPr>
          <a:xfrm>
            <a:off x="4662573" y="1497013"/>
            <a:ext cx="7329400" cy="4875212"/>
          </a:xfrm>
          <a:prstGeom prst="rect">
            <a:avLst/>
          </a:prstGeom>
        </p:spPr>
      </p:pic>
      <p:sp>
        <p:nvSpPr>
          <p:cNvPr id="8" name="TextBox 7">
            <a:extLst>
              <a:ext uri="{FF2B5EF4-FFF2-40B4-BE49-F238E27FC236}">
                <a16:creationId xmlns:a16="http://schemas.microsoft.com/office/drawing/2014/main" id="{B462F50E-0EE4-B0FA-A2CF-96EE8837F3FB}"/>
              </a:ext>
            </a:extLst>
          </p:cNvPr>
          <p:cNvSpPr txBox="1"/>
          <p:nvPr/>
        </p:nvSpPr>
        <p:spPr>
          <a:xfrm>
            <a:off x="185738" y="1674674"/>
            <a:ext cx="4357687" cy="4708981"/>
          </a:xfrm>
          <a:prstGeom prst="rect">
            <a:avLst/>
          </a:prstGeom>
          <a:noFill/>
        </p:spPr>
        <p:txBody>
          <a:bodyPr wrap="square" rtlCol="0">
            <a:spAutoFit/>
          </a:bodyPr>
          <a:lstStyle/>
          <a:p>
            <a:r>
              <a:rPr lang="en-AU" sz="2000" dirty="0">
                <a:latin typeface="Tw Cen MT" panose="020B0602020104020603" pitchFamily="34" charset="77"/>
              </a:rPr>
              <a:t>For </a:t>
            </a:r>
            <a:r>
              <a:rPr lang="en-AU" sz="2000" b="1" dirty="0" err="1">
                <a:latin typeface="Tw Cen MT" panose="020B0602020104020603" pitchFamily="34" charset="77"/>
              </a:rPr>
              <a:t>low_freq_power</a:t>
            </a:r>
            <a:r>
              <a:rPr lang="en-AU" sz="2000" b="1" dirty="0">
                <a:latin typeface="Tw Cen MT" panose="020B0602020104020603" pitchFamily="34" charset="77"/>
              </a:rPr>
              <a:t> </a:t>
            </a:r>
            <a:r>
              <a:rPr lang="en-AU" sz="2000" dirty="0">
                <a:latin typeface="Tw Cen MT" panose="020B0602020104020603" pitchFamily="34" charset="77"/>
              </a:rPr>
              <a:t>in </a:t>
            </a:r>
            <a:r>
              <a:rPr lang="en-AU" sz="2000" b="1" dirty="0">
                <a:latin typeface="Tw Cen MT" panose="020B0602020104020603" pitchFamily="34" charset="77"/>
              </a:rPr>
              <a:t>ADHD</a:t>
            </a:r>
            <a:r>
              <a:rPr lang="en-AU" sz="2000" dirty="0">
                <a:latin typeface="Tw Cen MT" panose="020B0602020104020603" pitchFamily="34" charset="77"/>
              </a:rPr>
              <a:t>, SVMs were run using a </a:t>
            </a:r>
            <a:r>
              <a:rPr lang="en-AU" sz="2000" b="1" dirty="0">
                <a:latin typeface="Tw Cen MT" panose="020B0602020104020603" pitchFamily="34" charset="77"/>
              </a:rPr>
              <a:t>linear kernel </a:t>
            </a:r>
            <a:r>
              <a:rPr lang="en-AU" sz="2000" dirty="0">
                <a:latin typeface="Tw Cen MT" panose="020B0602020104020603" pitchFamily="34" charset="77"/>
              </a:rPr>
              <a:t>with the scikit-learn </a:t>
            </a:r>
            <a:r>
              <a:rPr lang="en-AU" sz="2000" b="1" dirty="0">
                <a:latin typeface="Tw Cen MT" panose="020B0602020104020603" pitchFamily="34" charset="77"/>
              </a:rPr>
              <a:t>SVC() </a:t>
            </a:r>
            <a:r>
              <a:rPr lang="en-AU" sz="2000" dirty="0">
                <a:latin typeface="Tw Cen MT" panose="020B0602020104020603" pitchFamily="34" charset="77"/>
              </a:rPr>
              <a:t>function, with 10-fold CV repeated 10 times for each iteration. Each model was normalized using either the median and IQR from the training set only (</a:t>
            </a:r>
            <a:r>
              <a:rPr lang="en-AU" sz="2000" b="1" dirty="0">
                <a:solidFill>
                  <a:srgbClr val="BA64D1"/>
                </a:solidFill>
                <a:latin typeface="Tw Cen MT" panose="020B0602020104020603" pitchFamily="34" charset="77"/>
              </a:rPr>
              <a:t>purple</a:t>
            </a:r>
            <a:r>
              <a:rPr lang="en-AU" sz="2000" dirty="0">
                <a:latin typeface="Tw Cen MT" panose="020B0602020104020603" pitchFamily="34" charset="77"/>
              </a:rPr>
              <a:t>) or from the full input matrix (</a:t>
            </a:r>
            <a:r>
              <a:rPr lang="en-AU" sz="2000" b="1" dirty="0">
                <a:solidFill>
                  <a:srgbClr val="16920E"/>
                </a:solidFill>
                <a:latin typeface="Tw Cen MT" panose="020B0602020104020603" pitchFamily="34" charset="77"/>
              </a:rPr>
              <a:t>green</a:t>
            </a:r>
            <a:r>
              <a:rPr lang="en-AU" sz="2000" dirty="0">
                <a:latin typeface="Tw Cen MT" panose="020B0602020104020603" pitchFamily="34" charset="77"/>
              </a:rPr>
              <a:t>), with the latter allowing for potential data leakage for the unseen test set. While there is variability in individual test folds (shown as black lines going across the two violins), the mean balanced accuracy is very similar for the two model types: </a:t>
            </a:r>
            <a:r>
              <a:rPr lang="en-AU" sz="2000" b="1" dirty="0">
                <a:solidFill>
                  <a:srgbClr val="7030A0"/>
                </a:solidFill>
                <a:latin typeface="Tw Cen MT" panose="020B0602020104020603" pitchFamily="34" charset="77"/>
              </a:rPr>
              <a:t>34.8% (train) </a:t>
            </a:r>
            <a:r>
              <a:rPr lang="en-AU" sz="2000" dirty="0">
                <a:latin typeface="Tw Cen MT" panose="020B0602020104020603" pitchFamily="34" charset="77"/>
              </a:rPr>
              <a:t>vs </a:t>
            </a:r>
            <a:r>
              <a:rPr lang="en-AU" sz="2000" b="1" dirty="0">
                <a:solidFill>
                  <a:srgbClr val="16920E"/>
                </a:solidFill>
                <a:latin typeface="Tw Cen MT" panose="020B0602020104020603" pitchFamily="34" charset="77"/>
              </a:rPr>
              <a:t>35.2% </a:t>
            </a:r>
            <a:r>
              <a:rPr lang="en-AU" sz="2000" b="1" dirty="0">
                <a:solidFill>
                  <a:schemeClr val="accent6">
                    <a:lumMod val="75000"/>
                  </a:schemeClr>
                </a:solidFill>
                <a:latin typeface="Tw Cen MT" panose="020B0602020104020603" pitchFamily="34" charset="77"/>
              </a:rPr>
              <a:t>(</a:t>
            </a:r>
            <a:r>
              <a:rPr lang="en-AU" sz="2000" b="1" dirty="0">
                <a:solidFill>
                  <a:srgbClr val="16920E"/>
                </a:solidFill>
                <a:latin typeface="Tw Cen MT" panose="020B0602020104020603" pitchFamily="34" charset="77"/>
              </a:rPr>
              <a:t>full</a:t>
            </a:r>
            <a:r>
              <a:rPr lang="en-AU" sz="2000" b="1" dirty="0">
                <a:solidFill>
                  <a:schemeClr val="accent6">
                    <a:lumMod val="75000"/>
                  </a:schemeClr>
                </a:solidFill>
                <a:latin typeface="Tw Cen MT" panose="020B0602020104020603" pitchFamily="34" charset="77"/>
              </a:rPr>
              <a:t>)</a:t>
            </a:r>
          </a:p>
        </p:txBody>
      </p:sp>
    </p:spTree>
    <p:extLst>
      <p:ext uri="{BB962C8B-B14F-4D97-AF65-F5344CB8AC3E}">
        <p14:creationId xmlns:p14="http://schemas.microsoft.com/office/powerpoint/2010/main" val="3310355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39F2-9CA0-5389-047E-EFC14756CCAE}"/>
              </a:ext>
            </a:extLst>
          </p:cNvPr>
          <p:cNvSpPr>
            <a:spLocks noGrp="1"/>
          </p:cNvSpPr>
          <p:nvPr>
            <p:ph type="title"/>
          </p:nvPr>
        </p:nvSpPr>
        <p:spPr>
          <a:xfrm>
            <a:off x="657224" y="0"/>
            <a:ext cx="11249025" cy="1325563"/>
          </a:xfrm>
        </p:spPr>
        <p:txBody>
          <a:bodyPr/>
          <a:lstStyle/>
          <a:p>
            <a:pPr algn="ctr"/>
            <a:r>
              <a:rPr lang="en-AU" dirty="0">
                <a:latin typeface="Tw Cen MT" panose="020B0602020104020603" pitchFamily="34" charset="77"/>
              </a:rPr>
              <a:t>Null distributions </a:t>
            </a:r>
            <a:r>
              <a:rPr lang="en-AU" b="1" dirty="0">
                <a:solidFill>
                  <a:srgbClr val="16920E"/>
                </a:solidFill>
                <a:latin typeface="Tw Cen MT" panose="020B0602020104020603" pitchFamily="34" charset="77"/>
              </a:rPr>
              <a:t>with</a:t>
            </a:r>
            <a:r>
              <a:rPr lang="en-AU" dirty="0">
                <a:latin typeface="Tw Cen MT" panose="020B0602020104020603" pitchFamily="34" charset="77"/>
              </a:rPr>
              <a:t> vs. </a:t>
            </a:r>
            <a:r>
              <a:rPr lang="en-AU" b="1" dirty="0">
                <a:solidFill>
                  <a:srgbClr val="BA64D1"/>
                </a:solidFill>
                <a:latin typeface="Tw Cen MT" panose="020B0602020104020603" pitchFamily="34" charset="77"/>
              </a:rPr>
              <a:t>without</a:t>
            </a:r>
            <a:r>
              <a:rPr lang="en-AU" dirty="0">
                <a:latin typeface="Tw Cen MT" panose="020B0602020104020603" pitchFamily="34" charset="77"/>
              </a:rPr>
              <a:t> reweighting</a:t>
            </a:r>
          </a:p>
        </p:txBody>
      </p:sp>
      <p:pic>
        <p:nvPicPr>
          <p:cNvPr id="4" name="Picture 3">
            <a:extLst>
              <a:ext uri="{FF2B5EF4-FFF2-40B4-BE49-F238E27FC236}">
                <a16:creationId xmlns:a16="http://schemas.microsoft.com/office/drawing/2014/main" id="{B716CD2C-C44E-2652-35EB-CE98ACF19C1F}"/>
              </a:ext>
            </a:extLst>
          </p:cNvPr>
          <p:cNvPicPr>
            <a:picLocks noChangeAspect="1"/>
          </p:cNvPicPr>
          <p:nvPr/>
        </p:nvPicPr>
        <p:blipFill>
          <a:blip r:embed="rId2"/>
          <a:stretch>
            <a:fillRect/>
          </a:stretch>
        </p:blipFill>
        <p:spPr>
          <a:xfrm>
            <a:off x="5529336" y="1760996"/>
            <a:ext cx="6485962" cy="4354054"/>
          </a:xfrm>
          <a:prstGeom prst="rect">
            <a:avLst/>
          </a:prstGeom>
        </p:spPr>
      </p:pic>
      <p:sp>
        <p:nvSpPr>
          <p:cNvPr id="5" name="TextBox 4">
            <a:extLst>
              <a:ext uri="{FF2B5EF4-FFF2-40B4-BE49-F238E27FC236}">
                <a16:creationId xmlns:a16="http://schemas.microsoft.com/office/drawing/2014/main" id="{31280B49-82B7-AB51-06A5-64A252A1D2F1}"/>
              </a:ext>
            </a:extLst>
          </p:cNvPr>
          <p:cNvSpPr txBox="1"/>
          <p:nvPr/>
        </p:nvSpPr>
        <p:spPr>
          <a:xfrm>
            <a:off x="185736" y="1674674"/>
            <a:ext cx="5343599" cy="4708981"/>
          </a:xfrm>
          <a:prstGeom prst="rect">
            <a:avLst/>
          </a:prstGeom>
          <a:noFill/>
        </p:spPr>
        <p:txBody>
          <a:bodyPr wrap="square" rtlCol="0">
            <a:spAutoFit/>
          </a:bodyPr>
          <a:lstStyle/>
          <a:p>
            <a:r>
              <a:rPr lang="en-AU" sz="2000" dirty="0">
                <a:latin typeface="Tw Cen MT" panose="020B0602020104020603" pitchFamily="34" charset="77"/>
              </a:rPr>
              <a:t>Here, null permutations were run 1000 times using the same classification code as the main analyses.</a:t>
            </a:r>
          </a:p>
          <a:p>
            <a:endParaRPr lang="en-AU" sz="2000" dirty="0">
              <a:latin typeface="Tw Cen MT" panose="020B0602020104020603" pitchFamily="34" charset="77"/>
            </a:endParaRPr>
          </a:p>
          <a:p>
            <a:r>
              <a:rPr lang="en-AU" sz="2000" dirty="0">
                <a:latin typeface="Tw Cen MT" panose="020B0602020104020603" pitchFamily="34" charset="77"/>
              </a:rPr>
              <a:t>Null distributions are shown as histograms indicating whether inverse probability weighting was applied (</a:t>
            </a:r>
            <a:r>
              <a:rPr lang="en-AU" sz="2000" b="1" dirty="0">
                <a:solidFill>
                  <a:srgbClr val="16920E"/>
                </a:solidFill>
                <a:latin typeface="Tw Cen MT" panose="020B0602020104020603" pitchFamily="34" charset="77"/>
              </a:rPr>
              <a:t>green</a:t>
            </a:r>
            <a:r>
              <a:rPr lang="en-AU" sz="2000" dirty="0">
                <a:latin typeface="Tw Cen MT" panose="020B0602020104020603" pitchFamily="34" charset="77"/>
              </a:rPr>
              <a:t>) or no reweighting was applied (</a:t>
            </a:r>
            <a:r>
              <a:rPr lang="en-AU" sz="2000" b="1" dirty="0">
                <a:solidFill>
                  <a:srgbClr val="BA64D1"/>
                </a:solidFill>
                <a:latin typeface="Tw Cen MT" panose="020B0602020104020603" pitchFamily="34" charset="77"/>
              </a:rPr>
              <a:t>purple</a:t>
            </a:r>
            <a:r>
              <a:rPr lang="en-AU" sz="2000" dirty="0">
                <a:latin typeface="Tw Cen MT" panose="020B0602020104020603" pitchFamily="34" charset="77"/>
              </a:rPr>
              <a:t>).</a:t>
            </a:r>
          </a:p>
          <a:p>
            <a:endParaRPr lang="en-AU" sz="2000" dirty="0">
              <a:latin typeface="Tw Cen MT" panose="020B0602020104020603" pitchFamily="34" charset="77"/>
            </a:endParaRPr>
          </a:p>
          <a:p>
            <a:r>
              <a:rPr lang="en-AU" sz="2000" dirty="0">
                <a:latin typeface="Tw Cen MT" panose="020B0602020104020603" pitchFamily="34" charset="77"/>
              </a:rPr>
              <a:t>Main balanced accuracy values corresponding to each weighting type are shown as vertical lines.</a:t>
            </a:r>
          </a:p>
          <a:p>
            <a:endParaRPr lang="en-AU" sz="2000" dirty="0">
              <a:latin typeface="Tw Cen MT" panose="020B0602020104020603" pitchFamily="34" charset="77"/>
            </a:endParaRPr>
          </a:p>
          <a:p>
            <a:r>
              <a:rPr lang="en-AU" sz="2000" dirty="0">
                <a:latin typeface="Tw Cen MT" panose="020B0602020104020603" pitchFamily="34" charset="77"/>
              </a:rPr>
              <a:t>While the balanced accuracy is low regardless of SVM weighting type, it is higher with </a:t>
            </a:r>
            <a:r>
              <a:rPr lang="en-AU" sz="2000" b="1" dirty="0">
                <a:solidFill>
                  <a:srgbClr val="BA64D1"/>
                </a:solidFill>
                <a:latin typeface="Tw Cen MT" panose="020B0602020104020603" pitchFamily="34" charset="77"/>
              </a:rPr>
              <a:t>no reweighting </a:t>
            </a:r>
            <a:r>
              <a:rPr lang="en-AU" sz="2000" dirty="0">
                <a:latin typeface="Tw Cen MT" panose="020B0602020104020603" pitchFamily="34" charset="77"/>
              </a:rPr>
              <a:t>(</a:t>
            </a:r>
            <a:r>
              <a:rPr lang="en-AU" sz="2000" b="1" dirty="0">
                <a:solidFill>
                  <a:srgbClr val="BA64D1"/>
                </a:solidFill>
                <a:latin typeface="Tw Cen MT" panose="020B0602020104020603" pitchFamily="34" charset="77"/>
              </a:rPr>
              <a:t>43.0%</a:t>
            </a:r>
            <a:r>
              <a:rPr lang="en-AU" sz="2000" dirty="0">
                <a:latin typeface="Tw Cen MT" panose="020B0602020104020603" pitchFamily="34" charset="77"/>
              </a:rPr>
              <a:t>) versus with </a:t>
            </a:r>
            <a:r>
              <a:rPr lang="en-AU" sz="2000" b="1" dirty="0">
                <a:solidFill>
                  <a:schemeClr val="accent6">
                    <a:lumMod val="75000"/>
                  </a:schemeClr>
                </a:solidFill>
                <a:latin typeface="Tw Cen MT" panose="020B0602020104020603" pitchFamily="34" charset="77"/>
              </a:rPr>
              <a:t>inverse probability reweighting </a:t>
            </a:r>
            <a:r>
              <a:rPr lang="en-AU" sz="2000" dirty="0">
                <a:latin typeface="Tw Cen MT" panose="020B0602020104020603" pitchFamily="34" charset="77"/>
              </a:rPr>
              <a:t>(</a:t>
            </a:r>
            <a:r>
              <a:rPr lang="en-AU" sz="2000" b="1" dirty="0">
                <a:solidFill>
                  <a:srgbClr val="16920E"/>
                </a:solidFill>
                <a:latin typeface="Tw Cen MT" panose="020B0602020104020603" pitchFamily="34" charset="77"/>
              </a:rPr>
              <a:t>34.8%</a:t>
            </a:r>
            <a:r>
              <a:rPr lang="en-AU" sz="2000" dirty="0">
                <a:latin typeface="Tw Cen MT" panose="020B0602020104020603" pitchFamily="34" charset="77"/>
              </a:rPr>
              <a:t>).</a:t>
            </a:r>
          </a:p>
        </p:txBody>
      </p:sp>
    </p:spTree>
    <p:extLst>
      <p:ext uri="{BB962C8B-B14F-4D97-AF65-F5344CB8AC3E}">
        <p14:creationId xmlns:p14="http://schemas.microsoft.com/office/powerpoint/2010/main" val="127346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24505A-DC6A-2813-491B-68B217FC742C}"/>
              </a:ext>
            </a:extLst>
          </p:cNvPr>
          <p:cNvPicPr>
            <a:picLocks noChangeAspect="1"/>
          </p:cNvPicPr>
          <p:nvPr/>
        </p:nvPicPr>
        <p:blipFill>
          <a:blip r:embed="rId2"/>
          <a:stretch>
            <a:fillRect/>
          </a:stretch>
        </p:blipFill>
        <p:spPr>
          <a:xfrm>
            <a:off x="2209800" y="84626"/>
            <a:ext cx="7772400" cy="6688747"/>
          </a:xfrm>
          <a:prstGeom prst="rect">
            <a:avLst/>
          </a:prstGeom>
        </p:spPr>
      </p:pic>
    </p:spTree>
    <p:extLst>
      <p:ext uri="{BB962C8B-B14F-4D97-AF65-F5344CB8AC3E}">
        <p14:creationId xmlns:p14="http://schemas.microsoft.com/office/powerpoint/2010/main" val="1840222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ell phone&#10;&#10;Description automatically generated">
            <a:extLst>
              <a:ext uri="{FF2B5EF4-FFF2-40B4-BE49-F238E27FC236}">
                <a16:creationId xmlns:a16="http://schemas.microsoft.com/office/drawing/2014/main" id="{72B9ADD9-D6DB-41D2-BD84-F5B792F94A3B}"/>
              </a:ext>
            </a:extLst>
          </p:cNvPr>
          <p:cNvPicPr>
            <a:picLocks noChangeAspect="1"/>
          </p:cNvPicPr>
          <p:nvPr/>
        </p:nvPicPr>
        <p:blipFill>
          <a:blip r:embed="rId2"/>
          <a:stretch>
            <a:fillRect/>
          </a:stretch>
        </p:blipFill>
        <p:spPr>
          <a:xfrm>
            <a:off x="3714847" y="-1"/>
            <a:ext cx="4506364" cy="6653513"/>
          </a:xfrm>
          <a:prstGeom prst="rect">
            <a:avLst/>
          </a:prstGeom>
        </p:spPr>
      </p:pic>
    </p:spTree>
    <p:extLst>
      <p:ext uri="{BB962C8B-B14F-4D97-AF65-F5344CB8AC3E}">
        <p14:creationId xmlns:p14="http://schemas.microsoft.com/office/powerpoint/2010/main" val="36442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439F2-9CA0-5389-047E-EFC14756CCAE}"/>
              </a:ext>
            </a:extLst>
          </p:cNvPr>
          <p:cNvSpPr>
            <a:spLocks noGrp="1"/>
          </p:cNvSpPr>
          <p:nvPr>
            <p:ph type="title"/>
          </p:nvPr>
        </p:nvSpPr>
        <p:spPr>
          <a:xfrm>
            <a:off x="167400" y="193675"/>
            <a:ext cx="6672263" cy="1349375"/>
          </a:xfrm>
        </p:spPr>
        <p:txBody>
          <a:bodyPr>
            <a:normAutofit/>
          </a:bodyPr>
          <a:lstStyle/>
          <a:p>
            <a:r>
              <a:rPr lang="en-AU" dirty="0">
                <a:latin typeface="Tw Cen MT" panose="020B0602020104020603" pitchFamily="34" charset="77"/>
              </a:rPr>
              <a:t>Using the first two principal components for classification</a:t>
            </a:r>
          </a:p>
        </p:txBody>
      </p:sp>
      <p:pic>
        <p:nvPicPr>
          <p:cNvPr id="4" name="Picture 3">
            <a:extLst>
              <a:ext uri="{FF2B5EF4-FFF2-40B4-BE49-F238E27FC236}">
                <a16:creationId xmlns:a16="http://schemas.microsoft.com/office/drawing/2014/main" id="{7D7F81A0-267E-76EC-4A66-C3071BFDDBE2}"/>
              </a:ext>
            </a:extLst>
          </p:cNvPr>
          <p:cNvPicPr>
            <a:picLocks noChangeAspect="1"/>
          </p:cNvPicPr>
          <p:nvPr/>
        </p:nvPicPr>
        <p:blipFill>
          <a:blip r:embed="rId2"/>
          <a:stretch>
            <a:fillRect/>
          </a:stretch>
        </p:blipFill>
        <p:spPr>
          <a:xfrm>
            <a:off x="6839663" y="193675"/>
            <a:ext cx="5352337" cy="3560151"/>
          </a:xfrm>
          <a:prstGeom prst="rect">
            <a:avLst/>
          </a:prstGeom>
        </p:spPr>
      </p:pic>
      <p:pic>
        <p:nvPicPr>
          <p:cNvPr id="5" name="Picture 4">
            <a:extLst>
              <a:ext uri="{FF2B5EF4-FFF2-40B4-BE49-F238E27FC236}">
                <a16:creationId xmlns:a16="http://schemas.microsoft.com/office/drawing/2014/main" id="{0A53BA2B-5E9D-61CC-1086-20EAFF817DFD}"/>
              </a:ext>
            </a:extLst>
          </p:cNvPr>
          <p:cNvPicPr>
            <a:picLocks noChangeAspect="1"/>
          </p:cNvPicPr>
          <p:nvPr/>
        </p:nvPicPr>
        <p:blipFill>
          <a:blip r:embed="rId3"/>
          <a:stretch>
            <a:fillRect/>
          </a:stretch>
        </p:blipFill>
        <p:spPr>
          <a:xfrm>
            <a:off x="6887798" y="3753826"/>
            <a:ext cx="5118464" cy="2910499"/>
          </a:xfrm>
          <a:prstGeom prst="rect">
            <a:avLst/>
          </a:prstGeom>
        </p:spPr>
      </p:pic>
      <p:sp>
        <p:nvSpPr>
          <p:cNvPr id="6" name="TextBox 5">
            <a:extLst>
              <a:ext uri="{FF2B5EF4-FFF2-40B4-BE49-F238E27FC236}">
                <a16:creationId xmlns:a16="http://schemas.microsoft.com/office/drawing/2014/main" id="{34069E72-C4B3-C73D-05AA-283F0835FF8C}"/>
              </a:ext>
            </a:extLst>
          </p:cNvPr>
          <p:cNvSpPr txBox="1"/>
          <p:nvPr/>
        </p:nvSpPr>
        <p:spPr>
          <a:xfrm>
            <a:off x="185737" y="1674674"/>
            <a:ext cx="6257925" cy="4708981"/>
          </a:xfrm>
          <a:prstGeom prst="rect">
            <a:avLst/>
          </a:prstGeom>
          <a:noFill/>
        </p:spPr>
        <p:txBody>
          <a:bodyPr wrap="square" rtlCol="0">
            <a:spAutoFit/>
          </a:bodyPr>
          <a:lstStyle/>
          <a:p>
            <a:r>
              <a:rPr lang="en-AU" sz="2000" dirty="0">
                <a:latin typeface="Tw Cen MT" panose="020B0602020104020603" pitchFamily="34" charset="77"/>
              </a:rPr>
              <a:t>Here, we performed a principal components analysis (PCA) on the </a:t>
            </a:r>
            <a:r>
              <a:rPr lang="en-AU" sz="2000" dirty="0" err="1">
                <a:latin typeface="Tw Cen MT" panose="020B0602020104020603" pitchFamily="34" charset="77"/>
              </a:rPr>
              <a:t>low_freq_power</a:t>
            </a:r>
            <a:r>
              <a:rPr lang="en-AU" sz="2000" dirty="0">
                <a:latin typeface="Tw Cen MT" panose="020B0602020104020603" pitchFamily="34" charset="77"/>
              </a:rPr>
              <a:t> data for all ADHD and control participants, after standardizing the values per brain region using the mixed sigmoid normalization method.</a:t>
            </a:r>
          </a:p>
          <a:p>
            <a:endParaRPr lang="en-AU" sz="2000" dirty="0">
              <a:latin typeface="Tw Cen MT" panose="020B0602020104020603" pitchFamily="34" charset="77"/>
            </a:endParaRPr>
          </a:p>
          <a:p>
            <a:r>
              <a:rPr lang="en-AU" sz="2000" dirty="0">
                <a:latin typeface="Tw Cen MT" panose="020B0602020104020603" pitchFamily="34" charset="77"/>
              </a:rPr>
              <a:t>We retained the first two components, PC1 and PC2, for which individual scores are shown in the top right plot. There isn’t much visible distinction between </a:t>
            </a:r>
            <a:r>
              <a:rPr lang="en-AU" sz="2000" b="1" dirty="0">
                <a:solidFill>
                  <a:srgbClr val="F9766D"/>
                </a:solidFill>
                <a:latin typeface="Tw Cen MT" panose="020B0602020104020603" pitchFamily="34" charset="77"/>
              </a:rPr>
              <a:t>ADHD</a:t>
            </a:r>
            <a:r>
              <a:rPr lang="en-AU" sz="2000" dirty="0">
                <a:latin typeface="Tw Cen MT" panose="020B0602020104020603" pitchFamily="34" charset="77"/>
              </a:rPr>
              <a:t> and </a:t>
            </a:r>
            <a:r>
              <a:rPr lang="en-AU" sz="2000" b="1" dirty="0">
                <a:solidFill>
                  <a:srgbClr val="2CC0C5"/>
                </a:solidFill>
                <a:latin typeface="Tw Cen MT" panose="020B0602020104020603" pitchFamily="34" charset="77"/>
              </a:rPr>
              <a:t>control</a:t>
            </a:r>
            <a:r>
              <a:rPr lang="en-AU" sz="2000" dirty="0">
                <a:latin typeface="Tw Cen MT" panose="020B0602020104020603" pitchFamily="34" charset="77"/>
              </a:rPr>
              <a:t> participants in this space.</a:t>
            </a:r>
          </a:p>
          <a:p>
            <a:endParaRPr lang="en-AU" sz="2000" dirty="0">
              <a:latin typeface="Tw Cen MT" panose="020B0602020104020603" pitchFamily="34" charset="77"/>
            </a:endParaRPr>
          </a:p>
          <a:p>
            <a:r>
              <a:rPr lang="en-AU" sz="2000" dirty="0">
                <a:latin typeface="Tw Cen MT" panose="020B0602020104020603" pitchFamily="34" charset="77"/>
              </a:rPr>
              <a:t>We then used these two PCs as the input feature matrix for a linear SVM using either </a:t>
            </a:r>
            <a:r>
              <a:rPr lang="en-AU" sz="2000" b="1" dirty="0">
                <a:solidFill>
                  <a:srgbClr val="16920E"/>
                </a:solidFill>
                <a:latin typeface="Tw Cen MT" panose="020B0602020104020603" pitchFamily="34" charset="77"/>
              </a:rPr>
              <a:t>inverse probability weighting (green) </a:t>
            </a:r>
            <a:r>
              <a:rPr lang="en-AU" sz="2000" dirty="0">
                <a:latin typeface="Tw Cen MT" panose="020B0602020104020603" pitchFamily="34" charset="77"/>
              </a:rPr>
              <a:t>or </a:t>
            </a:r>
            <a:r>
              <a:rPr lang="en-AU" sz="2000" b="1" dirty="0">
                <a:solidFill>
                  <a:srgbClr val="BA64D1"/>
                </a:solidFill>
                <a:latin typeface="Tw Cen MT" panose="020B0602020104020603" pitchFamily="34" charset="77"/>
              </a:rPr>
              <a:t>no reweighting (purple)</a:t>
            </a:r>
            <a:r>
              <a:rPr lang="en-AU" sz="2000" dirty="0">
                <a:latin typeface="Tw Cen MT" panose="020B0602020104020603" pitchFamily="34" charset="77"/>
              </a:rPr>
              <a:t>, and found both yielded means around 50% -- though there was a wide distribution only when using inverse probability weighting.</a:t>
            </a:r>
          </a:p>
        </p:txBody>
      </p:sp>
    </p:spTree>
    <p:extLst>
      <p:ext uri="{BB962C8B-B14F-4D97-AF65-F5344CB8AC3E}">
        <p14:creationId xmlns:p14="http://schemas.microsoft.com/office/powerpoint/2010/main" val="405752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0DAF778-A919-5CE9-F713-54BF52D42C2F}"/>
              </a:ext>
            </a:extLst>
          </p:cNvPr>
          <p:cNvSpPr>
            <a:spLocks noGrp="1"/>
          </p:cNvSpPr>
          <p:nvPr>
            <p:ph type="title"/>
          </p:nvPr>
        </p:nvSpPr>
        <p:spPr>
          <a:xfrm>
            <a:off x="200025" y="171450"/>
            <a:ext cx="11791949" cy="1325563"/>
          </a:xfrm>
        </p:spPr>
        <p:txBody>
          <a:bodyPr/>
          <a:lstStyle/>
          <a:p>
            <a:pPr algn="ctr"/>
            <a:r>
              <a:rPr lang="en-AU" dirty="0">
                <a:latin typeface="Tw Cen MT" panose="020B0602020104020603" pitchFamily="34" charset="77"/>
              </a:rPr>
              <a:t>Effects of (A) class weighting and (B) SVM kernel on </a:t>
            </a:r>
            <a:r>
              <a:rPr lang="en-AU" dirty="0" err="1">
                <a:latin typeface="Tw Cen MT" panose="020B0602020104020603" pitchFamily="34" charset="77"/>
              </a:rPr>
              <a:t>low_freq_power</a:t>
            </a:r>
            <a:r>
              <a:rPr lang="en-AU" dirty="0">
                <a:latin typeface="Tw Cen MT" panose="020B0602020104020603" pitchFamily="34" charset="77"/>
              </a:rPr>
              <a:t> performance in ADHD</a:t>
            </a:r>
          </a:p>
        </p:txBody>
      </p:sp>
      <p:pic>
        <p:nvPicPr>
          <p:cNvPr id="7" name="Picture 6">
            <a:extLst>
              <a:ext uri="{FF2B5EF4-FFF2-40B4-BE49-F238E27FC236}">
                <a16:creationId xmlns:a16="http://schemas.microsoft.com/office/drawing/2014/main" id="{FF8449D2-8070-7BE8-E320-6A458B7E2E4E}"/>
              </a:ext>
            </a:extLst>
          </p:cNvPr>
          <p:cNvPicPr>
            <a:picLocks noChangeAspect="1"/>
          </p:cNvPicPr>
          <p:nvPr/>
        </p:nvPicPr>
        <p:blipFill>
          <a:blip r:embed="rId2"/>
          <a:srcRect/>
          <a:stretch/>
        </p:blipFill>
        <p:spPr>
          <a:xfrm>
            <a:off x="5443538" y="1871662"/>
            <a:ext cx="6562724" cy="4365251"/>
          </a:xfrm>
          <a:prstGeom prst="rect">
            <a:avLst/>
          </a:prstGeom>
        </p:spPr>
      </p:pic>
      <p:sp>
        <p:nvSpPr>
          <p:cNvPr id="8" name="TextBox 7">
            <a:extLst>
              <a:ext uri="{FF2B5EF4-FFF2-40B4-BE49-F238E27FC236}">
                <a16:creationId xmlns:a16="http://schemas.microsoft.com/office/drawing/2014/main" id="{C41B7228-1E1D-6933-8E67-E7E6644B827D}"/>
              </a:ext>
            </a:extLst>
          </p:cNvPr>
          <p:cNvSpPr txBox="1"/>
          <p:nvPr/>
        </p:nvSpPr>
        <p:spPr>
          <a:xfrm>
            <a:off x="185738" y="1674674"/>
            <a:ext cx="5257800" cy="5016758"/>
          </a:xfrm>
          <a:prstGeom prst="rect">
            <a:avLst/>
          </a:prstGeom>
          <a:noFill/>
        </p:spPr>
        <p:txBody>
          <a:bodyPr wrap="square" rtlCol="0">
            <a:spAutoFit/>
          </a:bodyPr>
          <a:lstStyle/>
          <a:p>
            <a:r>
              <a:rPr lang="en-AU" sz="2000" dirty="0">
                <a:latin typeface="Tw Cen MT" panose="020B0602020104020603" pitchFamily="34" charset="77"/>
              </a:rPr>
              <a:t>Here, each classifier kernel type was run once with </a:t>
            </a:r>
            <a:r>
              <a:rPr lang="en-AU" sz="2000" b="1" dirty="0">
                <a:latin typeface="Tw Cen MT" panose="020B0602020104020603" pitchFamily="34" charset="77"/>
              </a:rPr>
              <a:t>inverse probability weighting </a:t>
            </a:r>
            <a:r>
              <a:rPr lang="en-AU" sz="2000" dirty="0">
                <a:latin typeface="Tw Cen MT" panose="020B0602020104020603" pitchFamily="34" charset="77"/>
              </a:rPr>
              <a:t>(using the </a:t>
            </a:r>
            <a:r>
              <a:rPr lang="en-AU" sz="2000" dirty="0" err="1">
                <a:latin typeface="Tw Cen MT" panose="020B0602020104020603" pitchFamily="34" charset="77"/>
              </a:rPr>
              <a:t>class_weight</a:t>
            </a:r>
            <a:r>
              <a:rPr lang="en-AU" sz="2000" dirty="0">
                <a:latin typeface="Tw Cen MT" panose="020B0602020104020603" pitchFamily="34" charset="77"/>
              </a:rPr>
              <a:t>=‘balanced’ option), as shown in </a:t>
            </a:r>
            <a:r>
              <a:rPr lang="en-AU" sz="2000" dirty="0">
                <a:solidFill>
                  <a:srgbClr val="2CC0C5"/>
                </a:solidFill>
                <a:latin typeface="Tw Cen MT" panose="020B0602020104020603" pitchFamily="34" charset="77"/>
              </a:rPr>
              <a:t>teal</a:t>
            </a:r>
            <a:r>
              <a:rPr lang="en-AU" sz="2000" dirty="0">
                <a:latin typeface="Tw Cen MT" panose="020B0602020104020603" pitchFamily="34" charset="77"/>
              </a:rPr>
              <a:t> and </a:t>
            </a:r>
            <a:r>
              <a:rPr lang="en-AU" sz="2000" b="1" dirty="0">
                <a:solidFill>
                  <a:srgbClr val="F9766D"/>
                </a:solidFill>
                <a:latin typeface="Tw Cen MT" panose="020B0602020104020603" pitchFamily="34" charset="77"/>
              </a:rPr>
              <a:t>pink</a:t>
            </a:r>
            <a:r>
              <a:rPr lang="en-AU" sz="2000" dirty="0">
                <a:latin typeface="Tw Cen MT" panose="020B0602020104020603" pitchFamily="34" charset="77"/>
              </a:rPr>
              <a:t>; or with </a:t>
            </a:r>
            <a:r>
              <a:rPr lang="en-AU" sz="2000" b="1" dirty="0">
                <a:latin typeface="Tw Cen MT" panose="020B0602020104020603" pitchFamily="34" charset="77"/>
              </a:rPr>
              <a:t>no reweighting</a:t>
            </a:r>
            <a:r>
              <a:rPr lang="en-AU" sz="2000" dirty="0">
                <a:latin typeface="Tw Cen MT" panose="020B0602020104020603" pitchFamily="34" charset="77"/>
              </a:rPr>
              <a:t>, as shown in </a:t>
            </a:r>
            <a:r>
              <a:rPr lang="en-AU" sz="2000" b="1" dirty="0">
                <a:solidFill>
                  <a:srgbClr val="BA64D1"/>
                </a:solidFill>
                <a:latin typeface="Tw Cen MT" panose="020B0602020104020603" pitchFamily="34" charset="77"/>
              </a:rPr>
              <a:t>purple</a:t>
            </a:r>
            <a:r>
              <a:rPr lang="en-AU" sz="2000" dirty="0">
                <a:latin typeface="Tw Cen MT" panose="020B0602020104020603" pitchFamily="34" charset="77"/>
              </a:rPr>
              <a:t> and </a:t>
            </a:r>
            <a:r>
              <a:rPr lang="en-AU" sz="2000" b="1" dirty="0">
                <a:solidFill>
                  <a:srgbClr val="16920E"/>
                </a:solidFill>
                <a:latin typeface="Tw Cen MT" panose="020B0602020104020603" pitchFamily="34" charset="77"/>
              </a:rPr>
              <a:t>green</a:t>
            </a:r>
            <a:r>
              <a:rPr lang="en-AU" sz="2000" dirty="0">
                <a:latin typeface="Tw Cen MT" panose="020B0602020104020603" pitchFamily="34" charset="77"/>
              </a:rPr>
              <a:t>. </a:t>
            </a:r>
          </a:p>
          <a:p>
            <a:endParaRPr lang="en-AU" sz="2000" dirty="0">
              <a:latin typeface="Tw Cen MT" panose="020B0602020104020603" pitchFamily="34" charset="77"/>
            </a:endParaRPr>
          </a:p>
          <a:p>
            <a:r>
              <a:rPr lang="en-AU" sz="2000" dirty="0">
                <a:latin typeface="Tw Cen MT" panose="020B0602020104020603" pitchFamily="34" charset="77"/>
              </a:rPr>
              <a:t>This reveals that the balanced accuracy is much more negatively skewed with the linear kernel, particularly with inverse probability weighting.</a:t>
            </a:r>
          </a:p>
          <a:p>
            <a:endParaRPr lang="en-AU" sz="2000" dirty="0">
              <a:latin typeface="Tw Cen MT" panose="020B0602020104020603" pitchFamily="34" charset="77"/>
            </a:endParaRPr>
          </a:p>
          <a:p>
            <a:r>
              <a:rPr lang="en-AU" sz="2000" dirty="0">
                <a:latin typeface="Tw Cen MT" panose="020B0602020104020603" pitchFamily="34" charset="77"/>
              </a:rPr>
              <a:t>For the RBF kernel, the balanced accuracy varies with a median of 50% with inverse probability weighting; without this weighting, all iterations yielded balanced accuracy of 50%, corresponding to the classifier predicting “Control” every time as the majority class.</a:t>
            </a:r>
            <a:endParaRPr lang="en-AU" sz="2000" b="1" dirty="0">
              <a:solidFill>
                <a:schemeClr val="accent6">
                  <a:lumMod val="75000"/>
                </a:schemeClr>
              </a:solidFill>
              <a:latin typeface="Tw Cen MT" panose="020B0602020104020603" pitchFamily="34" charset="77"/>
            </a:endParaRPr>
          </a:p>
        </p:txBody>
      </p:sp>
    </p:spTree>
    <p:extLst>
      <p:ext uri="{BB962C8B-B14F-4D97-AF65-F5344CB8AC3E}">
        <p14:creationId xmlns:p14="http://schemas.microsoft.com/office/powerpoint/2010/main" val="19359559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TotalTime>
  <Words>496</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Tw Cen MT</vt:lpstr>
      <vt:lpstr>Office Theme</vt:lpstr>
      <vt:lpstr>PowerPoint Presentation</vt:lpstr>
      <vt:lpstr>PowerPoint Presentation</vt:lpstr>
      <vt:lpstr>Null distributions with vs. without reweighting</vt:lpstr>
      <vt:lpstr>PowerPoint Presentation</vt:lpstr>
      <vt:lpstr>PowerPoint Presentation</vt:lpstr>
      <vt:lpstr>Using the first two principal components for classification</vt:lpstr>
      <vt:lpstr>Effects of (A) class weighting and (B) SVM kernel on low_freq_power performance in ADHD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Gilmore Bryant</dc:creator>
  <cp:lastModifiedBy>Annie Gilmore Bryant</cp:lastModifiedBy>
  <cp:revision>1</cp:revision>
  <dcterms:created xsi:type="dcterms:W3CDTF">2023-10-20T09:08:05Z</dcterms:created>
  <dcterms:modified xsi:type="dcterms:W3CDTF">2023-10-31T01:37:53Z</dcterms:modified>
</cp:coreProperties>
</file>