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2"/>
    <p:restoredTop sz="95994"/>
  </p:normalViewPr>
  <p:slideViewPr>
    <p:cSldViewPr snapToGrid="0">
      <p:cViewPr varScale="1">
        <p:scale>
          <a:sx n="93" d="100"/>
          <a:sy n="93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2CBA-D731-35BC-86FE-577192392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D50DD-2110-1EB4-9CB2-DE3B7437A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4F2C-C559-50D1-39CD-01C225CA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9D5C-D264-2E44-AC30-815DCBC063AB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AA2B2-2592-122A-17EF-3F2BDF28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BFF3E-5C1D-2C4D-B01C-9078984A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82EB-2293-AC42-A50D-1ADA5DA73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899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BC4D-1AB0-F4BC-3F89-49E386B0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A9DEA-4F52-7736-BD01-2BDB1E48F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19913-2E1B-C4CE-D30E-58AE9050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9D5C-D264-2E44-AC30-815DCBC063AB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EAC02-4A54-4E96-0B87-AE365CF1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3E1DE-8BD5-6921-F0DF-36F33E9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82EB-2293-AC42-A50D-1ADA5DA73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885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411B67-400F-BEFF-52B8-7D7456B86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9F050-B328-2FA8-BD02-ED8DE1077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50C49-600D-5BB5-FD1C-F3E0669A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9D5C-D264-2E44-AC30-815DCBC063AB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452D3-8ACC-A079-BDB9-432B9741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A6275-F3B4-7720-A52D-E2C8E8E9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82EB-2293-AC42-A50D-1ADA5DA73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809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979B2-B952-9927-C58B-54661AAE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E1AC2-40EB-D871-F962-E43EE0BAE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701CE-C9B4-D174-B125-9987D48FD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9D5C-D264-2E44-AC30-815DCBC063AB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E6179-B1A9-C355-3C26-B812D105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69925-D832-BC18-ACD8-32CD4F39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82EB-2293-AC42-A50D-1ADA5DA73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670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6A8D-5E65-EDE2-3BAF-4979C2873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ED727-2652-6CF3-4952-4465B177D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C29AD-4D57-4B98-EACC-AF6DFA4A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9D5C-D264-2E44-AC30-815DCBC063AB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DCC5D-8F02-F653-D310-E731D360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A41C2-3704-71AA-5868-F8F9CBCE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82EB-2293-AC42-A50D-1ADA5DA73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649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6A0A-1AEA-5BBB-4CBE-98B0CF28D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3252B-0FA5-D927-4A64-7D06865FE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13BD7-498C-1429-15BB-975DA3B9B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F0364-DE73-F98C-FDE5-F8D7CE27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9D5C-D264-2E44-AC30-815DCBC063AB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BB097-4269-9E77-88E8-27ADFA41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CAFCE-2F82-3BA8-15D9-D1B3AB7C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82EB-2293-AC42-A50D-1ADA5DA73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589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B076-4D51-707F-E61B-FAA48D810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6834D-7EA3-5EF1-2D31-2FCF95036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FFC29-8DEA-1477-A4F3-9E86C2ED6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CEEA2-DD95-12EF-B18E-F2DCD9982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92F22-2163-1C0C-10FD-6D7AB5C75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55FB2-F801-7736-F2F9-21044564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9D5C-D264-2E44-AC30-815DCBC063AB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24C68-8757-CEC1-E777-5D03D032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3C994E-BEC0-93C9-A6A9-BADE1637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82EB-2293-AC42-A50D-1ADA5DA73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899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7B3D-E404-2137-B330-6AE8A9A3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A739CB-0AA7-0F2C-8063-E25853BA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9D5C-D264-2E44-AC30-815DCBC063AB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831FE-7CEB-C5A7-2FD2-90FE82F5F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6B01C-5DC7-90E1-9502-82671EA6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82EB-2293-AC42-A50D-1ADA5DA73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865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C0921-F2E8-32EE-7FAB-8B7DD466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9D5C-D264-2E44-AC30-815DCBC063AB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59C6A-16DF-B4FB-8FA2-6D16FB0A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0AC82-BBFA-2AD9-C070-16E80C1C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82EB-2293-AC42-A50D-1ADA5DA73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859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21E8-278C-5E11-718A-C6B76A026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98244-5229-FBCE-E83B-941AFDE3E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2E878-89CF-E402-F274-B1E00FDEA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1198B-0597-0123-0E83-82260630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9D5C-D264-2E44-AC30-815DCBC063AB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9BEE5-C3F0-D0A8-1C40-E9D277F8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9E66C-50DC-CEAE-1072-49DA9C7F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82EB-2293-AC42-A50D-1ADA5DA73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795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D2D5-DD8F-3893-B577-DF02453F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14835-F7C5-A92C-7839-DD0606CE0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541AA-E066-A392-FBBA-AD8BB8B3D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EBA85-7CF2-5B15-7A98-EBB25ED1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9D5C-D264-2E44-AC30-815DCBC063AB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C13C7-2785-DE23-88FE-F09F670DC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6D499-AAAC-9EB8-5E8B-6526D37E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82EB-2293-AC42-A50D-1ADA5DA73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218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2CA31A-220D-342D-54EB-BBF7F1DA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796EC-48E6-C0F0-CCAC-D68776E0F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34557-9FB6-CEA8-539E-73D032681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C9D5C-D264-2E44-AC30-815DCBC063AB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7D6F3-D598-AB1E-C31F-93D04CA80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AFFF4-12A1-4B82-C903-63A86723F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C82EB-2293-AC42-A50D-1ADA5DA73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097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2BE835-8549-972D-DDD9-825FE04536B6}"/>
              </a:ext>
            </a:extLst>
          </p:cNvPr>
          <p:cNvSpPr txBox="1"/>
          <p:nvPr/>
        </p:nvSpPr>
        <p:spPr>
          <a:xfrm>
            <a:off x="43550" y="-3573"/>
            <a:ext cx="4592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Figure S6</a:t>
            </a:r>
            <a:endParaRPr lang="en-AU" sz="2400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2468D22-818C-BB35-5D23-07A41BB2FD77}"/>
              </a:ext>
            </a:extLst>
          </p:cNvPr>
          <p:cNvGraphicFramePr>
            <a:graphicFrameLocks noGrp="1"/>
          </p:cNvGraphicFramePr>
          <p:nvPr/>
        </p:nvGraphicFramePr>
        <p:xfrm>
          <a:off x="150548" y="686510"/>
          <a:ext cx="8246500" cy="143269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13212">
                  <a:extLst>
                    <a:ext uri="{9D8B030D-6E8A-4147-A177-3AD203B41FA5}">
                      <a16:colId xmlns:a16="http://schemas.microsoft.com/office/drawing/2014/main" val="4071503604"/>
                    </a:ext>
                  </a:extLst>
                </a:gridCol>
                <a:gridCol w="1027216">
                  <a:extLst>
                    <a:ext uri="{9D8B030D-6E8A-4147-A177-3AD203B41FA5}">
                      <a16:colId xmlns:a16="http://schemas.microsoft.com/office/drawing/2014/main" val="4233123996"/>
                    </a:ext>
                  </a:extLst>
                </a:gridCol>
                <a:gridCol w="962715">
                  <a:extLst>
                    <a:ext uri="{9D8B030D-6E8A-4147-A177-3AD203B41FA5}">
                      <a16:colId xmlns:a16="http://schemas.microsoft.com/office/drawing/2014/main" val="1901989703"/>
                    </a:ext>
                  </a:extLst>
                </a:gridCol>
                <a:gridCol w="1326820">
                  <a:extLst>
                    <a:ext uri="{9D8B030D-6E8A-4147-A177-3AD203B41FA5}">
                      <a16:colId xmlns:a16="http://schemas.microsoft.com/office/drawing/2014/main" val="647177137"/>
                    </a:ext>
                  </a:extLst>
                </a:gridCol>
                <a:gridCol w="1326820">
                  <a:extLst>
                    <a:ext uri="{9D8B030D-6E8A-4147-A177-3AD203B41FA5}">
                      <a16:colId xmlns:a16="http://schemas.microsoft.com/office/drawing/2014/main" val="2592274054"/>
                    </a:ext>
                  </a:extLst>
                </a:gridCol>
                <a:gridCol w="1326820">
                  <a:extLst>
                    <a:ext uri="{9D8B030D-6E8A-4147-A177-3AD203B41FA5}">
                      <a16:colId xmlns:a16="http://schemas.microsoft.com/office/drawing/2014/main" val="264233462"/>
                    </a:ext>
                  </a:extLst>
                </a:gridCol>
                <a:gridCol w="1462897">
                  <a:extLst>
                    <a:ext uri="{9D8B030D-6E8A-4147-A177-3AD203B41FA5}">
                      <a16:colId xmlns:a16="http://schemas.microsoft.com/office/drawing/2014/main" val="357010401"/>
                    </a:ext>
                  </a:extLst>
                </a:gridCol>
              </a:tblGrid>
              <a:tr h="4721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Tw Cen MT" panose="020B0602020104020603" pitchFamily="34" charset="77"/>
                        </a:rPr>
                        <a:t>Study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Tw Cen MT" panose="020B0602020104020603" pitchFamily="34" charset="77"/>
                        </a:rPr>
                        <a:t>Comparison group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Tw Cen MT" panose="020B0602020104020603" pitchFamily="34" charset="77"/>
                        </a:rPr>
                        <a:t>% control subjects overall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Tw Cen MT" panose="020B0602020104020603" pitchFamily="34" charset="77"/>
                        </a:rPr>
                        <a:t>Mean % controls across all folds/repeats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  <a:latin typeface="Tw Cen MT" panose="020B0602020104020603" pitchFamily="34" charset="77"/>
                        </a:rPr>
                        <a:t>SD % controls across all folds/repeats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Tw Cen MT" panose="020B0602020104020603" pitchFamily="34" charset="77"/>
                        </a:rPr>
                        <a:t>Min % controls across all folds/repeats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Tw Cen MT" panose="020B0602020104020603" pitchFamily="34" charset="77"/>
                        </a:rPr>
                        <a:t>Max % controls across all folds/repeats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extLst>
                  <a:ext uri="{0D108BD9-81ED-4DB2-BD59-A6C34878D82A}">
                    <a16:rowId xmlns:a16="http://schemas.microsoft.com/office/drawing/2014/main" val="3945608015"/>
                  </a:ext>
                </a:extLst>
              </a:tr>
              <a:tr h="240125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Tw Cen MT" panose="020B0602020104020603" pitchFamily="34" charset="77"/>
                        </a:rPr>
                        <a:t>UCLA CNP</a:t>
                      </a: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Schizophrenia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71.1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71.1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2.1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68.8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75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extLst>
                  <a:ext uri="{0D108BD9-81ED-4DB2-BD59-A6C34878D82A}">
                    <a16:rowId xmlns:a16="http://schemas.microsoft.com/office/drawing/2014/main" val="3962028902"/>
                  </a:ext>
                </a:extLst>
              </a:tr>
              <a:tr h="240125"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Tw Cen MT" panose="020B0602020104020603" pitchFamily="34" charset="77"/>
                        </a:rPr>
                        <a:t>UCLA CNP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ADHD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Tw Cen MT" panose="020B0602020104020603" pitchFamily="34" charset="77"/>
                        </a:rPr>
                        <a:t>75.2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Tw Cen MT" panose="020B0602020104020603" pitchFamily="34" charset="77"/>
                        </a:rPr>
                        <a:t>75.2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1.7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73.3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80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extLst>
                  <a:ext uri="{0D108BD9-81ED-4DB2-BD59-A6C34878D82A}">
                    <a16:rowId xmlns:a16="http://schemas.microsoft.com/office/drawing/2014/main" val="928408329"/>
                  </a:ext>
                </a:extLst>
              </a:tr>
              <a:tr h="240125"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Tw Cen MT" panose="020B0602020104020603" pitchFamily="34" charset="77"/>
                        </a:rPr>
                        <a:t>UCLA CNP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Bipolar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Tw Cen MT" panose="020B0602020104020603" pitchFamily="34" charset="77"/>
                        </a:rPr>
                        <a:t>70.7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Tw Cen MT" panose="020B0602020104020603" pitchFamily="34" charset="77"/>
                        </a:rPr>
                        <a:t>70.7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1.7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68.8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Tw Cen MT" panose="020B0602020104020603" pitchFamily="34" charset="77"/>
                        </a:rPr>
                        <a:t>75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extLst>
                  <a:ext uri="{0D108BD9-81ED-4DB2-BD59-A6C34878D82A}">
                    <a16:rowId xmlns:a16="http://schemas.microsoft.com/office/drawing/2014/main" val="2161574760"/>
                  </a:ext>
                </a:extLst>
              </a:tr>
              <a:tr h="240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Tw Cen MT" panose="020B0602020104020603" pitchFamily="34" charset="77"/>
                        </a:rPr>
                        <a:t>ABIDE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ASD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Tw Cen MT" panose="020B0602020104020603" pitchFamily="34" charset="77"/>
                        </a:rPr>
                        <a:t>52.3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52.3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Tw Cen MT" panose="020B0602020104020603" pitchFamily="34" charset="77"/>
                        </a:rPr>
                        <a:t>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52.2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53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extLst>
                  <a:ext uri="{0D108BD9-81ED-4DB2-BD59-A6C34878D82A}">
                    <a16:rowId xmlns:a16="http://schemas.microsoft.com/office/drawing/2014/main" val="29386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8B3EF7A-06BC-D9B7-78F3-9D6CAFE126E7}"/>
              </a:ext>
            </a:extLst>
          </p:cNvPr>
          <p:cNvSpPr txBox="1"/>
          <p:nvPr/>
        </p:nvSpPr>
        <p:spPr>
          <a:xfrm>
            <a:off x="150547" y="414865"/>
            <a:ext cx="3750390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75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A</a:t>
            </a:r>
            <a:endParaRPr lang="en-AU" sz="1575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CC137D-4399-9C53-03BC-4BDB2D8BCE6E}"/>
              </a:ext>
            </a:extLst>
          </p:cNvPr>
          <p:cNvGrpSpPr/>
          <p:nvPr/>
        </p:nvGrpSpPr>
        <p:grpSpPr>
          <a:xfrm>
            <a:off x="150547" y="2243710"/>
            <a:ext cx="6527170" cy="4450836"/>
            <a:chOff x="267586" y="3989339"/>
            <a:chExt cx="8844181" cy="60307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B771CE-509C-5B88-4843-4818121D5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67586" y="3989339"/>
              <a:ext cx="5360704" cy="603079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8DCB70-C721-B1D9-8A17-96AA14E1F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5832540" y="4117522"/>
              <a:ext cx="3279227" cy="590260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DBFBC43-3E94-750E-06D5-E519BCBB835E}"/>
              </a:ext>
            </a:extLst>
          </p:cNvPr>
          <p:cNvSpPr txBox="1"/>
          <p:nvPr/>
        </p:nvSpPr>
        <p:spPr>
          <a:xfrm>
            <a:off x="150547" y="2191176"/>
            <a:ext cx="3750390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75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B</a:t>
            </a:r>
            <a:endParaRPr lang="en-AU" sz="1575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0EEC1-C80F-8697-F061-6711D758906F}"/>
              </a:ext>
            </a:extLst>
          </p:cNvPr>
          <p:cNvSpPr txBox="1"/>
          <p:nvPr/>
        </p:nvSpPr>
        <p:spPr>
          <a:xfrm>
            <a:off x="4273798" y="2191176"/>
            <a:ext cx="3750390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75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C</a:t>
            </a:r>
            <a:endParaRPr lang="en-AU" sz="1575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86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Macintosh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Gilmore Bryant</dc:creator>
  <cp:lastModifiedBy>Annie Gilmore Bryant</cp:lastModifiedBy>
  <cp:revision>1</cp:revision>
  <dcterms:created xsi:type="dcterms:W3CDTF">2023-03-19T08:57:51Z</dcterms:created>
  <dcterms:modified xsi:type="dcterms:W3CDTF">2023-03-19T08:58:14Z</dcterms:modified>
</cp:coreProperties>
</file>