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 varScale="1">
        <p:scale>
          <a:sx n="117" d="100"/>
          <a:sy n="11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D31D-FBF1-5E4C-B56C-63D67C4A5E17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66B6-7048-3B44-AE7C-C7A4AD9FA6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4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Fractional displacement (FD) in the SCZ cohort. </a:t>
            </a:r>
          </a:p>
          <a:p>
            <a:r>
              <a:rPr lang="en-AU" dirty="0"/>
              <a:t>A: Distribution of FD values between control (green) and schizophrenia (grey) participants. The Wilcoxon rank sum test with continuity correction indicated a significant difference between the groups (p &lt; 1e-07).</a:t>
            </a:r>
          </a:p>
          <a:p>
            <a:r>
              <a:rPr lang="en-AU" dirty="0"/>
              <a:t>B: Effect of setting a maximum FD threshold on number of participants retained (upper) and percentage of participants retained per group (lower). The </a:t>
            </a:r>
            <a:r>
              <a:rPr lang="en-AU" dirty="0" err="1"/>
              <a:t>gray</a:t>
            </a:r>
            <a:r>
              <a:rPr lang="en-AU" dirty="0"/>
              <a:t> section covers the range of FD values examined in Figure S1C.</a:t>
            </a:r>
          </a:p>
          <a:p>
            <a:r>
              <a:rPr lang="en-AU" dirty="0"/>
              <a:t>C: Balanced accuracy values from linear SVM performed with 10-repeat 10-fold CV using movement data only (red), univariate TS features from the top-performing brain region (right postcentral gyrus, green), and the full suite of combined univariate features and brain regions (blue). Shaded regions indicate +/- 1 SD across 10 repeats per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06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7DE-5BBF-AA15-F8DF-273786DD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2CF8-5568-CE59-63FC-968B4B494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ED64-3469-95DE-E0F2-E74EF4CE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B2D2-6B9A-214D-AD96-DE7F9C39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6FD7-1E33-6F89-2251-6340D5A0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FCA-B305-69A1-6A79-E852D4BB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19EA-E76F-FEFA-47A1-1D8EF7D66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9F67-DA4A-1CC2-B118-8C2010A3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650-9B8D-B013-287A-AE885E3F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2E30-945A-207A-298D-121D417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4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3C2E-A5A1-55B7-6027-CD64675A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C25A-8AE7-BADD-4E8F-D5173A7E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A481-761C-0F7B-6A4F-018F77A2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0FFD-2BA1-BE96-F32D-6BA58DEE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32EE-8627-3EC7-EBEC-BB0D09E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7DBF-24FA-E5EA-A14B-C60B6EE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0368-B87C-E613-AE63-CDE1993A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F1A9-2BF9-1FBE-B85B-918851B6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BBE9-94A7-11A9-30C8-127A60F2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0587-50D2-AE27-4708-BCE0AEB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6433-5108-F43F-F93A-E251B4C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8841-4F9A-3042-FF1C-1CA716A4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A629-7096-0830-DE85-D7874E0E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77D9-6C64-0857-A9FF-7405B19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004E-EBB2-9DBC-FEF9-05DE5177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1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103-33A6-9DB4-308B-8885FAE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1E9C-8525-EBE4-D2C8-53F93D59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CFA1-9F79-5F62-C1A5-A10DCB0E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B7BE-95AF-CC53-F37F-835ADEE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9AFD-BF9B-C6CC-A667-72BD9C0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81A7-5456-2468-6B17-B897CB15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EC5B-3D0C-83F4-8841-0FB6626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0115-341C-E47A-31EC-D01F9DCB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9065-153F-613B-F331-251CFADF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8859-CA75-E0CE-FA7F-BE05A02ED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8EF-156F-B7D4-FF51-885E5DC2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98D8-71D4-9036-B895-2C38FD7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53BA9-5C56-AA3D-8548-FF7BD27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64180-D4B9-C34C-F400-D13DC93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4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309-4F47-DB0E-4FE1-3D6D8D1B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DDA6A-263D-8BF6-C53D-DC724F87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9B7B-102C-2971-0F36-93E15E0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64DE-9709-4EEE-5A4A-C3735E1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FB01-6F5D-4399-E088-BB537EF2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732A-44E6-C7CB-A42D-F3E3F21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C95A-8509-C05E-07D9-2EF25E41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3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937-A63A-9240-E239-8CAE086B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1365-9A6B-21D4-8586-6AA1CEF7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38A0C-6DFA-DF2B-1EE0-7A9AD263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946A-B920-D78B-63A9-0F398B8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8353-3D91-9FB5-4528-89E0B880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45F2-1971-0407-130B-C807A68B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C103-832D-0925-D53C-745B284C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5C27D-73A6-5AA0-96A3-AAFF732A5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5D5C-DF0D-720E-1D50-8455EF7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31CE-070D-CD43-7C69-4DAFB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8EEF-E5AE-C73D-CF51-B531F87E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CED8-D163-10D5-3863-1C5166C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9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F2BA4-AB09-55E1-1218-CB8D4D82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9960-6163-1CB5-EA6E-4A2E0ED6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C7F-B292-C482-C1AD-50D5876C7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52AB-161F-0964-4185-BB7998CE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4E2C-A369-D7E3-D99C-FDD84105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5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44E24DF-AF76-B9D1-3239-BADE4B6E43F4}"/>
              </a:ext>
            </a:extLst>
          </p:cNvPr>
          <p:cNvSpPr txBox="1"/>
          <p:nvPr/>
        </p:nvSpPr>
        <p:spPr>
          <a:xfrm>
            <a:off x="74288" y="-448056"/>
            <a:ext cx="1480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S3</a:t>
            </a:r>
            <a:endParaRPr lang="en-AU" sz="240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BB5291-8723-4419-3619-1FAF782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8088" y="2631152"/>
            <a:ext cx="2533541" cy="19001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18A533-137C-FA37-E454-C46CA30F8E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21629" y="2631152"/>
            <a:ext cx="2533541" cy="190015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26C854-15DF-FC35-448C-44891A4782F3}"/>
              </a:ext>
            </a:extLst>
          </p:cNvPr>
          <p:cNvGraphicFramePr>
            <a:graphicFrameLocks noGrp="1"/>
          </p:cNvGraphicFramePr>
          <p:nvPr/>
        </p:nvGraphicFramePr>
        <p:xfrm>
          <a:off x="324198" y="546028"/>
          <a:ext cx="4204050" cy="1552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8352">
                  <a:extLst>
                    <a:ext uri="{9D8B030D-6E8A-4147-A177-3AD203B41FA5}">
                      <a16:colId xmlns:a16="http://schemas.microsoft.com/office/drawing/2014/main" val="4280255978"/>
                    </a:ext>
                  </a:extLst>
                </a:gridCol>
                <a:gridCol w="1028566">
                  <a:extLst>
                    <a:ext uri="{9D8B030D-6E8A-4147-A177-3AD203B41FA5}">
                      <a16:colId xmlns:a16="http://schemas.microsoft.com/office/drawing/2014/main" val="3232715643"/>
                    </a:ext>
                  </a:extLst>
                </a:gridCol>
                <a:gridCol w="1028566">
                  <a:extLst>
                    <a:ext uri="{9D8B030D-6E8A-4147-A177-3AD203B41FA5}">
                      <a16:colId xmlns:a16="http://schemas.microsoft.com/office/drawing/2014/main" val="2315446393"/>
                    </a:ext>
                  </a:extLst>
                </a:gridCol>
                <a:gridCol w="1028566">
                  <a:extLst>
                    <a:ext uri="{9D8B030D-6E8A-4147-A177-3AD203B41FA5}">
                      <a16:colId xmlns:a16="http://schemas.microsoft.com/office/drawing/2014/main" val="1778341717"/>
                    </a:ext>
                  </a:extLst>
                </a:gridCol>
              </a:tblGrid>
              <a:tr h="22181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No filter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Lenient filter</a:t>
                      </a: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Stringent filter</a:t>
                      </a: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2778594163"/>
                  </a:ext>
                </a:extLst>
              </a:tr>
              <a:tr h="221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UCLA Control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117*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116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258392852"/>
                  </a:ext>
                </a:extLst>
              </a:tr>
              <a:tr h="221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UCLA Schizophrenia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33403047"/>
                  </a:ext>
                </a:extLst>
              </a:tr>
              <a:tr h="221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UCLA Bipolar</a:t>
                      </a: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49</a:t>
                      </a: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49</a:t>
                      </a:r>
                    </a:p>
                  </a:txBody>
                  <a:tcPr marL="5357" marR="5357" marT="535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32</a:t>
                      </a:r>
                    </a:p>
                  </a:txBody>
                  <a:tcPr marL="5357" marR="5357" marT="535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879712"/>
                  </a:ext>
                </a:extLst>
              </a:tr>
              <a:tr h="221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UCLA ADHD</a:t>
                      </a: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39</a:t>
                      </a: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39</a:t>
                      </a:r>
                    </a:p>
                  </a:txBody>
                  <a:tcPr marL="5357" marR="5357" marT="535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77"/>
                        </a:rPr>
                        <a:t>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978846"/>
                  </a:ext>
                </a:extLst>
              </a:tr>
              <a:tr h="221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ABIDE Control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601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357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3466335870"/>
                  </a:ext>
                </a:extLst>
              </a:tr>
              <a:tr h="221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ABIDE ASD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250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24616828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D3FF58-4ABB-4610-78D8-2D21E843DC90}"/>
              </a:ext>
            </a:extLst>
          </p:cNvPr>
          <p:cNvSpPr txBox="1"/>
          <p:nvPr/>
        </p:nvSpPr>
        <p:spPr>
          <a:xfrm>
            <a:off x="4690486" y="546027"/>
            <a:ext cx="4422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*Missing movement data for control sub-10269</a:t>
            </a:r>
            <a:endParaRPr lang="en-AU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</cp:revision>
  <dcterms:created xsi:type="dcterms:W3CDTF">2023-03-19T08:55:20Z</dcterms:created>
  <dcterms:modified xsi:type="dcterms:W3CDTF">2023-03-19T08:56:18Z</dcterms:modified>
</cp:coreProperties>
</file>