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33"/>
    <p:restoredTop sz="95994"/>
  </p:normalViewPr>
  <p:slideViewPr>
    <p:cSldViewPr snapToGrid="0">
      <p:cViewPr varScale="1">
        <p:scale>
          <a:sx n="116" d="100"/>
          <a:sy n="116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1D31D-FBF1-5E4C-B56C-63D67C4A5E17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866B6-7048-3B44-AE7C-C7A4AD9FA61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Fractional displacement (FD) in the SCZ cohort. </a:t>
            </a:r>
          </a:p>
          <a:p>
            <a:r>
              <a:rPr lang="en-AU" dirty="0"/>
              <a:t>A: Distribution of FD values between control (green) and schizophrenia (grey) participants. The Wilcoxon rank sum test with continuity correction indicated a significant difference between the groups (p &lt; 1e-07).</a:t>
            </a:r>
          </a:p>
          <a:p>
            <a:r>
              <a:rPr lang="en-AU" dirty="0"/>
              <a:t>B: Effect of setting a maximum FD threshold on number of participants retained (upper) and percentage of participants retained per group (lower). The </a:t>
            </a:r>
            <a:r>
              <a:rPr lang="en-AU" dirty="0" err="1"/>
              <a:t>gray</a:t>
            </a:r>
            <a:r>
              <a:rPr lang="en-AU" dirty="0"/>
              <a:t> section covers the range of FD values examined in Figure S1C.</a:t>
            </a:r>
          </a:p>
          <a:p>
            <a:r>
              <a:rPr lang="en-AU" dirty="0"/>
              <a:t>C: Balanced accuracy values from linear SVM performed with 10-repeat 10-fold CV using movement data only (red), univariate TS features from the top-performing brain region (right postcentral gyrus, green), and the full suite of combined univariate features and brain regions (blue). Shaded regions indicate +/- 1 SD across 10 repeats per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0DE12-545C-5346-AC5D-41BCEA81F0B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706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A7DE-5BBF-AA15-F8DF-273786DDC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052CF8-5568-CE59-63FC-968B4B494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D64-3469-95DE-E0F2-E74EF4CE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4B2D2-6B9A-214D-AD96-DE7F9C39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6FD7-1E33-6F89-2251-6340D5A0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983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FCA-B305-69A1-6A79-E852D4BBA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419EA-E76F-FEFA-47A1-1D8EF7D66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9F67-DA4A-1CC2-B118-8C2010A3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4A650-9B8D-B013-287A-AE885E3F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2E30-945A-207A-298D-121D41762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4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A83C2E-A5A1-55B7-6027-CD64675A0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C25A-8AE7-BADD-4E8F-D5173A7E2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CA481-761C-0F7B-6A4F-018F77A2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0FFD-2BA1-BE96-F32D-6BA58DEE5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532EE-8627-3EC7-EBEC-BB0D09E14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8681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7DBF-24FA-E5EA-A14B-C60B6EE5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60368-B87C-E613-AE63-CDE1993A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DF1A9-2BF9-1FBE-B85B-918851B66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BBE9-94A7-11A9-30C8-127A60F2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0587-50D2-AE27-4708-BCE0AEBA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31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6433-5108-F43F-F93A-E251B4C4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38841-4F9A-3042-FF1C-1CA716A40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A629-7096-0830-DE85-D7874E0E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77D9-6C64-0857-A9FF-7405B190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004E-EBB2-9DBC-FEF9-05DE5177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154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0103-33A6-9DB4-308B-8885FAE2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51E9C-8525-EBE4-D2C8-53F93D59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8CFA1-9F79-5F62-C1A5-A10DCB0E5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2B7BE-95AF-CC53-F37F-835ADEE6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E9AFD-BF9B-C6CC-A667-72BD9C0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81A7-5456-2468-6B17-B897CB15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8372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EC5B-3D0C-83F4-8841-0FB6626A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40115-341C-E47A-31EC-D01F9DCB2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B9065-153F-613B-F331-251CFADF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48859-CA75-E0CE-FA7F-BE05A02ED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8EF-156F-B7D4-FF51-885E5DC23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9B98D8-71D4-9036-B895-2C38FD7C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453BA9-5C56-AA3D-8548-FF7BD278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64180-D4B9-C34C-F400-D13DC93F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0453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F309-4F47-DB0E-4FE1-3D6D8D1B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DDA6A-263D-8BF6-C53D-DC724F87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39B7B-102C-2971-0F36-93E15E08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64DE-9709-4EEE-5A4A-C3735E1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255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BFB01-6F5D-4399-E088-BB537EF2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D732A-44E6-C7CB-A42D-F3E3F212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C95A-8509-C05E-07D9-2EF25E41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435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1937-A63A-9240-E239-8CAE086BC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1365-9A6B-21D4-8586-6AA1CEF7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38A0C-6DFA-DF2B-1EE0-7A9AD263A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B946A-B920-D78B-63A9-0F398B84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28353-3D91-9FB5-4528-89E0B880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045F2-1971-0407-130B-C807A68B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3340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C103-832D-0925-D53C-745B284C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5C27D-73A6-5AA0-96A3-AAFF732A5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A5D5C-DF0D-720E-1D50-8455EF7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131CE-070D-CD43-7C69-4DAFBC96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08EEF-E5AE-C73D-CF51-B531F87E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5CED8-D163-10D5-3863-1C5166CA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29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9F2BA4-AB09-55E1-1218-CB8D4D82E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A9960-6163-1CB5-EA6E-4A2E0ED6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7C7F-B292-C482-C1AD-50D5876C7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A98F5-0AEF-0741-A85D-2D17A4BA191C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52AB-161F-0964-4185-BB7998CEB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C4E2C-A369-D7E3-D99C-FDD841058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29ED6-A950-CB45-A7AD-FF80DB16EFE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58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FA515DD-DF30-6ABB-C4ED-0387ABA45867}"/>
              </a:ext>
            </a:extLst>
          </p:cNvPr>
          <p:cNvGrpSpPr/>
          <p:nvPr/>
        </p:nvGrpSpPr>
        <p:grpSpPr>
          <a:xfrm>
            <a:off x="191575" y="2098418"/>
            <a:ext cx="3796952" cy="3608235"/>
            <a:chOff x="113201" y="2098418"/>
            <a:chExt cx="3986725" cy="3788576"/>
          </a:xfrm>
        </p:grpSpPr>
        <p:pic>
          <p:nvPicPr>
            <p:cNvPr id="13" name="Picture 12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DF10D36B-BCE7-933D-25C8-5D8445F32B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128" r="52811"/>
            <a:stretch/>
          </p:blipFill>
          <p:spPr>
            <a:xfrm>
              <a:off x="113201" y="2098418"/>
              <a:ext cx="1705222" cy="3784214"/>
            </a:xfrm>
            <a:prstGeom prst="rect">
              <a:avLst/>
            </a:prstGeom>
          </p:spPr>
        </p:pic>
        <p:pic>
          <p:nvPicPr>
            <p:cNvPr id="18" name="Picture 17" descr="Background pattern&#10;&#10;Description automatically generated">
              <a:extLst>
                <a:ext uri="{FF2B5EF4-FFF2-40B4-BE49-F238E27FC236}">
                  <a16:creationId xmlns:a16="http://schemas.microsoft.com/office/drawing/2014/main" id="{98D04A4E-F261-D729-2D31-E5090AE91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64" r="90063"/>
            <a:stretch/>
          </p:blipFill>
          <p:spPr>
            <a:xfrm>
              <a:off x="1830930" y="2146878"/>
              <a:ext cx="236715" cy="3601059"/>
            </a:xfrm>
            <a:prstGeom prst="rect">
              <a:avLst/>
            </a:prstGeom>
          </p:spPr>
        </p:pic>
        <p:pic>
          <p:nvPicPr>
            <p:cNvPr id="21" name="Picture 20" descr="Background pattern&#10;&#10;Description automatically generated">
              <a:extLst>
                <a:ext uri="{FF2B5EF4-FFF2-40B4-BE49-F238E27FC236}">
                  <a16:creationId xmlns:a16="http://schemas.microsoft.com/office/drawing/2014/main" id="{869A6D77-7621-35C4-718B-1ABA325C64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005" t="94464" r="29517" b="-1417"/>
            <a:stretch/>
          </p:blipFill>
          <p:spPr>
            <a:xfrm>
              <a:off x="609815" y="5552951"/>
              <a:ext cx="1511993" cy="253406"/>
            </a:xfrm>
            <a:prstGeom prst="rect">
              <a:avLst/>
            </a:prstGeom>
          </p:spPr>
        </p:pic>
        <p:pic>
          <p:nvPicPr>
            <p:cNvPr id="11" name="Picture 10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3621EB45-FE5B-91E3-032B-4220E88079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189"/>
            <a:stretch/>
          </p:blipFill>
          <p:spPr>
            <a:xfrm>
              <a:off x="2101455" y="2102780"/>
              <a:ext cx="1998471" cy="378421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1705FB-3FE4-FCBF-C888-F3D601D78B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277992" y="70500"/>
            <a:ext cx="1920290" cy="19202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5DF156-3424-0276-015D-2BC29F13E6E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" y="52259"/>
            <a:ext cx="7277988" cy="1819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625C00-BD37-0165-7CE7-53250C2409A5}"/>
              </a:ext>
            </a:extLst>
          </p:cNvPr>
          <p:cNvSpPr txBox="1"/>
          <p:nvPr/>
        </p:nvSpPr>
        <p:spPr>
          <a:xfrm>
            <a:off x="34532" y="65869"/>
            <a:ext cx="52311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A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88CC366-9C69-A731-C9E5-2FCDA956BA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887865" y="2085274"/>
            <a:ext cx="2351394" cy="360547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6F16D7-BB20-A2D7-2AD9-45177C77CB5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222289" y="2085274"/>
            <a:ext cx="2351394" cy="3605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9C859-E87F-F789-1526-53D9AB2758A9}"/>
              </a:ext>
            </a:extLst>
          </p:cNvPr>
          <p:cNvSpPr txBox="1"/>
          <p:nvPr/>
        </p:nvSpPr>
        <p:spPr>
          <a:xfrm>
            <a:off x="6862572" y="1906531"/>
            <a:ext cx="681087" cy="45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D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5E9E41-F05D-1F37-E3D0-1C722D0A1FD3}"/>
              </a:ext>
            </a:extLst>
          </p:cNvPr>
          <p:cNvSpPr txBox="1"/>
          <p:nvPr/>
        </p:nvSpPr>
        <p:spPr>
          <a:xfrm>
            <a:off x="4200107" y="1906531"/>
            <a:ext cx="681087" cy="458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C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73B7A1-0194-BB21-214C-4925EF59E8C3}"/>
              </a:ext>
            </a:extLst>
          </p:cNvPr>
          <p:cNvSpPr txBox="1"/>
          <p:nvPr/>
        </p:nvSpPr>
        <p:spPr>
          <a:xfrm>
            <a:off x="7046301" y="33903"/>
            <a:ext cx="386591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C7BBB-0032-93B1-B4EC-C8BE9E6543F0}"/>
              </a:ext>
            </a:extLst>
          </p:cNvPr>
          <p:cNvSpPr txBox="1"/>
          <p:nvPr/>
        </p:nvSpPr>
        <p:spPr>
          <a:xfrm>
            <a:off x="60659" y="1906531"/>
            <a:ext cx="553376" cy="372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3" b="1" dirty="0">
                <a:latin typeface="Tw Cen MT" panose="020B0602020104020603" pitchFamily="34" charset="77"/>
                <a:ea typeface="Open Sans" pitchFamily="2" charset="0"/>
                <a:cs typeface="Open Sans" pitchFamily="2" charset="0"/>
              </a:rPr>
              <a:t>B</a:t>
            </a:r>
            <a:endParaRPr lang="en-AU" sz="1823" b="1" dirty="0">
              <a:latin typeface="Tw Cen MT" panose="020B0602020104020603" pitchFamily="34" charset="77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79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156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Tw Cen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Gilmore Bryant</dc:creator>
  <cp:lastModifiedBy>Annie Gilmore Bryant</cp:lastModifiedBy>
  <cp:revision>48</cp:revision>
  <dcterms:created xsi:type="dcterms:W3CDTF">2023-03-19T08:55:20Z</dcterms:created>
  <dcterms:modified xsi:type="dcterms:W3CDTF">2023-04-06T07:15:26Z</dcterms:modified>
</cp:coreProperties>
</file>