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2.jpeg" ContentType="image/jpeg"/>
  <Override PartName="/ppt/media/image30.jpeg" ContentType="image/jpeg"/>
  <Override PartName="/ppt/media/image27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11.jpeg" ContentType="image/jpe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1.png" ContentType="image/png"/>
  <Override PartName="/ppt/media/image29.png" ContentType="image/pn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.jpeg" ContentType="image/jpeg"/>
  <Override PartName="/ppt/media/image16.png" ContentType="image/png"/>
  <Override PartName="/ppt/media/image7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7425360" y="2834640"/>
            <a:ext cx="4459320" cy="126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0" y="3582000"/>
            <a:ext cx="1065492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459760" y="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5459760" y="3582000"/>
            <a:ext cx="519948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60288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205400" y="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60288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7205400" y="3582000"/>
            <a:ext cx="3430800" cy="327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90000" rIns="90000" tIns="2160000" bIns="45000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948240" y="3271680"/>
            <a:ext cx="4459320" cy="314640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Click to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edit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present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ation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title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PlaceHolder 7"/>
          <p:cNvSpPr>
            <a:spLocks noGrp="1"/>
          </p:cNvSpPr>
          <p:nvPr>
            <p:ph type="body"/>
          </p:nvPr>
        </p:nvSpPr>
        <p:spPr>
          <a:xfrm>
            <a:off x="0" y="0"/>
            <a:ext cx="10654920" cy="6857640"/>
          </a:xfrm>
          <a:prstGeom prst="rect">
            <a:avLst/>
          </a:prstGeom>
        </p:spPr>
        <p:txBody>
          <a:bodyPr lIns="90000" rIns="90000" tIns="2160000" bIns="45000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17" name="PlaceHolder 8"/>
          <p:cNvSpPr>
            <a:spLocks noGrp="1"/>
          </p:cNvSpPr>
          <p:nvPr>
            <p:ph type="title"/>
          </p:nvPr>
        </p:nvSpPr>
        <p:spPr>
          <a:xfrm>
            <a:off x="7425360" y="2834640"/>
            <a:ext cx="4459320" cy="272016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Thank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You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8" name="PlaceHolder 9"/>
          <p:cNvSpPr>
            <a:spLocks noGrp="1"/>
          </p:cNvSpPr>
          <p:nvPr>
            <p:ph type="body"/>
          </p:nvPr>
        </p:nvSpPr>
        <p:spPr>
          <a:xfrm>
            <a:off x="8034840" y="385920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Full Name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19" name="PlaceHolder 10"/>
          <p:cNvSpPr>
            <a:spLocks noGrp="1"/>
          </p:cNvSpPr>
          <p:nvPr>
            <p:ph type="body"/>
          </p:nvPr>
        </p:nvSpPr>
        <p:spPr>
          <a:xfrm>
            <a:off x="8034840" y="422028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Phone Number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20" name="PlaceHolder 11"/>
          <p:cNvSpPr>
            <a:spLocks noGrp="1"/>
          </p:cNvSpPr>
          <p:nvPr>
            <p:ph type="body"/>
          </p:nvPr>
        </p:nvSpPr>
        <p:spPr>
          <a:xfrm>
            <a:off x="8034840" y="458136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Email or Social Media Handle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21" name="PlaceHolder 12"/>
          <p:cNvSpPr>
            <a:spLocks noGrp="1"/>
          </p:cNvSpPr>
          <p:nvPr>
            <p:ph type="body"/>
          </p:nvPr>
        </p:nvSpPr>
        <p:spPr>
          <a:xfrm>
            <a:off x="8034840" y="4942440"/>
            <a:ext cx="3521160" cy="28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Company Website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0" y="418320"/>
            <a:ext cx="8687160" cy="64393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7425360" y="2408040"/>
            <a:ext cx="4459320" cy="314640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Clic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k to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edit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divi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der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slid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title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31559B1-86AC-4C84-872F-2FC8C4EE027B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6857640"/>
          </a:xfrm>
          <a:prstGeom prst="rect">
            <a:avLst/>
          </a:prstGeom>
        </p:spPr>
        <p:txBody>
          <a:bodyPr lIns="90000" rIns="90000" tIns="864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3866040" y="1816560"/>
            <a:ext cx="4459320" cy="3146400"/>
          </a:xfrm>
          <a:prstGeom prst="rect">
            <a:avLst/>
          </a:prstGeom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Clic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k to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edit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divi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der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slid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title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52EFA03-BEE3-4AEE-B1F9-5D9BB5FA371D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481080" y="1684800"/>
            <a:ext cx="4904280" cy="43333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title"/>
          </p:nvPr>
        </p:nvSpPr>
        <p:spPr>
          <a:xfrm>
            <a:off x="432000" y="432000"/>
            <a:ext cx="5471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431640" y="1008000"/>
            <a:ext cx="5471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7" name="PlaceHolder 8"/>
          <p:cNvSpPr>
            <a:spLocks noGrp="1"/>
          </p:cNvSpPr>
          <p:nvPr>
            <p:ph type="body"/>
          </p:nvPr>
        </p:nvSpPr>
        <p:spPr>
          <a:xfrm>
            <a:off x="432000" y="1511640"/>
            <a:ext cx="5471640" cy="46800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38" name="PlaceHolder 9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39" name="PlaceHolder 10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41BBA45-77B7-4D23-A5B3-078E5911EBA9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282720" y="432000"/>
            <a:ext cx="5511600" cy="5759640"/>
          </a:xfrm>
          <a:prstGeom prst="rect">
            <a:avLst/>
          </a:prstGeom>
        </p:spPr>
        <p:txBody>
          <a:bodyPr lIns="90000" rIns="90000" tIns="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title"/>
          </p:nvPr>
        </p:nvSpPr>
        <p:spPr>
          <a:xfrm>
            <a:off x="432000" y="432000"/>
            <a:ext cx="5471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431640" y="1008000"/>
            <a:ext cx="5471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32000" y="1511640"/>
            <a:ext cx="5471640" cy="46800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84" name="PlaceHolder 9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85" name="PlaceHolder 10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20C46C3-E02D-459F-A7D9-2D62C0581ABC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431640" y="553032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9537120" y="131292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7"/>
          <p:cNvSpPr/>
          <p:nvPr/>
        </p:nvSpPr>
        <p:spPr>
          <a:xfrm>
            <a:off x="9684000" y="300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1449720" y="5304240"/>
            <a:ext cx="514440" cy="4514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"/>
          <p:cNvSpPr/>
          <p:nvPr/>
        </p:nvSpPr>
        <p:spPr>
          <a:xfrm>
            <a:off x="11007720" y="354600"/>
            <a:ext cx="514440" cy="4514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fffff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0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39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11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3" name="PlaceHolder 12"/>
          <p:cNvSpPr>
            <a:spLocks noGrp="1"/>
          </p:cNvSpPr>
          <p:nvPr>
            <p:ph type="body"/>
          </p:nvPr>
        </p:nvSpPr>
        <p:spPr>
          <a:xfrm>
            <a:off x="432000" y="1515960"/>
            <a:ext cx="5471640" cy="3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4" name="PlaceHolder 13"/>
          <p:cNvSpPr>
            <a:spLocks noGrp="1"/>
          </p:cNvSpPr>
          <p:nvPr>
            <p:ph type="body"/>
          </p:nvPr>
        </p:nvSpPr>
        <p:spPr>
          <a:xfrm>
            <a:off x="432000" y="2023560"/>
            <a:ext cx="5471640" cy="416808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5" name="PlaceHolder 14"/>
          <p:cNvSpPr>
            <a:spLocks noGrp="1"/>
          </p:cNvSpPr>
          <p:nvPr>
            <p:ph type="body"/>
          </p:nvPr>
        </p:nvSpPr>
        <p:spPr>
          <a:xfrm>
            <a:off x="6300000" y="1516320"/>
            <a:ext cx="5471640" cy="358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6" name="PlaceHolder 15"/>
          <p:cNvSpPr>
            <a:spLocks noGrp="1"/>
          </p:cNvSpPr>
          <p:nvPr>
            <p:ph type="body"/>
          </p:nvPr>
        </p:nvSpPr>
        <p:spPr>
          <a:xfrm>
            <a:off x="6300000" y="2020320"/>
            <a:ext cx="5471640" cy="417060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37" name="PlaceHolder 16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38" name="PlaceHolder 17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48F963E-7DB4-4C94-9078-91E469DE758F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PlaceHolder 5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3964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432000" y="1512000"/>
            <a:ext cx="3599640" cy="467892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2" name="PlaceHolder 8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83" name="PlaceHolder 9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B6E7539-69DC-4860-A8F2-F6D576A778F7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84" name="PlaceHolder 10"/>
          <p:cNvSpPr>
            <a:spLocks noGrp="1"/>
          </p:cNvSpPr>
          <p:nvPr>
            <p:ph type="body"/>
          </p:nvPr>
        </p:nvSpPr>
        <p:spPr>
          <a:xfrm>
            <a:off x="4302000" y="1512000"/>
            <a:ext cx="3599640" cy="467892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285" name="PlaceHolder 11"/>
          <p:cNvSpPr>
            <a:spLocks noGrp="1"/>
          </p:cNvSpPr>
          <p:nvPr>
            <p:ph type="body"/>
          </p:nvPr>
        </p:nvSpPr>
        <p:spPr>
          <a:xfrm>
            <a:off x="8172000" y="1512000"/>
            <a:ext cx="3599640" cy="4678920"/>
          </a:xfrm>
          <a:prstGeom prst="rect">
            <a:avLst/>
          </a:prstGeom>
        </p:spPr>
        <p:txBody>
          <a:bodyPr lIns="0" rIns="0" tIns="0" bIns="0"/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542880" indent="-27576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alibri Light"/>
            </a:endParaRPr>
          </a:p>
          <a:p>
            <a:pPr lvl="2" marL="80964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3" marL="107640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  <a:p>
            <a:pPr lvl="4" marL="1343160" indent="-266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5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7760" cy="43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Click to edit page title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640" y="1008000"/>
            <a:ext cx="11339280" cy="3596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Subtitle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632A749-ACAE-4438-B40B-C5E7B0CBA4AE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29" name="PlaceHolder 8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1793600" y="0"/>
            <a:ext cx="3524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11844720" y="6249960"/>
            <a:ext cx="230040" cy="460080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"/>
          <p:cNvSpPr/>
          <p:nvPr/>
        </p:nvSpPr>
        <p:spPr>
          <a:xfrm rot="5400000">
            <a:off x="8740440" y="3405960"/>
            <a:ext cx="6857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"/>
          <p:cNvSpPr/>
          <p:nvPr/>
        </p:nvSpPr>
        <p:spPr>
          <a:xfrm rot="5400000">
            <a:off x="8694720" y="3405960"/>
            <a:ext cx="6857640" cy="453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100000">
                <a:srgbClr val="a6a6a6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1770920" cy="61909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</a:rPr>
              <a:t>Insert or Drag &amp; Drop your photo</a:t>
            </a:r>
            <a:endParaRPr b="0" lang="en-US" sz="1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ftr"/>
          </p:nvPr>
        </p:nvSpPr>
        <p:spPr>
          <a:xfrm>
            <a:off x="432000" y="6361560"/>
            <a:ext cx="5484600" cy="201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04040"/>
                </a:solidFill>
                <a:latin typeface="Calibri Light"/>
              </a:rPr>
              <a:t>Add a footer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sldNum"/>
          </p:nvPr>
        </p:nvSpPr>
        <p:spPr>
          <a:xfrm>
            <a:off x="11727720" y="6277320"/>
            <a:ext cx="464040" cy="3999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5D21EAD-E88F-4267-A460-0F69C09FB1A8}" type="slidenum">
              <a:rPr b="0" i="1" lang="en-GB" sz="12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73" name="PlaceHolder 8"/>
          <p:cNvSpPr>
            <a:spLocks noGrp="1"/>
          </p:cNvSpPr>
          <p:nvPr>
            <p:ph type="title"/>
          </p:nvPr>
        </p:nvSpPr>
        <p:spPr>
          <a:xfrm>
            <a:off x="420840" y="5066280"/>
            <a:ext cx="4459320" cy="538920"/>
          </a:xfrm>
          <a:prstGeom prst="rect">
            <a:avLst/>
          </a:prstGeom>
        </p:spPr>
        <p:txBody>
          <a:bodyPr lIns="180000" rIns="180000" tIns="10800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Enter your caption</a:t>
            </a:r>
            <a:endParaRPr b="0" lang="en-US" sz="18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Layout" Target="../slideLayouts/slideLayout10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Picture Placeholder 6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6857640"/>
          </a:xfrm>
          <a:prstGeom prst="rect">
            <a:avLst/>
          </a:prstGeom>
          <a:ln>
            <a:noFill/>
          </a:ln>
        </p:spPr>
      </p:pic>
      <p:sp>
        <p:nvSpPr>
          <p:cNvPr id="459" name="CustomShape 1"/>
          <p:cNvSpPr/>
          <p:nvPr/>
        </p:nvSpPr>
        <p:spPr>
          <a:xfrm flipH="1">
            <a:off x="-1440" y="3914640"/>
            <a:ext cx="1481400" cy="2199960"/>
          </a:xfrm>
          <a:custGeom>
            <a:avLst/>
            <a:gdLst/>
            <a:ahLst/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404040"/>
              </a:gs>
            </a:gsLst>
            <a:lin ang="10800000"/>
          </a:gradFill>
          <a:ln w="32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TextShape 2"/>
          <p:cNvSpPr txBox="1"/>
          <p:nvPr/>
        </p:nvSpPr>
        <p:spPr>
          <a:xfrm>
            <a:off x="804240" y="3114720"/>
            <a:ext cx="5747760" cy="25142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Intr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o to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Fak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eXr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mEa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sy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1008000" y="4624560"/>
            <a:ext cx="4122720" cy="69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100" spc="-1" strike="noStrike">
                <a:solidFill>
                  <a:srgbClr val="f2f2f2"/>
                </a:solidFill>
                <a:latin typeface="Calibri Light"/>
              </a:rPr>
              <a:t>Overview of Test Driven Development of CDS (Common Data Service)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 flipH="1" rot="10800000">
            <a:off x="1477080" y="6054120"/>
            <a:ext cx="475920" cy="424440"/>
          </a:xfrm>
          <a:prstGeom prst="triangle">
            <a:avLst>
              <a:gd name="adj" fmla="val 100000"/>
            </a:avLst>
          </a:prstGeom>
          <a:solidFill>
            <a:srgbClr val="25c6e3"/>
          </a:solidFill>
          <a:ln w="324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3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DEMO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25" name="Picture 4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sp>
        <p:nvSpPr>
          <p:cNvPr id="526" name="TextShape 2"/>
          <p:cNvSpPr txBox="1"/>
          <p:nvPr/>
        </p:nvSpPr>
        <p:spPr>
          <a:xfrm>
            <a:off x="432720" y="2484000"/>
            <a:ext cx="10943280" cy="22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 Light"/>
              </a:rPr>
              <a:t>https://github.com/DynamicsValue/malaysia-bizappug-intro-to-fake-xrm-easy</a:t>
            </a:r>
            <a:endParaRPr b="0" lang="en-US" sz="2000" spc="-1" strike="noStrike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20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Picture Placeholder 12" descr=""/>
          <p:cNvPicPr/>
          <p:nvPr/>
        </p:nvPicPr>
        <p:blipFill>
          <a:blip r:embed="rId1"/>
          <a:stretch/>
        </p:blipFill>
        <p:spPr>
          <a:xfrm>
            <a:off x="0" y="0"/>
            <a:ext cx="11794680" cy="6857640"/>
          </a:xfrm>
          <a:prstGeom prst="rect">
            <a:avLst/>
          </a:prstGeom>
          <a:ln>
            <a:noFill/>
          </a:ln>
        </p:spPr>
      </p:pic>
      <p:sp>
        <p:nvSpPr>
          <p:cNvPr id="528" name="CustomShape 1"/>
          <p:cNvSpPr/>
          <p:nvPr/>
        </p:nvSpPr>
        <p:spPr>
          <a:xfrm>
            <a:off x="8713080" y="204912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f2f2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"/>
          <p:cNvSpPr/>
          <p:nvPr/>
        </p:nvSpPr>
        <p:spPr>
          <a:xfrm flipH="1">
            <a:off x="1895760" y="2364840"/>
            <a:ext cx="2494440" cy="3139560"/>
          </a:xfrm>
          <a:custGeom>
            <a:avLst/>
            <a:gdLst/>
            <a:ahLst/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404040"/>
              </a:gs>
            </a:gsLst>
            <a:lin ang="10800000"/>
          </a:gradFill>
          <a:ln w="32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"/>
          <p:cNvSpPr/>
          <p:nvPr/>
        </p:nvSpPr>
        <p:spPr>
          <a:xfrm flipH="1" rot="10800000">
            <a:off x="4392000" y="5387400"/>
            <a:ext cx="475920" cy="424440"/>
          </a:xfrm>
          <a:prstGeom prst="triangle">
            <a:avLst>
              <a:gd name="adj" fmla="val 100000"/>
            </a:avLst>
          </a:prstGeom>
          <a:solidFill>
            <a:srgbClr val="25c6e3"/>
          </a:solidFill>
          <a:ln w="324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TextShape 4"/>
          <p:cNvSpPr txBox="1"/>
          <p:nvPr/>
        </p:nvSpPr>
        <p:spPr>
          <a:xfrm>
            <a:off x="3866040" y="1816560"/>
            <a:ext cx="4459320" cy="31464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Feed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back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32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sp>
        <p:nvSpPr>
          <p:cNvPr id="533" name="TextShape 5"/>
          <p:cNvSpPr txBox="1"/>
          <p:nvPr/>
        </p:nvSpPr>
        <p:spPr>
          <a:xfrm>
            <a:off x="4048200" y="3795120"/>
            <a:ext cx="4000320" cy="99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32000" y="432000"/>
            <a:ext cx="621756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Corbel"/>
              </a:rPr>
              <a:t>Your </a:t>
            </a:r>
            <a:r>
              <a:rPr b="0" lang="en-US" sz="4400" spc="-1" strike="noStrike">
                <a:solidFill>
                  <a:srgbClr val="404040"/>
                </a:solidFill>
                <a:latin typeface="Corbel"/>
              </a:rPr>
              <a:t>feedback </a:t>
            </a:r>
            <a:r>
              <a:rPr b="0" lang="en-US" sz="4400" spc="-1" strike="noStrike">
                <a:solidFill>
                  <a:srgbClr val="404040"/>
                </a:solidFill>
                <a:latin typeface="Corbel"/>
              </a:rPr>
              <a:t>matters</a:t>
            </a:r>
            <a:r>
              <a:rPr b="0" lang="en-US" sz="4400" spc="-1" strike="noStrike">
                <a:solidFill>
                  <a:srgbClr val="404040"/>
                </a:solidFill>
                <a:latin typeface="Corbel"/>
              </a:rPr>
              <a:t>…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5363280" y="49748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"/>
          <p:cNvSpPr/>
          <p:nvPr/>
        </p:nvSpPr>
        <p:spPr>
          <a:xfrm>
            <a:off x="6649920" y="475236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7" name="Picture 3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pic>
        <p:nvPicPr>
          <p:cNvPr id="538" name="Picture Placeholder 24" descr=""/>
          <p:cNvPicPr/>
          <p:nvPr/>
        </p:nvPicPr>
        <p:blipFill>
          <a:blip r:embed="rId2"/>
          <a:srcRect l="2150" t="0" r="2150" b="0"/>
          <a:stretch/>
        </p:blipFill>
        <p:spPr>
          <a:xfrm>
            <a:off x="7566840" y="1906560"/>
            <a:ext cx="3439440" cy="3594240"/>
          </a:xfrm>
          <a:prstGeom prst="rect">
            <a:avLst/>
          </a:prstGeom>
          <a:ln>
            <a:noFill/>
          </a:ln>
        </p:spPr>
      </p:pic>
      <p:pic>
        <p:nvPicPr>
          <p:cNvPr id="539" name="Content Placeholder 22" descr=""/>
          <p:cNvPicPr/>
          <p:nvPr/>
        </p:nvPicPr>
        <p:blipFill>
          <a:blip r:embed="rId3"/>
          <a:stretch/>
        </p:blipFill>
        <p:spPr>
          <a:xfrm>
            <a:off x="431640" y="1726560"/>
            <a:ext cx="5471640" cy="4103640"/>
          </a:xfrm>
          <a:prstGeom prst="rect">
            <a:avLst/>
          </a:prstGeom>
          <a:ln>
            <a:noFill/>
          </a:ln>
        </p:spPr>
      </p:pic>
      <p:sp>
        <p:nvSpPr>
          <p:cNvPr id="540" name="TextShape 4"/>
          <p:cNvSpPr txBox="1"/>
          <p:nvPr/>
        </p:nvSpPr>
        <p:spPr>
          <a:xfrm>
            <a:off x="7469280" y="1137240"/>
            <a:ext cx="422712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404040"/>
                </a:solidFill>
                <a:latin typeface="Calibri Light"/>
              </a:rPr>
              <a:t>https://bit.ly/35YthEQ</a:t>
            </a:r>
            <a:endParaRPr b="0" lang="en-US" sz="32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icture Placeholder 11" descr=""/>
          <p:cNvPicPr/>
          <p:nvPr/>
        </p:nvPicPr>
        <p:blipFill>
          <a:blip r:embed="rId1"/>
          <a:stretch/>
        </p:blipFill>
        <p:spPr>
          <a:xfrm>
            <a:off x="0" y="0"/>
            <a:ext cx="10654920" cy="6857640"/>
          </a:xfrm>
          <a:prstGeom prst="rect">
            <a:avLst/>
          </a:prstGeom>
          <a:ln>
            <a:noFill/>
          </a:ln>
        </p:spPr>
      </p:pic>
      <p:sp>
        <p:nvSpPr>
          <p:cNvPr id="542" name="CustomShape 1"/>
          <p:cNvSpPr/>
          <p:nvPr/>
        </p:nvSpPr>
        <p:spPr>
          <a:xfrm>
            <a:off x="11354400" y="3842280"/>
            <a:ext cx="846720" cy="2199960"/>
          </a:xfrm>
          <a:custGeom>
            <a:avLst/>
            <a:gdLst/>
            <a:ahLst/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404040"/>
              </a:gs>
            </a:gsLst>
            <a:lin ang="0"/>
          </a:gradFill>
          <a:ln w="32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"/>
          <p:cNvSpPr/>
          <p:nvPr/>
        </p:nvSpPr>
        <p:spPr>
          <a:xfrm rot="10800000">
            <a:off x="11835360" y="5981760"/>
            <a:ext cx="475920" cy="424440"/>
          </a:xfrm>
          <a:prstGeom prst="triangle">
            <a:avLst>
              <a:gd name="adj" fmla="val 100000"/>
            </a:avLst>
          </a:prstGeom>
          <a:solidFill>
            <a:srgbClr val="25c6e3"/>
          </a:solidFill>
          <a:ln w="324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"/>
          <p:cNvSpPr/>
          <p:nvPr/>
        </p:nvSpPr>
        <p:spPr>
          <a:xfrm>
            <a:off x="4257360" y="235512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"/>
          <p:cNvSpPr/>
          <p:nvPr/>
        </p:nvSpPr>
        <p:spPr>
          <a:xfrm>
            <a:off x="6490800" y="1236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f2f2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extShape 5"/>
          <p:cNvSpPr txBox="1"/>
          <p:nvPr/>
        </p:nvSpPr>
        <p:spPr>
          <a:xfrm>
            <a:off x="7425360" y="2834640"/>
            <a:ext cx="4459320" cy="272016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Thank You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47" name="Graphic 7" descr=""/>
          <p:cNvPicPr/>
          <p:nvPr/>
        </p:nvPicPr>
        <p:blipFill>
          <a:blip r:embed="rId2"/>
          <a:stretch/>
        </p:blipFill>
        <p:spPr>
          <a:xfrm>
            <a:off x="7678440" y="3859200"/>
            <a:ext cx="218520" cy="218520"/>
          </a:xfrm>
          <a:prstGeom prst="rect">
            <a:avLst/>
          </a:prstGeom>
          <a:ln>
            <a:noFill/>
          </a:ln>
        </p:spPr>
      </p:pic>
      <p:sp>
        <p:nvSpPr>
          <p:cNvPr id="548" name="TextShape 6"/>
          <p:cNvSpPr txBox="1"/>
          <p:nvPr/>
        </p:nvSpPr>
        <p:spPr>
          <a:xfrm>
            <a:off x="8034840" y="3859200"/>
            <a:ext cx="35211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Jordi Montaña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549" name="Graphic 8" descr=""/>
          <p:cNvPicPr/>
          <p:nvPr/>
        </p:nvPicPr>
        <p:blipFill>
          <a:blip r:embed="rId3"/>
          <a:stretch/>
        </p:blipFill>
        <p:spPr>
          <a:xfrm>
            <a:off x="7678440" y="4354560"/>
            <a:ext cx="218520" cy="218520"/>
          </a:xfrm>
          <a:prstGeom prst="rect">
            <a:avLst/>
          </a:prstGeom>
          <a:ln>
            <a:noFill/>
          </a:ln>
        </p:spPr>
      </p:pic>
      <p:sp>
        <p:nvSpPr>
          <p:cNvPr id="550" name="TextShape 7"/>
          <p:cNvSpPr txBox="1"/>
          <p:nvPr/>
        </p:nvSpPr>
        <p:spPr>
          <a:xfrm>
            <a:off x="8034840" y="4320000"/>
            <a:ext cx="35211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jordi@dynamicsvalue.com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551" name="Graphic 10" descr=""/>
          <p:cNvPicPr/>
          <p:nvPr/>
        </p:nvPicPr>
        <p:blipFill>
          <a:blip r:embed="rId4"/>
          <a:stretch/>
        </p:blipFill>
        <p:spPr>
          <a:xfrm>
            <a:off x="7661520" y="4681080"/>
            <a:ext cx="244440" cy="244440"/>
          </a:xfrm>
          <a:prstGeom prst="rect">
            <a:avLst/>
          </a:prstGeom>
          <a:ln>
            <a:noFill/>
          </a:ln>
        </p:spPr>
      </p:pic>
      <p:sp>
        <p:nvSpPr>
          <p:cNvPr id="552" name="TextShape 8"/>
          <p:cNvSpPr txBox="1"/>
          <p:nvPr/>
        </p:nvSpPr>
        <p:spPr>
          <a:xfrm>
            <a:off x="8034840" y="4654800"/>
            <a:ext cx="3521160" cy="2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  <a:ea typeface="Noto Sans CJK SC"/>
              </a:rPr>
              <a:t>https://</a:t>
            </a: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dynamicsvalue.com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553" name="Picture 1" descr=""/>
          <p:cNvPicPr/>
          <p:nvPr/>
        </p:nvPicPr>
        <p:blipFill>
          <a:blip r:embed="rId5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About Me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65" name="Picture Placeholder 8" descr=""/>
          <p:cNvPicPr/>
          <p:nvPr/>
        </p:nvPicPr>
        <p:blipFill>
          <a:blip r:embed="rId1"/>
          <a:stretch/>
        </p:blipFill>
        <p:spPr>
          <a:xfrm>
            <a:off x="6481080" y="1684800"/>
            <a:ext cx="4904280" cy="43333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6490800" y="1236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7459200" y="246024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8" name="Picture 4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pic>
        <p:nvPicPr>
          <p:cNvPr id="469" name="" descr=""/>
          <p:cNvPicPr/>
          <p:nvPr/>
        </p:nvPicPr>
        <p:blipFill>
          <a:blip r:embed="rId3"/>
          <a:stretch/>
        </p:blipFill>
        <p:spPr>
          <a:xfrm>
            <a:off x="432000" y="1008000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4"/>
          <a:stretch/>
        </p:blipFill>
        <p:spPr>
          <a:xfrm>
            <a:off x="4896000" y="4824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471" name="TextShape 4"/>
          <p:cNvSpPr txBox="1"/>
          <p:nvPr/>
        </p:nvSpPr>
        <p:spPr>
          <a:xfrm>
            <a:off x="423000" y="3636000"/>
            <a:ext cx="5471640" cy="22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 Light"/>
              </a:rPr>
              <a:t>Jordi Montaña</a:t>
            </a:r>
            <a:endParaRPr b="0" lang="en-US" sz="2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14+ years dev experience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2x Microsoft MVP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Author of </a:t>
            </a:r>
            <a:r>
              <a:rPr b="1" lang="en-US" sz="1800" spc="-1" strike="noStrike">
                <a:solidFill>
                  <a:srgbClr val="404040"/>
                </a:solidFill>
                <a:latin typeface="Calibri Light"/>
              </a:rPr>
              <a:t>FakeXrmEasy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: 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 Light"/>
              </a:rPr>
              <a:t>leading OSS framework for unit testing </a:t>
            </a:r>
            <a:endParaRPr b="0" lang="en-US" sz="14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Placeholder 7" descr=""/>
          <p:cNvPicPr/>
          <p:nvPr/>
        </p:nvPicPr>
        <p:blipFill>
          <a:blip r:embed="rId1"/>
          <a:stretch/>
        </p:blipFill>
        <p:spPr>
          <a:xfrm>
            <a:off x="0" y="418320"/>
            <a:ext cx="8687160" cy="6439320"/>
          </a:xfrm>
          <a:prstGeom prst="rect">
            <a:avLst/>
          </a:prstGeom>
          <a:ln>
            <a:noFill/>
          </a:ln>
        </p:spPr>
      </p:pic>
      <p:sp>
        <p:nvSpPr>
          <p:cNvPr id="473" name="CustomShape 1"/>
          <p:cNvSpPr/>
          <p:nvPr/>
        </p:nvSpPr>
        <p:spPr>
          <a:xfrm>
            <a:off x="11387160" y="2928960"/>
            <a:ext cx="804600" cy="3139920"/>
          </a:xfrm>
          <a:custGeom>
            <a:avLst/>
            <a:gdLst/>
            <a:ahLst/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404040"/>
              </a:gs>
            </a:gsLst>
            <a:lin ang="0"/>
          </a:gradFill>
          <a:ln w="3240">
            <a:solidFill>
              <a:srgbClr val="2626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"/>
          <p:cNvSpPr/>
          <p:nvPr/>
        </p:nvSpPr>
        <p:spPr>
          <a:xfrm rot="10800000">
            <a:off x="11841840" y="5973120"/>
            <a:ext cx="449640" cy="424440"/>
          </a:xfrm>
          <a:prstGeom prst="triangle">
            <a:avLst>
              <a:gd name="adj" fmla="val 100000"/>
            </a:avLst>
          </a:prstGeom>
          <a:solidFill>
            <a:srgbClr val="25c6e3"/>
          </a:solidFill>
          <a:ln w="324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Shape 3"/>
          <p:cNvSpPr txBox="1"/>
          <p:nvPr/>
        </p:nvSpPr>
        <p:spPr>
          <a:xfrm>
            <a:off x="7425360" y="2408040"/>
            <a:ext cx="4459320" cy="31464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Why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Unit 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Testin</a:t>
            </a:r>
            <a:r>
              <a:rPr b="1" lang="en-US" sz="5000" spc="-299" strike="noStrike">
                <a:solidFill>
                  <a:srgbClr val="f2f2f2"/>
                </a:solidFill>
                <a:latin typeface="Corbel"/>
              </a:rPr>
              <a:t>g?</a:t>
            </a:r>
            <a:endParaRPr b="0" lang="en-US" sz="5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456480" y="5118840"/>
            <a:ext cx="750600" cy="658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5"/>
          <p:cNvSpPr/>
          <p:nvPr/>
        </p:nvSpPr>
        <p:spPr>
          <a:xfrm>
            <a:off x="3417840" y="10508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8" name="Picture 1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Why Unit Testing...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360360" y="1728000"/>
            <a:ext cx="5471640" cy="22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 Light"/>
              </a:rPr>
              <a:t>… </a:t>
            </a:r>
            <a:r>
              <a:rPr b="0" lang="en-US" sz="2800" spc="-1" strike="noStrike">
                <a:solidFill>
                  <a:srgbClr val="404040"/>
                </a:solidFill>
                <a:latin typeface="Calibri Light"/>
              </a:rPr>
              <a:t>fixing a bug in Production...</a:t>
            </a:r>
            <a:endParaRPr b="0" lang="en-US" sz="2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28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481" name="Picture Placeholder 8" descr=""/>
          <p:cNvPicPr/>
          <p:nvPr/>
        </p:nvPicPr>
        <p:blipFill>
          <a:blip r:embed="rId1"/>
          <a:stretch/>
        </p:blipFill>
        <p:spPr>
          <a:xfrm>
            <a:off x="6481080" y="1684800"/>
            <a:ext cx="4904280" cy="4333320"/>
          </a:xfrm>
          <a:prstGeom prst="rect">
            <a:avLst/>
          </a:prstGeom>
          <a:ln>
            <a:noFill/>
          </a:ln>
        </p:spPr>
      </p:pic>
      <p:sp>
        <p:nvSpPr>
          <p:cNvPr id="482" name="CustomShape 3"/>
          <p:cNvSpPr/>
          <p:nvPr/>
        </p:nvSpPr>
        <p:spPr>
          <a:xfrm>
            <a:off x="6490800" y="1236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7459200" y="246024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4" name="Picture 4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Why Unit Testing...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432360" y="2484000"/>
            <a:ext cx="5471640" cy="22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Proactive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 as opposed to Reactive</a:t>
            </a: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Bring issues closer to devs (us) where they’re </a:t>
            </a: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easier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 and more </a:t>
            </a:r>
            <a:r>
              <a:rPr b="1" lang="en-US" sz="2200" spc="-1" strike="noStrike" u="sng">
                <a:solidFill>
                  <a:srgbClr val="404040"/>
                </a:solidFill>
                <a:uFillTx/>
                <a:latin typeface="Calibri Light"/>
              </a:rPr>
              <a:t>cost effective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 to fix</a:t>
            </a: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</p:txBody>
      </p:sp>
      <p:pic>
        <p:nvPicPr>
          <p:cNvPr id="487" name="Picture Placeholder 8" descr=""/>
          <p:cNvPicPr/>
          <p:nvPr/>
        </p:nvPicPr>
        <p:blipFill>
          <a:blip r:embed="rId1"/>
          <a:stretch/>
        </p:blipFill>
        <p:spPr>
          <a:xfrm>
            <a:off x="6481080" y="1684800"/>
            <a:ext cx="4904280" cy="4333320"/>
          </a:xfrm>
          <a:prstGeom prst="rect">
            <a:avLst/>
          </a:prstGeom>
          <a:ln>
            <a:noFill/>
          </a:ln>
        </p:spPr>
      </p:pic>
      <p:sp>
        <p:nvSpPr>
          <p:cNvPr id="488" name="CustomShape 3"/>
          <p:cNvSpPr/>
          <p:nvPr/>
        </p:nvSpPr>
        <p:spPr>
          <a:xfrm>
            <a:off x="6490800" y="1236240"/>
            <a:ext cx="1838160" cy="161316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4"/>
          <p:cNvSpPr/>
          <p:nvPr/>
        </p:nvSpPr>
        <p:spPr>
          <a:xfrm>
            <a:off x="7459200" y="2460240"/>
            <a:ext cx="1103400" cy="9684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0" name="Picture 4" descr=""/>
          <p:cNvPicPr/>
          <p:nvPr/>
        </p:nvPicPr>
        <p:blipFill>
          <a:blip r:embed="rId2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What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is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FakeXr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mEasy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92" name="Picture 4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pic>
        <p:nvPicPr>
          <p:cNvPr id="493" name="" descr=""/>
          <p:cNvPicPr/>
          <p:nvPr/>
        </p:nvPicPr>
        <p:blipFill>
          <a:blip r:embed="rId2"/>
          <a:stretch/>
        </p:blipFill>
        <p:spPr>
          <a:xfrm>
            <a:off x="5184000" y="288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494" name="CustomShape 2"/>
          <p:cNvSpPr/>
          <p:nvPr/>
        </p:nvSpPr>
        <p:spPr>
          <a:xfrm>
            <a:off x="928800" y="263556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808080"/>
                </a:solidFill>
                <a:latin typeface="Speak Pro"/>
                <a:ea typeface="DejaVu Sans"/>
              </a:rPr>
              <a:t>OSS Framework</a:t>
            </a:r>
            <a:endParaRPr b="0" lang="en-GB" sz="25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4467600" y="263556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808080"/>
                </a:solidFill>
                <a:latin typeface="Speak Pro"/>
                <a:ea typeface="DejaVu Sans"/>
              </a:rPr>
              <a:t>190 Stars</a:t>
            </a:r>
            <a:endParaRPr b="0" lang="en-GB" sz="25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8006400" y="263556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808080"/>
                </a:solidFill>
                <a:latin typeface="Speak Pro"/>
                <a:ea typeface="DejaVu Sans"/>
              </a:rPr>
              <a:t>146 forks</a:t>
            </a:r>
            <a:endParaRPr b="0" lang="en-GB" sz="25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928800" y="474696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808080"/>
                </a:solidFill>
                <a:latin typeface="Speak Pro"/>
                <a:ea typeface="DejaVu Sans"/>
              </a:rPr>
              <a:t>46 contributors</a:t>
            </a:r>
            <a:endParaRPr b="0" lang="en-GB" sz="25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8" name="CustomShape 6"/>
          <p:cNvSpPr/>
          <p:nvPr/>
        </p:nvSpPr>
        <p:spPr>
          <a:xfrm>
            <a:off x="4467600" y="474696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808080"/>
                </a:solidFill>
                <a:latin typeface="Speak Pro"/>
                <a:ea typeface="DejaVu Sans"/>
              </a:rPr>
              <a:t>5+ Years</a:t>
            </a:r>
            <a:endParaRPr b="0" lang="en-GB" sz="25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499" name="CustomShape 7"/>
          <p:cNvSpPr/>
          <p:nvPr/>
        </p:nvSpPr>
        <p:spPr>
          <a:xfrm>
            <a:off x="8006400" y="474696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500" spc="-1" strike="noStrike">
                <a:solidFill>
                  <a:srgbClr val="808080"/>
                </a:solidFill>
                <a:latin typeface="Speak Pro"/>
                <a:ea typeface="DejaVu Sans"/>
              </a:rPr>
              <a:t>980k downloads</a:t>
            </a:r>
            <a:endParaRPr b="0" lang="en-GB" sz="25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500" name="CustomShape 8"/>
          <p:cNvSpPr/>
          <p:nvPr/>
        </p:nvSpPr>
        <p:spPr>
          <a:xfrm>
            <a:off x="928800" y="305928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600" spc="-1" strike="noStrike">
                <a:latin typeface="Speak Pro"/>
                <a:ea typeface="DejaVu Sans"/>
              </a:rPr>
              <a:t>Aimed at developers using .net and Power Platform / CDS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1" name="CustomShape 9"/>
          <p:cNvSpPr/>
          <p:nvPr/>
        </p:nvSpPr>
        <p:spPr>
          <a:xfrm>
            <a:off x="8006400" y="305928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600" spc="-1" strike="noStrike">
                <a:latin typeface="Speak Pro"/>
                <a:ea typeface="DejaVu Sans"/>
              </a:rPr>
              <a:t>Forks are like “copies” of the project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2" name="CustomShape 10"/>
          <p:cNvSpPr/>
          <p:nvPr/>
        </p:nvSpPr>
        <p:spPr>
          <a:xfrm>
            <a:off x="928800" y="517032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600" spc="-1" strike="noStrike">
                <a:latin typeface="Speak Pro"/>
                <a:ea typeface="DejaVu Sans"/>
              </a:rPr>
              <a:t>Who submitted at least 1 Pull Request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03" name="CustomShape 11"/>
          <p:cNvSpPr/>
          <p:nvPr/>
        </p:nvSpPr>
        <p:spPr>
          <a:xfrm>
            <a:off x="4467600" y="517032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600" spc="-1" strike="noStrike">
                <a:latin typeface="Speak Pro"/>
                <a:ea typeface="DejaVu Sans"/>
              </a:rPr>
              <a:t>Started back in November 2014… time flies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504" name="Picture Placeholder 58" descr=""/>
          <p:cNvPicPr/>
          <p:nvPr/>
        </p:nvPicPr>
        <p:blipFill>
          <a:blip r:embed="rId3"/>
          <a:stretch/>
        </p:blipFill>
        <p:spPr>
          <a:xfrm>
            <a:off x="4512240" y="3890160"/>
            <a:ext cx="864720" cy="865800"/>
          </a:xfrm>
          <a:prstGeom prst="rect">
            <a:avLst/>
          </a:prstGeom>
          <a:ln w="19080">
            <a:noFill/>
          </a:ln>
        </p:spPr>
      </p:pic>
      <p:pic>
        <p:nvPicPr>
          <p:cNvPr id="505" name="Picture Placeholder 60" descr=""/>
          <p:cNvPicPr/>
          <p:nvPr/>
        </p:nvPicPr>
        <p:blipFill>
          <a:blip r:embed="rId4"/>
          <a:stretch/>
        </p:blipFill>
        <p:spPr>
          <a:xfrm>
            <a:off x="8047800" y="3890160"/>
            <a:ext cx="864720" cy="865800"/>
          </a:xfrm>
          <a:prstGeom prst="rect">
            <a:avLst/>
          </a:prstGeom>
          <a:ln w="19080">
            <a:noFill/>
          </a:ln>
        </p:spPr>
      </p:pic>
      <p:pic>
        <p:nvPicPr>
          <p:cNvPr id="506" name="Picture Placeholder 70" descr=""/>
          <p:cNvPicPr/>
          <p:nvPr/>
        </p:nvPicPr>
        <p:blipFill>
          <a:blip r:embed="rId5"/>
          <a:stretch/>
        </p:blipFill>
        <p:spPr>
          <a:xfrm>
            <a:off x="878400" y="1737360"/>
            <a:ext cx="864720" cy="865800"/>
          </a:xfrm>
          <a:prstGeom prst="rect">
            <a:avLst/>
          </a:prstGeom>
          <a:ln w="19080">
            <a:noFill/>
          </a:ln>
        </p:spPr>
      </p:pic>
      <p:pic>
        <p:nvPicPr>
          <p:cNvPr id="507" name="Picture Placeholder 76" descr=""/>
          <p:cNvPicPr/>
          <p:nvPr/>
        </p:nvPicPr>
        <p:blipFill>
          <a:blip r:embed="rId6"/>
          <a:stretch/>
        </p:blipFill>
        <p:spPr>
          <a:xfrm>
            <a:off x="977040" y="3890160"/>
            <a:ext cx="864720" cy="865800"/>
          </a:xfrm>
          <a:prstGeom prst="rect">
            <a:avLst/>
          </a:prstGeom>
          <a:ln w="19080">
            <a:noFill/>
          </a:ln>
        </p:spPr>
      </p:pic>
      <p:pic>
        <p:nvPicPr>
          <p:cNvPr id="508" name="Picture Placeholder 76" descr=""/>
          <p:cNvPicPr/>
          <p:nvPr/>
        </p:nvPicPr>
        <p:blipFill>
          <a:blip r:embed="rId7"/>
          <a:stretch/>
        </p:blipFill>
        <p:spPr>
          <a:xfrm>
            <a:off x="4494960" y="1733400"/>
            <a:ext cx="864720" cy="865800"/>
          </a:xfrm>
          <a:prstGeom prst="rect">
            <a:avLst/>
          </a:prstGeom>
          <a:ln w="19080">
            <a:noFill/>
          </a:ln>
        </p:spPr>
      </p:pic>
      <p:pic>
        <p:nvPicPr>
          <p:cNvPr id="509" name="Picture Placeholder 70" descr=""/>
          <p:cNvPicPr/>
          <p:nvPr/>
        </p:nvPicPr>
        <p:blipFill>
          <a:blip r:embed="rId8"/>
          <a:stretch/>
        </p:blipFill>
        <p:spPr>
          <a:xfrm>
            <a:off x="7955280" y="1767240"/>
            <a:ext cx="864720" cy="865800"/>
          </a:xfrm>
          <a:prstGeom prst="rect">
            <a:avLst/>
          </a:prstGeom>
          <a:ln w="19080">
            <a:noFill/>
          </a:ln>
        </p:spPr>
      </p:pic>
      <p:pic>
        <p:nvPicPr>
          <p:cNvPr id="510" name="Picture Placeholder 70" descr=""/>
          <p:cNvPicPr/>
          <p:nvPr/>
        </p:nvPicPr>
        <p:blipFill>
          <a:blip r:embed="rId9"/>
          <a:stretch/>
        </p:blipFill>
        <p:spPr>
          <a:xfrm>
            <a:off x="8595360" y="1767240"/>
            <a:ext cx="864720" cy="865800"/>
          </a:xfrm>
          <a:prstGeom prst="rect">
            <a:avLst/>
          </a:prstGeom>
          <a:ln w="19080">
            <a:noFill/>
          </a:ln>
        </p:spPr>
      </p:pic>
      <p:sp>
        <p:nvSpPr>
          <p:cNvPr id="511" name="CustomShape 12"/>
          <p:cNvSpPr/>
          <p:nvPr/>
        </p:nvSpPr>
        <p:spPr>
          <a:xfrm>
            <a:off x="8102160" y="5170320"/>
            <a:ext cx="325368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600" spc="-1" strike="noStrike">
                <a:latin typeface="Speak Pro"/>
                <a:ea typeface="DejaVu Sans"/>
              </a:rPr>
              <a:t>Not too bad for a “low code” platform :) 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FakeXrmEasy Roadmap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13" name="Picture 4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pic>
        <p:nvPicPr>
          <p:cNvPr id="514" name="Picture Placeholder 76" descr=""/>
          <p:cNvPicPr/>
          <p:nvPr/>
        </p:nvPicPr>
        <p:blipFill>
          <a:blip r:embed="rId2"/>
          <a:stretch/>
        </p:blipFill>
        <p:spPr>
          <a:xfrm>
            <a:off x="5256000" y="214200"/>
            <a:ext cx="864720" cy="865800"/>
          </a:xfrm>
          <a:prstGeom prst="rect">
            <a:avLst/>
          </a:prstGeom>
          <a:ln w="19080">
            <a:noFill/>
          </a:ln>
        </p:spPr>
      </p:pic>
      <p:graphicFrame>
        <p:nvGraphicFramePr>
          <p:cNvPr id="515" name="Table 2"/>
          <p:cNvGraphicFramePr/>
          <p:nvPr/>
        </p:nvGraphicFramePr>
        <p:xfrm>
          <a:off x="444240" y="1258560"/>
          <a:ext cx="11291760" cy="4573440"/>
        </p:xfrm>
        <a:graphic>
          <a:graphicData uri="http://schemas.openxmlformats.org/drawingml/2006/table">
            <a:tbl>
              <a:tblPr/>
              <a:tblGrid>
                <a:gridCol w="2790360"/>
                <a:gridCol w="2790360"/>
                <a:gridCol w="2790360"/>
                <a:gridCol w="2920680"/>
              </a:tblGrid>
              <a:tr h="90468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TODAY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Phase </a:t>
                      </a: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(Immi</a:t>
                      </a: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nent)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Phase II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Phase III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68760">
                <a:tc>
                  <a:txBody>
                    <a:bodyPr lIns="90000" rIns="90000" tIns="46800" bIns="46800"/>
                    <a:p>
                      <a:r>
                        <a:rPr b="1" lang="en-GB" sz="1800" spc="-1" strike="noStrike">
                          <a:latin typeface="Arial"/>
                        </a:rPr>
                        <a:t>v1.x: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Production Ready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Full .NET Framework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Both server &amp; client </a:t>
                      </a:r>
                      <a:r>
                        <a:rPr b="0" lang="en-GB" sz="1800" spc="-1" strike="noStrike">
                          <a:latin typeface="Arial"/>
                        </a:rPr>
                        <a:t>applications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Windows dev only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1" lang="en-GB" sz="1800" spc="-1" strike="noStrike">
                          <a:latin typeface="Arial"/>
                        </a:rPr>
                        <a:t>“</a:t>
                      </a:r>
                      <a:r>
                        <a:rPr b="1" lang="en-GB" sz="1800" spc="-1" strike="noStrike">
                          <a:latin typeface="Arial"/>
                        </a:rPr>
                        <a:t>Code freeze”</a:t>
                      </a:r>
                      <a:r>
                        <a:rPr b="0" lang="en-GB" sz="1800" spc="-1" strike="noStrike">
                          <a:latin typeface="Arial"/>
                        </a:rPr>
                        <a:t> until 2.x alpha </a:t>
                      </a:r>
                      <a:r>
                        <a:rPr b="0" lang="en-GB" sz="1800" spc="-1" strike="noStrike">
                          <a:latin typeface="Arial"/>
                        </a:rPr>
                        <a:t>is out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800" spc="-1" strike="noStrike">
                          <a:latin typeface="Arial"/>
                        </a:rPr>
                        <a:t>v2.x (alpha)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.net core 3.1 </a:t>
                      </a:r>
                      <a:r>
                        <a:rPr b="0" lang="en-GB" sz="1800" spc="-1" strike="noStrike">
                          <a:latin typeface="Arial"/>
                        </a:rPr>
                        <a:t>support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 xplat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</a:t>
                      </a:r>
                      <a:r>
                        <a:rPr b="0" lang="en-GB" sz="1800" spc="-1" strike="noStrike">
                          <a:latin typeface="Arial"/>
                        </a:rPr>
                        <a:t>dockerisation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Serverless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Mostly </a:t>
                      </a:r>
                      <a:r>
                        <a:rPr b="0" lang="en-GB" sz="1800" spc="-1" strike="noStrike">
                          <a:latin typeface="Arial"/>
                        </a:rPr>
                        <a:t>depends on </a:t>
                      </a:r>
                      <a:r>
                        <a:rPr b="0" lang="en-GB" sz="1800" spc="-1" strike="noStrike">
                          <a:latin typeface="Arial"/>
                        </a:rPr>
                        <a:t>CdsServiceCli</a:t>
                      </a:r>
                      <a:r>
                        <a:rPr b="0" lang="en-GB" sz="1800" spc="-1" strike="noStrike">
                          <a:latin typeface="Arial"/>
                        </a:rPr>
                        <a:t>ent by MS </a:t>
                      </a:r>
                      <a:r>
                        <a:rPr b="0" lang="en-GB" sz="1800" spc="-1" strike="noStrike">
                          <a:latin typeface="Arial"/>
                        </a:rPr>
                        <a:t>(also in Alpha)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1" lang="en-GB" sz="1800" spc="-1" strike="noStrike">
                          <a:latin typeface="Arial"/>
                        </a:rPr>
                        <a:t>v1.x</a:t>
                      </a:r>
                      <a:r>
                        <a:rPr b="0" lang="en-GB" sz="1800" spc="-1" strike="noStrike">
                          <a:latin typeface="Arial"/>
                        </a:rPr>
                        <a:t>: </a:t>
                      </a:r>
                      <a:r>
                        <a:rPr b="0" lang="en-GB" sz="1800" spc="-1" strike="noStrike">
                          <a:latin typeface="Arial"/>
                        </a:rPr>
                        <a:t>Gradually </a:t>
                      </a:r>
                      <a:r>
                        <a:rPr b="0" lang="en-GB" sz="1800" spc="-1" strike="noStrike">
                          <a:latin typeface="Arial"/>
                        </a:rPr>
                        <a:t>“Merge” latest </a:t>
                      </a:r>
                      <a:r>
                        <a:rPr b="0" lang="en-GB" sz="1800" spc="-1" strike="noStrike">
                          <a:latin typeface="Arial"/>
                        </a:rPr>
                        <a:t>1.x </a:t>
                      </a:r>
                      <a:r>
                        <a:rPr b="0" lang="en-GB" sz="1800" spc="-1" strike="noStrike">
                          <a:latin typeface="Arial"/>
                        </a:rPr>
                        <a:t>improvements </a:t>
                      </a:r>
                      <a:r>
                        <a:rPr b="0" lang="en-GB" sz="1800" spc="-1" strike="noStrike">
                          <a:latin typeface="Arial"/>
                        </a:rPr>
                        <a:t>/ fixes to 2.x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800" spc="-1" strike="noStrike">
                          <a:latin typeface="Arial"/>
                          <a:ea typeface="Noto Sans CJK SC"/>
                        </a:rPr>
                        <a:t>v2.x</a:t>
                      </a:r>
                      <a:r>
                        <a:rPr b="0" lang="en-GB" sz="1800" spc="-1" strike="noStrike">
                          <a:latin typeface="Arial"/>
                          <a:ea typeface="Noto Sans CJK SC"/>
                        </a:rPr>
                        <a:t> </a:t>
                      </a:r>
                      <a:r>
                        <a:rPr b="1" lang="en-GB" sz="1800" spc="-1" strike="noStrike">
                          <a:latin typeface="Arial"/>
                          <a:ea typeface="Noto Sans CJK SC"/>
                        </a:rPr>
                        <a:t>(rc/prod)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0" lang="en-GB" sz="1800" spc="-1" strike="noStrike">
                          <a:latin typeface="Arial"/>
                        </a:rPr>
                        <a:t>- Once </a:t>
                      </a:r>
                      <a:r>
                        <a:rPr b="0" lang="en-GB" sz="1800" spc="-1" strike="noStrike">
                          <a:latin typeface="Arial"/>
                        </a:rPr>
                        <a:t>CdsServiceCli</a:t>
                      </a:r>
                      <a:r>
                        <a:rPr b="0" lang="en-GB" sz="1800" spc="-1" strike="noStrike">
                          <a:latin typeface="Arial"/>
                        </a:rPr>
                        <a:t>ent  reaches </a:t>
                      </a:r>
                      <a:r>
                        <a:rPr b="0" lang="en-GB" sz="1800" spc="-1" strike="noStrike">
                          <a:latin typeface="Arial"/>
                        </a:rPr>
                        <a:t>a stable </a:t>
                      </a:r>
                      <a:r>
                        <a:rPr b="0" lang="en-GB" sz="1800" spc="-1" strike="noStrike">
                          <a:latin typeface="Arial"/>
                        </a:rPr>
                        <a:t>version we </a:t>
                      </a:r>
                      <a:r>
                        <a:rPr b="0" lang="en-GB" sz="1800" spc="-1" strike="noStrike">
                          <a:latin typeface="Arial"/>
                        </a:rPr>
                        <a:t>can finally say </a:t>
                      </a:r>
                      <a:r>
                        <a:rPr b="0" lang="en-GB" sz="1800" spc="-1" strike="noStrike">
                          <a:latin typeface="Arial"/>
                        </a:rPr>
                        <a:t>v2.x can also </a:t>
                      </a:r>
                      <a:r>
                        <a:rPr b="0" lang="en-GB" sz="1800" spc="-1" strike="noStrike">
                          <a:latin typeface="Arial"/>
                        </a:rPr>
                        <a:t>became a </a:t>
                      </a:r>
                      <a:r>
                        <a:rPr b="0" lang="en-GB" sz="1800" spc="-1" strike="noStrike">
                          <a:latin typeface="Arial"/>
                        </a:rPr>
                        <a:t>rather stable </a:t>
                      </a:r>
                      <a:r>
                        <a:rPr b="0" lang="en-GB" sz="1800" spc="-1" strike="noStrike">
                          <a:latin typeface="Arial"/>
                        </a:rPr>
                        <a:t>package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1" lang="en-GB" sz="1800" spc="-1" strike="noStrike">
                          <a:latin typeface="Arial"/>
                        </a:rPr>
                        <a:t>v1.x</a:t>
                      </a:r>
                      <a:r>
                        <a:rPr b="0" lang="en-GB" sz="1800" spc="-1" strike="noStrike">
                          <a:latin typeface="Arial"/>
                        </a:rPr>
                        <a:t> enters </a:t>
                      </a:r>
                      <a:r>
                        <a:rPr b="0" lang="en-GB" sz="1800" spc="-1" strike="noStrike">
                          <a:latin typeface="Arial"/>
                        </a:rPr>
                        <a:t>“deprecated” </a:t>
                      </a:r>
                      <a:r>
                        <a:rPr b="0" lang="en-GB" sz="1800" spc="-1" strike="noStrike">
                          <a:latin typeface="Arial"/>
                        </a:rPr>
                        <a:t>status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GB" sz="1800" spc="-1" strike="noStrike">
                          <a:latin typeface="Arial"/>
                        </a:rPr>
                        <a:t>v2.x</a:t>
                      </a:r>
                      <a:r>
                        <a:rPr b="0" lang="en-GB" sz="1800" spc="-1" strike="noStrike">
                          <a:latin typeface="Arial"/>
                        </a:rPr>
                        <a:t> becomes </a:t>
                      </a:r>
                      <a:r>
                        <a:rPr b="0" lang="en-GB" sz="1800" spc="-1" strike="noStrike">
                          <a:latin typeface="Arial"/>
                        </a:rPr>
                        <a:t>mainstream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endParaRPr b="0" lang="en-GB" sz="1800" spc="-1" strike="noStrike">
                        <a:latin typeface="Arial"/>
                      </a:endParaRPr>
                    </a:p>
                    <a:p>
                      <a:r>
                        <a:rPr b="1" lang="en-GB" sz="1800" spc="-1" strike="noStrike">
                          <a:latin typeface="Arial"/>
                        </a:rPr>
                        <a:t>v1.x</a:t>
                      </a:r>
                      <a:r>
                        <a:rPr b="0" lang="en-GB" sz="1800" spc="-1" strike="noStrike">
                          <a:latin typeface="Arial"/>
                        </a:rPr>
                        <a:t> is finally </a:t>
                      </a:r>
                      <a:r>
                        <a:rPr b="0" lang="en-GB" sz="1800" spc="-1" strike="noStrike">
                          <a:latin typeface="Arial"/>
                        </a:rPr>
                        <a:t>retired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432000" y="432000"/>
            <a:ext cx="547164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How it works?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17" name="Picture 4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sp>
        <p:nvSpPr>
          <p:cNvPr id="518" name="TextShape 2"/>
          <p:cNvSpPr txBox="1"/>
          <p:nvPr/>
        </p:nvSpPr>
        <p:spPr>
          <a:xfrm>
            <a:off x="432720" y="2484000"/>
            <a:ext cx="8567280" cy="22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Arrange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:  we define our </a:t>
            </a:r>
            <a:r>
              <a:rPr b="0" lang="en-US" sz="2200" spc="-1" strike="noStrike" u="sng">
                <a:solidFill>
                  <a:srgbClr val="404040"/>
                </a:solidFill>
                <a:uFillTx/>
                <a:latin typeface="Calibri Light"/>
              </a:rPr>
              <a:t>initial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 state</a:t>
            </a: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Act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: we </a:t>
            </a:r>
            <a:r>
              <a:rPr b="0" lang="en-US" sz="2200" spc="-1" strike="noStrike" u="sng">
                <a:solidFill>
                  <a:srgbClr val="404040"/>
                </a:solidFill>
                <a:uFillTx/>
                <a:latin typeface="Calibri Light"/>
              </a:rPr>
              <a:t>act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 on that state, possibly by changing it to fulfill our business requirements</a:t>
            </a: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Assert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: we verify the final state is the </a:t>
            </a:r>
            <a:r>
              <a:rPr b="0" lang="en-US" sz="2200" spc="-1" strike="noStrike" u="sng">
                <a:solidFill>
                  <a:srgbClr val="404040"/>
                </a:solidFill>
                <a:uFillTx/>
                <a:latin typeface="Calibri Light"/>
              </a:rPr>
              <a:t>desired state</a:t>
            </a: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22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19" name="TextShape 3"/>
          <p:cNvSpPr txBox="1"/>
          <p:nvPr/>
        </p:nvSpPr>
        <p:spPr>
          <a:xfrm>
            <a:off x="432000" y="1512000"/>
            <a:ext cx="856728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404040"/>
                </a:solidFill>
                <a:latin typeface="Calibri Light"/>
              </a:rPr>
              <a:t>AAA</a:t>
            </a:r>
            <a:r>
              <a:rPr b="0" lang="en-US" sz="2600" spc="-1" strike="noStrike">
                <a:solidFill>
                  <a:srgbClr val="404040"/>
                </a:solidFill>
                <a:latin typeface="Calibri Light"/>
              </a:rPr>
              <a:t> Pattern</a:t>
            </a:r>
            <a:endParaRPr b="0" lang="en-US" sz="26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32000" y="432000"/>
            <a:ext cx="9576000" cy="4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How it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works?…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in the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context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of 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FakeXrm</a:t>
            </a: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Easy</a:t>
            </a:r>
            <a:endParaRPr b="0" lang="en-US" sz="32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21" name="Picture 4" descr=""/>
          <p:cNvPicPr/>
          <p:nvPr/>
        </p:nvPicPr>
        <p:blipFill>
          <a:blip r:embed="rId1"/>
          <a:stretch/>
        </p:blipFill>
        <p:spPr>
          <a:xfrm>
            <a:off x="10085760" y="6188760"/>
            <a:ext cx="2052000" cy="545400"/>
          </a:xfrm>
          <a:prstGeom prst="rect">
            <a:avLst/>
          </a:prstGeom>
          <a:ln>
            <a:noFill/>
          </a:ln>
        </p:spPr>
      </p:pic>
      <p:sp>
        <p:nvSpPr>
          <p:cNvPr id="522" name="TextShape 2"/>
          <p:cNvSpPr txBox="1"/>
          <p:nvPr/>
        </p:nvSpPr>
        <p:spPr>
          <a:xfrm>
            <a:off x="432720" y="2664000"/>
            <a:ext cx="11375280" cy="22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Arrange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:  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ctx.Initialize(new Contact() { Id = contactId, FirstName = 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“Steve” });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Act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:  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service.Update(new Contact() { Id = contactId, 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FirstName=”Satya”})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Calibri Light"/>
              </a:rPr>
              <a:t>Assert</a:t>
            </a:r>
            <a:r>
              <a:rPr b="0" lang="en-US" sz="2200" spc="-1" strike="noStrike">
                <a:solidFill>
                  <a:srgbClr val="404040"/>
                </a:solidFill>
                <a:latin typeface="Calibri Light"/>
              </a:rPr>
              <a:t>: 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Assert.Equals(“Satya”,ctx.CreateQuery&lt;Contact&gt;().FirstOrDefault().Fir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stName)</a:t>
            </a: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266760" indent="-2664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432000" y="1512000"/>
            <a:ext cx="10296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404040"/>
              </a:solidFill>
              <a:latin typeface="Calibri Light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404040"/>
                </a:solidFill>
                <a:latin typeface="Calibri Light"/>
              </a:rPr>
              <a:t>Assume a very simple piece of logic to update a contact’s first name.</a:t>
            </a:r>
            <a:endParaRPr b="0" lang="en-US" sz="2600" spc="-1" strike="noStrike">
              <a:solidFill>
                <a:srgbClr val="404040"/>
              </a:solidFill>
              <a:latin typeface="Calibri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317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2020-09-19T01:30:39Z</dcterms:created>
  <dc:creator>Jeevarajan Kumar</dc:creator>
  <dc:description/>
  <dc:language>en-GB</dc:language>
  <cp:lastModifiedBy/>
  <dcterms:modified xsi:type="dcterms:W3CDTF">2020-10-14T01:52:00Z</dcterms:modified>
  <cp:revision>46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