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28.jpeg" ContentType="image/jpeg"/>
  <Override PartName="/ppt/media/image27.jpeg" ContentType="image/jpeg"/>
  <Override PartName="/ppt/media/image26.jpeg" ContentType="image/jpeg"/>
  <Override PartName="/ppt/media/image25.jpeg" ContentType="image/jpeg"/>
  <Override PartName="/ppt/media/image24.jpeg" ContentType="image/jpeg"/>
  <Override PartName="/ppt/media/image23.jpeg" ContentType="image/jpeg"/>
  <Override PartName="/ppt/media/image22.jpeg" ContentType="image/jpeg"/>
  <Override PartName="/ppt/media/image21.jpeg" ContentType="image/jpeg"/>
  <Override PartName="/ppt/media/image20.jpeg" ContentType="image/jpeg"/>
  <Override PartName="/ppt/media/image4.png" ContentType="image/png"/>
  <Override PartName="/ppt/media/image1.png" ContentType="image/png"/>
  <Override PartName="/ppt/media/image2.png" ContentType="image/png"/>
  <Override PartName="/ppt/media/image19.png" ContentType="image/png"/>
  <Override PartName="/ppt/media/image17.png" ContentType="image/png"/>
  <Override PartName="/ppt/media/image5.jpeg" ContentType="image/jpeg"/>
  <Override PartName="/ppt/media/image3.jpeg" ContentType="image/jpeg"/>
  <Override PartName="/ppt/media/image15.png" ContentType="image/png"/>
  <Override PartName="/ppt/media/image6.jpeg" ContentType="image/jpeg"/>
  <Override PartName="/ppt/media/image7.jpeg" ContentType="image/jpeg"/>
  <Override PartName="/ppt/media/image8.jpeg" ContentType="image/jpeg"/>
  <Override PartName="/ppt/media/image9.jpeg" ContentType="image/jpeg"/>
  <Override PartName="/ppt/media/image10.png" ContentType="image/png"/>
  <Override PartName="/ppt/media/image18.jpeg" ContentType="image/jpeg"/>
  <Override PartName="/ppt/media/image13.jpeg" ContentType="image/jpeg"/>
  <Override PartName="/ppt/media/image11.jpeg" ContentType="image/jpeg"/>
  <Override PartName="/ppt/media/image12.jpeg" ContentType="image/jpeg"/>
  <Override PartName="/ppt/media/image14.jpeg" ContentType="image/jpeg"/>
  <Override PartName="/ppt/media/image16.jpeg" ContentType="image/jpe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GB" sz="4400" spc="-1" strike="noStrike">
                <a:latin typeface="Arial"/>
              </a:rPr>
              <a:t>Click to </a:t>
            </a:r>
            <a:r>
              <a:rPr b="0" lang="en-GB" sz="4400" spc="-1" strike="noStrike">
                <a:latin typeface="Arial"/>
              </a:rPr>
              <a:t>edit the title </a:t>
            </a:r>
            <a:r>
              <a:rPr b="0" lang="en-GB" sz="4400" spc="-1" strike="noStrike">
                <a:latin typeface="Arial"/>
              </a:rPr>
              <a:t>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6.jpe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8.jpeg"/><Relationship Id="rId2" Type="http://schemas.openxmlformats.org/officeDocument/2006/relationships/image" Target="../media/image19.png"/><Relationship Id="rId3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0.jpe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1.jpe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2.jpe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3.jpeg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4.jpe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5.jpeg"/><Relationship Id="rId2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6.jpeg"/><Relationship Id="rId2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27.jpeg"/><Relationship Id="rId2" Type="http://schemas.openxmlformats.org/officeDocument/2006/relationships/slideLayout" Target="../slideLayouts/slideLayout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28.jpe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" descr=""/>
          <p:cNvPicPr/>
          <p:nvPr/>
        </p:nvPicPr>
        <p:blipFill>
          <a:blip r:embed="rId1"/>
          <a:stretch/>
        </p:blipFill>
        <p:spPr>
          <a:xfrm>
            <a:off x="255600" y="148320"/>
            <a:ext cx="11782080" cy="6590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Picture 3" descr=""/>
          <p:cNvPicPr/>
          <p:nvPr/>
        </p:nvPicPr>
        <p:blipFill>
          <a:blip r:embed="rId1"/>
          <a:stretch/>
        </p:blipFill>
        <p:spPr>
          <a:xfrm>
            <a:off x="180360" y="6149160"/>
            <a:ext cx="3294360" cy="523080"/>
          </a:xfrm>
          <a:prstGeom prst="rect">
            <a:avLst/>
          </a:prstGeom>
          <a:ln>
            <a:noFill/>
          </a:ln>
        </p:spPr>
      </p:pic>
      <p:sp>
        <p:nvSpPr>
          <p:cNvPr id="123" name="Custom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GB" sz="4400" spc="-1" strike="noStrike">
                <a:solidFill>
                  <a:srgbClr val="f2f2f2"/>
                </a:solidFill>
                <a:latin typeface="Calibri Light"/>
                <a:ea typeface="DejaVu Sans"/>
              </a:rPr>
              <a:t>Which one should I use… ?</a:t>
            </a:r>
            <a:endParaRPr b="0" lang="en-GB" sz="4400" spc="-1" strike="noStrike">
              <a:latin typeface="Arial"/>
            </a:endParaRPr>
          </a:p>
        </p:txBody>
      </p:sp>
      <p:graphicFrame>
        <p:nvGraphicFramePr>
          <p:cNvPr id="124" name="Table 2"/>
          <p:cNvGraphicFramePr/>
          <p:nvPr/>
        </p:nvGraphicFramePr>
        <p:xfrm>
          <a:off x="1173600" y="1863000"/>
          <a:ext cx="9338040" cy="3173400"/>
        </p:xfrm>
        <a:graphic>
          <a:graphicData uri="http://schemas.openxmlformats.org/drawingml/2006/table">
            <a:tbl>
              <a:tblPr/>
              <a:tblGrid>
                <a:gridCol w="4658040"/>
                <a:gridCol w="4680360"/>
              </a:tblGrid>
              <a:tr h="42876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GB" sz="1800" spc="-1" strike="noStrike">
                          <a:solidFill>
                            <a:srgbClr val="d9d9d9"/>
                          </a:solidFill>
                          <a:latin typeface="Calibri"/>
                        </a:rPr>
                        <a:t>Component / App Type</a:t>
                      </a:r>
                      <a:r>
                        <a:rPr b="0" lang="en-GB" sz="1800" spc="-1" strike="noStrike">
                          <a:solidFill>
                            <a:srgbClr val="d9d9d9"/>
                          </a:solidFill>
                          <a:latin typeface="Calibri"/>
                        </a:rPr>
                        <a:t>    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latin typeface="Arial"/>
                          <a:ea typeface="Noto Sans CJK SC"/>
                        </a:rPr>
                        <a:t>  </a:t>
                      </a:r>
                      <a:r>
                        <a:rPr b="1" lang="en-GB" sz="1800" spc="-1" strike="noStrike">
                          <a:solidFill>
                            <a:srgbClr val="d9d9d9"/>
                          </a:solidFill>
                          <a:latin typeface="Calibri"/>
                          <a:ea typeface="Noto Sans CJK SC"/>
                        </a:rPr>
                        <a:t>Recommended version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</a:tr>
              <a:tr h="27450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endParaRPr b="0" lang="en-GB" sz="1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600" spc="-1" strike="noStrike">
                          <a:solidFill>
                            <a:srgbClr val="d9d9d9"/>
                          </a:solidFill>
                          <a:latin typeface="Calibri"/>
                        </a:rPr>
                        <a:t>Plugins, Workflow CodeActivities, Azure Functions v1 runtime, or any other CrmServiceClient app</a:t>
                      </a:r>
                      <a:endParaRPr b="0" lang="en-GB" sz="16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b="0" lang="en-GB" sz="16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b="0" lang="en-GB" sz="16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b="0" lang="en-GB" sz="16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600" spc="-1" strike="noStrike">
                          <a:solidFill>
                            <a:srgbClr val="d9d9d9"/>
                          </a:solidFill>
                          <a:latin typeface="Calibri"/>
                        </a:rPr>
                        <a:t>Any client applications in .net core 3.1, including: </a:t>
                      </a:r>
                      <a:endParaRPr b="0" lang="en-GB" sz="16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b="0" lang="en-GB" sz="16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600" spc="-1" strike="noStrike">
                          <a:solidFill>
                            <a:srgbClr val="d9d9d9"/>
                          </a:solidFill>
                          <a:latin typeface="Calibri"/>
                        </a:rPr>
                        <a:t>Bespoke web portals, Azure Functions v3 / v4 runtime…</a:t>
                      </a:r>
                      <a:endParaRPr b="0" lang="en-GB" sz="16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b="0" lang="en-GB" sz="16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200" spc="-1" strike="noStrike">
                          <a:solidFill>
                            <a:srgbClr val="d9d9d9"/>
                          </a:solidFill>
                          <a:latin typeface="Calibri"/>
                        </a:rPr>
                        <a:t>*Azure Functions v4 runtime targets .net 6 however ServiceClient still has .netcore 3.1 as baseline</a:t>
                      </a:r>
                      <a:endParaRPr b="0" lang="en-GB" sz="12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endParaRPr b="0" lang="en-GB" sz="1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d9d9d9"/>
                          </a:solidFill>
                          <a:latin typeface="Calibri"/>
                        </a:rPr>
                        <a:t>     </a:t>
                      </a:r>
                      <a:endParaRPr b="0" lang="en-GB" sz="1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GB" sz="1800" spc="-1" strike="noStrike">
                          <a:solidFill>
                            <a:srgbClr val="d9d9d9"/>
                          </a:solidFill>
                          <a:latin typeface="Calibri"/>
                        </a:rPr>
                        <a:t>2.x</a:t>
                      </a:r>
                      <a:endParaRPr b="0" lang="en-GB" sz="1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b="0" lang="en-GB" sz="1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b="0" lang="en-GB" sz="1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b="0" lang="en-GB" sz="1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b="0" lang="en-GB" sz="1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d9d9d9"/>
                          </a:solidFill>
                          <a:latin typeface="Calibri"/>
                        </a:rPr>
                        <a:t>     </a:t>
                      </a:r>
                      <a:endParaRPr b="0" lang="en-GB" sz="1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GB" sz="1800" spc="-1" strike="noStrike">
                          <a:solidFill>
                            <a:srgbClr val="d9d9d9"/>
                          </a:solidFill>
                          <a:latin typeface="Calibri"/>
                        </a:rPr>
                        <a:t>3.x</a:t>
                      </a:r>
                      <a:endParaRPr b="0" lang="en-GB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GB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GB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GB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GB" sz="18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</a:tr>
            </a:tbl>
          </a:graphicData>
        </a:graphic>
      </p:graphicFrame>
      <p:sp>
        <p:nvSpPr>
          <p:cNvPr id="125" name="CustomShape 3"/>
          <p:cNvSpPr/>
          <p:nvPr/>
        </p:nvSpPr>
        <p:spPr>
          <a:xfrm>
            <a:off x="7720560" y="6153840"/>
            <a:ext cx="4288680" cy="51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CustomShape 4"/>
          <p:cNvSpPr/>
          <p:nvPr/>
        </p:nvSpPr>
        <p:spPr>
          <a:xfrm>
            <a:off x="7848000" y="6153840"/>
            <a:ext cx="4104000" cy="46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d9d9d9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d9d9d9"/>
                </a:solidFill>
                <a:latin typeface="Calibri"/>
                <a:ea typeface="DejaVu Sans"/>
              </a:rPr>
              <a:t>https://dynamicsvalue.com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GB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GB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GB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GB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GB" sz="20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Picture 3" descr=""/>
          <p:cNvPicPr/>
          <p:nvPr/>
        </p:nvPicPr>
        <p:blipFill>
          <a:blip r:embed="rId1"/>
          <a:stretch/>
        </p:blipFill>
        <p:spPr>
          <a:xfrm>
            <a:off x="180360" y="6149160"/>
            <a:ext cx="3294360" cy="523080"/>
          </a:xfrm>
          <a:prstGeom prst="rect">
            <a:avLst/>
          </a:prstGeom>
          <a:ln>
            <a:noFill/>
          </a:ln>
        </p:spPr>
      </p:pic>
      <p:sp>
        <p:nvSpPr>
          <p:cNvPr id="128" name="Custom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GB" sz="4400" spc="-1" strike="noStrike">
                <a:solidFill>
                  <a:srgbClr val="f2f2f2"/>
                </a:solidFill>
                <a:latin typeface="Calibri Light"/>
                <a:ea typeface="DejaVu Sans"/>
              </a:rPr>
              <a:t>What’s new in v2.x / v3.x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838080" y="1825560"/>
            <a:ext cx="10513440" cy="434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d9d9d9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d9d9d9"/>
                </a:solidFill>
                <a:latin typeface="Calibri"/>
                <a:ea typeface="DejaVu Sans"/>
              </a:rPr>
              <a:t>New middleware architecture almost identical between 2.x and 3.x</a:t>
            </a:r>
            <a:endParaRPr b="0" lang="en-GB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GB" sz="2800" spc="-1" strike="noStrike">
                <a:solidFill>
                  <a:srgbClr val="d9d9d9"/>
                </a:solidFill>
                <a:latin typeface="Calibri"/>
                <a:ea typeface="DejaVu Sans"/>
              </a:rPr>
              <a:t>https://github.com/DynamicsValue/fake-xrm-easy </a:t>
            </a:r>
            <a:endParaRPr b="0" lang="en-GB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GB" sz="2800" spc="-1" strike="noStrike">
              <a:latin typeface="Arial"/>
            </a:endParaRPr>
          </a:p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d9d9d9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d9d9d9"/>
                </a:solidFill>
                <a:latin typeface="Calibri"/>
                <a:ea typeface="DejaVu Sans"/>
              </a:rPr>
              <a:t>.net core support</a:t>
            </a:r>
            <a:endParaRPr b="0" lang="en-GB" sz="2800" spc="-1" strike="noStrike">
              <a:latin typeface="Arial"/>
            </a:endParaRPr>
          </a:p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d9d9d9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d9d9d9"/>
                </a:solidFill>
                <a:latin typeface="Calibri"/>
                <a:ea typeface="DejaVu Sans"/>
              </a:rPr>
              <a:t>Sonar Quality Gates</a:t>
            </a:r>
            <a:endParaRPr b="0" lang="en-GB" sz="2800" spc="-1" strike="noStrike">
              <a:latin typeface="Arial"/>
            </a:endParaRPr>
          </a:p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d9d9d9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d9d9d9"/>
                </a:solidFill>
                <a:latin typeface="Calibri"/>
                <a:ea typeface="DejaVu Sans"/>
              </a:rPr>
              <a:t>Refactoring / restructuring of packages:</a:t>
            </a:r>
            <a:endParaRPr b="0" lang="en-GB" sz="2800" spc="-1" strike="noStrike">
              <a:latin typeface="Arial"/>
            </a:endParaRPr>
          </a:p>
          <a:p>
            <a:pPr lvl="1" marL="685800" indent="-226440">
              <a:lnSpc>
                <a:spcPct val="90000"/>
              </a:lnSpc>
              <a:spcBef>
                <a:spcPts val="499"/>
              </a:spcBef>
              <a:buClr>
                <a:srgbClr val="d9d9d9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d9d9d9"/>
                </a:solidFill>
                <a:latin typeface="Calibri"/>
                <a:ea typeface="DejaVu Sans"/>
              </a:rPr>
              <a:t>FakeXrmEasy.Abstractions</a:t>
            </a:r>
            <a:endParaRPr b="0" lang="en-GB" sz="2400" spc="-1" strike="noStrike">
              <a:latin typeface="Arial"/>
            </a:endParaRPr>
          </a:p>
          <a:p>
            <a:pPr lvl="1" marL="685800" indent="-226440">
              <a:lnSpc>
                <a:spcPct val="90000"/>
              </a:lnSpc>
              <a:spcBef>
                <a:spcPts val="499"/>
              </a:spcBef>
              <a:buClr>
                <a:srgbClr val="d9d9d9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d9d9d9"/>
                </a:solidFill>
                <a:latin typeface="Calibri"/>
                <a:ea typeface="DejaVu Sans"/>
              </a:rPr>
              <a:t>FakeXrmEasy.Core</a:t>
            </a:r>
            <a:endParaRPr b="0" lang="en-GB" sz="2400" spc="-1" strike="noStrike">
              <a:latin typeface="Arial"/>
            </a:endParaRPr>
          </a:p>
          <a:p>
            <a:pPr lvl="1" marL="685800" indent="-226440">
              <a:lnSpc>
                <a:spcPct val="90000"/>
              </a:lnSpc>
              <a:spcBef>
                <a:spcPts val="499"/>
              </a:spcBef>
              <a:buClr>
                <a:srgbClr val="d9d9d9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d9d9d9"/>
                </a:solidFill>
                <a:latin typeface="Calibri"/>
                <a:ea typeface="DejaVu Sans"/>
              </a:rPr>
              <a:t>FakeXrmEasy.Messages.*</a:t>
            </a:r>
            <a:endParaRPr b="0" lang="en-GB" sz="2400" spc="-1" strike="noStrike">
              <a:latin typeface="Arial"/>
            </a:endParaRPr>
          </a:p>
          <a:p>
            <a:pPr lvl="1" marL="685800" indent="-226440">
              <a:lnSpc>
                <a:spcPct val="90000"/>
              </a:lnSpc>
              <a:spcBef>
                <a:spcPts val="499"/>
              </a:spcBef>
              <a:buClr>
                <a:srgbClr val="d9d9d9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d9d9d9"/>
                </a:solidFill>
                <a:latin typeface="Calibri"/>
                <a:ea typeface="DejaVu Sans"/>
              </a:rPr>
              <a:t>FakeXrmEasy.Plugins</a:t>
            </a:r>
            <a:endParaRPr b="0" lang="en-GB" sz="2400" spc="-1" strike="noStrike">
              <a:latin typeface="Arial"/>
            </a:endParaRPr>
          </a:p>
          <a:p>
            <a:pPr lvl="1" marL="685800" indent="-226440">
              <a:lnSpc>
                <a:spcPct val="90000"/>
              </a:lnSpc>
              <a:spcBef>
                <a:spcPts val="499"/>
              </a:spcBef>
              <a:buClr>
                <a:srgbClr val="d9d9d9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d9d9d9"/>
                </a:solidFill>
                <a:latin typeface="Calibri"/>
                <a:ea typeface="DejaVu Sans"/>
              </a:rPr>
              <a:t>FakeXrmEasy.CodeActivities (v2.x and windows only)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499"/>
              </a:spcBef>
            </a:pPr>
            <a:endParaRPr b="0" lang="en-GB" sz="2400" spc="-1" strike="noStrike">
              <a:latin typeface="Arial"/>
            </a:endParaRPr>
          </a:p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d9d9d9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d9d9d9"/>
                </a:solidFill>
                <a:latin typeface="Calibri"/>
                <a:ea typeface="DejaVu Sans"/>
              </a:rPr>
              <a:t>Powershell &amp; GitHub Actions Build</a:t>
            </a:r>
            <a:endParaRPr b="0" lang="en-GB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GB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GB" sz="2800" spc="-1" strike="noStrike">
              <a:latin typeface="Arial"/>
            </a:endParaRPr>
          </a:p>
        </p:txBody>
      </p:sp>
      <p:sp>
        <p:nvSpPr>
          <p:cNvPr id="130" name="CustomShape 3"/>
          <p:cNvSpPr/>
          <p:nvPr/>
        </p:nvSpPr>
        <p:spPr>
          <a:xfrm>
            <a:off x="7720560" y="6153840"/>
            <a:ext cx="4288680" cy="51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1" name="CustomShape 4"/>
          <p:cNvSpPr/>
          <p:nvPr/>
        </p:nvSpPr>
        <p:spPr>
          <a:xfrm>
            <a:off x="7848000" y="6153840"/>
            <a:ext cx="4104000" cy="46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d9d9d9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d9d9d9"/>
                </a:solidFill>
                <a:latin typeface="Calibri"/>
                <a:ea typeface="DejaVu Sans"/>
              </a:rPr>
              <a:t>https://dynamicsvalue.com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GB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GB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GB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GB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GB" sz="200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Picture 3" descr=""/>
          <p:cNvPicPr/>
          <p:nvPr/>
        </p:nvPicPr>
        <p:blipFill>
          <a:blip r:embed="rId1"/>
          <a:stretch/>
        </p:blipFill>
        <p:spPr>
          <a:xfrm>
            <a:off x="180360" y="6149160"/>
            <a:ext cx="3294360" cy="523080"/>
          </a:xfrm>
          <a:prstGeom prst="rect">
            <a:avLst/>
          </a:prstGeom>
          <a:ln>
            <a:noFill/>
          </a:ln>
        </p:spPr>
      </p:pic>
      <p:sp>
        <p:nvSpPr>
          <p:cNvPr id="133" name="Custom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GB" sz="4400" spc="-1" strike="noStrike">
                <a:solidFill>
                  <a:srgbClr val="f2f2f2"/>
                </a:solidFill>
                <a:latin typeface="Calibri Light"/>
                <a:ea typeface="DejaVu Sans"/>
              </a:rPr>
              <a:t>New Middleware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34" name="CustomShape 2"/>
          <p:cNvSpPr/>
          <p:nvPr/>
        </p:nvSpPr>
        <p:spPr>
          <a:xfrm>
            <a:off x="838080" y="1681560"/>
            <a:ext cx="3984840" cy="378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endParaRPr b="0" lang="en-GB" sz="1800" spc="-1" strike="noStrike">
              <a:latin typeface="Arial"/>
            </a:endParaRPr>
          </a:p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d9d9d9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d9d9d9"/>
                </a:solidFill>
                <a:latin typeface="Calibri"/>
                <a:ea typeface="DejaVu Sans"/>
              </a:rPr>
              <a:t>Previously in v1.x there was one message execution per OrganizationRequest </a:t>
            </a:r>
            <a:endParaRPr b="0" lang="en-GB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GB" sz="2800" spc="-1" strike="noStrike">
              <a:latin typeface="Arial"/>
            </a:endParaRPr>
          </a:p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d9d9d9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d9d9d9"/>
                </a:solidFill>
                <a:latin typeface="Calibri"/>
                <a:ea typeface="DejaVu Sans"/>
              </a:rPr>
              <a:t>Now OrganizationRequests go through a configurable pipeline execution</a:t>
            </a:r>
            <a:endParaRPr b="0" lang="en-GB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GB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GB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GB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GB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GB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GB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499"/>
              </a:spcBef>
            </a:pPr>
            <a:endParaRPr b="0" lang="en-GB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GB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GB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GB" sz="2800" spc="-1" strike="noStrike">
              <a:latin typeface="Arial"/>
            </a:endParaRPr>
          </a:p>
        </p:txBody>
      </p:sp>
      <p:sp>
        <p:nvSpPr>
          <p:cNvPr id="135" name="CustomShape 3"/>
          <p:cNvSpPr/>
          <p:nvPr/>
        </p:nvSpPr>
        <p:spPr>
          <a:xfrm>
            <a:off x="7720560" y="6153840"/>
            <a:ext cx="4288680" cy="51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36" name="" descr=""/>
          <p:cNvPicPr/>
          <p:nvPr/>
        </p:nvPicPr>
        <p:blipFill>
          <a:blip r:embed="rId2"/>
          <a:stretch/>
        </p:blipFill>
        <p:spPr>
          <a:xfrm>
            <a:off x="5310000" y="1577520"/>
            <a:ext cx="5848920" cy="4521600"/>
          </a:xfrm>
          <a:prstGeom prst="rect">
            <a:avLst/>
          </a:prstGeom>
          <a:ln>
            <a:noFill/>
          </a:ln>
        </p:spPr>
      </p:pic>
      <p:sp>
        <p:nvSpPr>
          <p:cNvPr id="137" name="CustomShape 4"/>
          <p:cNvSpPr/>
          <p:nvPr/>
        </p:nvSpPr>
        <p:spPr>
          <a:xfrm>
            <a:off x="7848000" y="6153840"/>
            <a:ext cx="4104000" cy="46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d9d9d9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d9d9d9"/>
                </a:solidFill>
                <a:latin typeface="Calibri"/>
                <a:ea typeface="DejaVu Sans"/>
              </a:rPr>
              <a:t>https://dynamicsvalue.com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GB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GB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GB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GB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GB" sz="2000" spc="-1" strike="noStrike"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Picture 3" descr=""/>
          <p:cNvPicPr/>
          <p:nvPr/>
        </p:nvPicPr>
        <p:blipFill>
          <a:blip r:embed="rId1"/>
          <a:stretch/>
        </p:blipFill>
        <p:spPr>
          <a:xfrm>
            <a:off x="180360" y="6149160"/>
            <a:ext cx="3294360" cy="523080"/>
          </a:xfrm>
          <a:prstGeom prst="rect">
            <a:avLst/>
          </a:prstGeom>
          <a:ln>
            <a:noFill/>
          </a:ln>
        </p:spPr>
      </p:pic>
      <p:sp>
        <p:nvSpPr>
          <p:cNvPr id="139" name="Custom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GB" sz="4400" spc="-1" strike="noStrike">
                <a:solidFill>
                  <a:srgbClr val="f2f2f2"/>
                </a:solidFill>
                <a:latin typeface="Calibri Light"/>
                <a:ea typeface="DejaVu Sans"/>
              </a:rPr>
              <a:t>Middleware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40" name="CustomShape 2"/>
          <p:cNvSpPr/>
          <p:nvPr/>
        </p:nvSpPr>
        <p:spPr>
          <a:xfrm>
            <a:off x="838080" y="1681560"/>
            <a:ext cx="3984840" cy="378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d9d9d9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d9d9d9"/>
                </a:solidFill>
                <a:latin typeface="Calibri"/>
                <a:ea typeface="DejaVu Sans"/>
              </a:rPr>
              <a:t>Middleware: </a:t>
            </a:r>
            <a:r>
              <a:rPr b="0" i="1" lang="en-GB" sz="2800" spc="-1" strike="noStrike">
                <a:solidFill>
                  <a:srgbClr val="d9d9d9"/>
                </a:solidFill>
                <a:latin typeface="Calibri"/>
                <a:ea typeface="DejaVu Sans"/>
              </a:rPr>
              <a:t>Add**</a:t>
            </a:r>
            <a:r>
              <a:rPr b="0" lang="en-GB" sz="2800" spc="-1" strike="noStrike">
                <a:solidFill>
                  <a:srgbClr val="d9d9d9"/>
                </a:solidFill>
                <a:latin typeface="Calibri"/>
                <a:ea typeface="DejaVu Sans"/>
              </a:rPr>
              <a:t> steps add properties to the IxrmFakedContext that are needed to then “Use” these steps</a:t>
            </a:r>
            <a:endParaRPr b="0" lang="en-GB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GB" sz="2800" spc="-1" strike="noStrike">
              <a:latin typeface="Arial"/>
            </a:endParaRPr>
          </a:p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d9d9d9"/>
              </a:buClr>
              <a:buFont typeface="Arial"/>
              <a:buChar char="•"/>
            </a:pPr>
            <a:r>
              <a:rPr b="0" i="1" lang="en-GB" sz="2800" spc="-1" strike="noStrike">
                <a:solidFill>
                  <a:srgbClr val="d9d9d9"/>
                </a:solidFill>
                <a:latin typeface="Calibri"/>
                <a:ea typeface="DejaVu Sans"/>
              </a:rPr>
              <a:t>Use***</a:t>
            </a:r>
            <a:r>
              <a:rPr b="0" lang="en-GB" sz="2800" spc="-1" strike="noStrike">
                <a:solidFill>
                  <a:srgbClr val="d9d9d9"/>
                </a:solidFill>
                <a:latin typeface="Calibri"/>
                <a:ea typeface="DejaVu Sans"/>
              </a:rPr>
              <a:t> methods define the pipeline sequence</a:t>
            </a:r>
            <a:endParaRPr b="0" lang="en-GB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GB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GB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GB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GB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GB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499"/>
              </a:spcBef>
            </a:pPr>
            <a:endParaRPr b="0" lang="en-GB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GB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GB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GB" sz="2800" spc="-1" strike="noStrike">
              <a:latin typeface="Arial"/>
            </a:endParaRPr>
          </a:p>
        </p:txBody>
      </p:sp>
      <p:sp>
        <p:nvSpPr>
          <p:cNvPr id="141" name="CustomShape 3"/>
          <p:cNvSpPr/>
          <p:nvPr/>
        </p:nvSpPr>
        <p:spPr>
          <a:xfrm>
            <a:off x="7720560" y="6153840"/>
            <a:ext cx="4288680" cy="51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42" name="" descr=""/>
          <p:cNvPicPr/>
          <p:nvPr/>
        </p:nvPicPr>
        <p:blipFill>
          <a:blip r:embed="rId2"/>
          <a:stretch/>
        </p:blipFill>
        <p:spPr>
          <a:xfrm>
            <a:off x="5310000" y="1577520"/>
            <a:ext cx="5848920" cy="4521600"/>
          </a:xfrm>
          <a:prstGeom prst="rect">
            <a:avLst/>
          </a:prstGeom>
          <a:ln>
            <a:noFill/>
          </a:ln>
        </p:spPr>
      </p:pic>
      <p:sp>
        <p:nvSpPr>
          <p:cNvPr id="143" name="CustomShape 4"/>
          <p:cNvSpPr/>
          <p:nvPr/>
        </p:nvSpPr>
        <p:spPr>
          <a:xfrm>
            <a:off x="7848000" y="6153840"/>
            <a:ext cx="4104000" cy="46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d9d9d9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d9d9d9"/>
                </a:solidFill>
                <a:latin typeface="Calibri"/>
                <a:ea typeface="DejaVu Sans"/>
              </a:rPr>
              <a:t>https://dynamicsvalue.com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GB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GB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GB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GB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GB" sz="2000" spc="-1" strike="noStrike"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Picture 3" descr=""/>
          <p:cNvPicPr/>
          <p:nvPr/>
        </p:nvPicPr>
        <p:blipFill>
          <a:blip r:embed="rId1"/>
          <a:stretch/>
        </p:blipFill>
        <p:spPr>
          <a:xfrm>
            <a:off x="180360" y="6149160"/>
            <a:ext cx="3294360" cy="523080"/>
          </a:xfrm>
          <a:prstGeom prst="rect">
            <a:avLst/>
          </a:prstGeom>
          <a:ln>
            <a:noFill/>
          </a:ln>
        </p:spPr>
      </p:pic>
      <p:sp>
        <p:nvSpPr>
          <p:cNvPr id="145" name="Custom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GB" sz="4400" spc="-1" strike="noStrike">
                <a:solidFill>
                  <a:srgbClr val="f2f2f2"/>
                </a:solidFill>
                <a:latin typeface="Calibri Light"/>
                <a:ea typeface="DejaVu Sans"/>
              </a:rPr>
              <a:t>Middleware (II)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46" name="CustomShape 2"/>
          <p:cNvSpPr/>
          <p:nvPr/>
        </p:nvSpPr>
        <p:spPr>
          <a:xfrm>
            <a:off x="838080" y="1681560"/>
            <a:ext cx="3984840" cy="378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d9d9d9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d9d9d9"/>
                </a:solidFill>
                <a:latin typeface="Calibri"/>
                <a:ea typeface="DejaVu Sans"/>
              </a:rPr>
              <a:t>Pipeline Simulation example</a:t>
            </a:r>
            <a:endParaRPr b="0" lang="en-GB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GB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GB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GB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GB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GB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GB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499"/>
              </a:spcBef>
            </a:pPr>
            <a:endParaRPr b="0" lang="en-GB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GB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GB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GB" sz="2800" spc="-1" strike="noStrike">
              <a:latin typeface="Arial"/>
            </a:endParaRPr>
          </a:p>
        </p:txBody>
      </p:sp>
      <p:sp>
        <p:nvSpPr>
          <p:cNvPr id="147" name="CustomShape 3"/>
          <p:cNvSpPr/>
          <p:nvPr/>
        </p:nvSpPr>
        <p:spPr>
          <a:xfrm>
            <a:off x="7720560" y="6153840"/>
            <a:ext cx="4288680" cy="51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48" name="" descr=""/>
          <p:cNvPicPr/>
          <p:nvPr/>
        </p:nvPicPr>
        <p:blipFill>
          <a:blip r:embed="rId2"/>
          <a:stretch/>
        </p:blipFill>
        <p:spPr>
          <a:xfrm>
            <a:off x="5959440" y="391680"/>
            <a:ext cx="5450760" cy="6118200"/>
          </a:xfrm>
          <a:prstGeom prst="rect">
            <a:avLst/>
          </a:prstGeom>
          <a:ln>
            <a:noFill/>
          </a:ln>
        </p:spPr>
      </p:pic>
      <p:sp>
        <p:nvSpPr>
          <p:cNvPr id="149" name="CustomShape 4"/>
          <p:cNvSpPr/>
          <p:nvPr/>
        </p:nvSpPr>
        <p:spPr>
          <a:xfrm>
            <a:off x="7848000" y="6153840"/>
            <a:ext cx="4104000" cy="46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d9d9d9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d9d9d9"/>
                </a:solidFill>
                <a:latin typeface="Calibri"/>
                <a:ea typeface="DejaVu Sans"/>
              </a:rPr>
              <a:t>https://</a:t>
            </a:r>
            <a:r>
              <a:rPr b="0" lang="en-GB" sz="2000" spc="-1" strike="noStrike">
                <a:solidFill>
                  <a:srgbClr val="d9d9d9"/>
                </a:solidFill>
                <a:latin typeface="Calibri"/>
                <a:ea typeface="DejaVu Sans"/>
              </a:rPr>
              <a:t>dynamicsvalue.com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GB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GB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GB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GB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GB" sz="2000" spc="-1" strike="noStrike"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Picture 3" descr=""/>
          <p:cNvPicPr/>
          <p:nvPr/>
        </p:nvPicPr>
        <p:blipFill>
          <a:blip r:embed="rId1"/>
          <a:stretch/>
        </p:blipFill>
        <p:spPr>
          <a:xfrm>
            <a:off x="180360" y="6149160"/>
            <a:ext cx="3294360" cy="523080"/>
          </a:xfrm>
          <a:prstGeom prst="rect">
            <a:avLst/>
          </a:prstGeom>
          <a:ln>
            <a:noFill/>
          </a:ln>
        </p:spPr>
      </p:pic>
      <p:sp>
        <p:nvSpPr>
          <p:cNvPr id="151" name="Custom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GB" sz="4400" spc="-1" strike="noStrike">
                <a:solidFill>
                  <a:srgbClr val="f2f2f2"/>
                </a:solidFill>
                <a:latin typeface="Calibri Light"/>
                <a:ea typeface="DejaVu Sans"/>
              </a:rPr>
              <a:t>Pipeline enhancements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52" name="CustomShape 2"/>
          <p:cNvSpPr/>
          <p:nvPr/>
        </p:nvSpPr>
        <p:spPr>
          <a:xfrm>
            <a:off x="838080" y="1681560"/>
            <a:ext cx="3984840" cy="69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d9d9d9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d9d9d9"/>
                </a:solidFill>
                <a:latin typeface="Calibri"/>
                <a:ea typeface="DejaVu Sans"/>
              </a:rPr>
              <a:t>PreValidation</a:t>
            </a:r>
            <a:endParaRPr b="0" lang="en-GB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GB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GB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GB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GB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GB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GB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499"/>
              </a:spcBef>
            </a:pPr>
            <a:endParaRPr b="0" lang="en-GB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GB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GB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GB" sz="2800" spc="-1" strike="noStrike">
              <a:latin typeface="Arial"/>
            </a:endParaRPr>
          </a:p>
        </p:txBody>
      </p:sp>
      <p:sp>
        <p:nvSpPr>
          <p:cNvPr id="153" name="CustomShape 3"/>
          <p:cNvSpPr/>
          <p:nvPr/>
        </p:nvSpPr>
        <p:spPr>
          <a:xfrm>
            <a:off x="7720560" y="6153840"/>
            <a:ext cx="4288680" cy="51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4" name="CustomShape 4"/>
          <p:cNvSpPr/>
          <p:nvPr/>
        </p:nvSpPr>
        <p:spPr>
          <a:xfrm>
            <a:off x="7848000" y="6153840"/>
            <a:ext cx="4104000" cy="46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d9d9d9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d9d9d9"/>
                </a:solidFill>
                <a:latin typeface="Calibri"/>
                <a:ea typeface="DejaVu Sans"/>
              </a:rPr>
              <a:t>https://dynamicsvalue.com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GB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GB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GB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GB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GB" sz="2000" spc="-1" strike="noStrike">
              <a:latin typeface="Arial"/>
            </a:endParaRPr>
          </a:p>
        </p:txBody>
      </p:sp>
      <p:sp>
        <p:nvSpPr>
          <p:cNvPr id="155" name="TextShape 5"/>
          <p:cNvSpPr txBox="1"/>
          <p:nvPr/>
        </p:nvSpPr>
        <p:spPr>
          <a:xfrm>
            <a:off x="653400" y="2448000"/>
            <a:ext cx="11226600" cy="60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GB" sz="1800" spc="-1" strike="noStrike">
                <a:latin typeface="Arial"/>
              </a:rPr>
              <a:t>_context.RegisterPl</a:t>
            </a:r>
            <a:r>
              <a:rPr b="0" lang="en-GB" sz="1800" spc="-1" strike="noStrike">
                <a:latin typeface="Arial"/>
              </a:rPr>
              <a:t>uginStep&lt;ValidatePi</a:t>
            </a:r>
            <a:r>
              <a:rPr b="0" lang="en-GB" sz="1800" spc="-1" strike="noStrike">
                <a:latin typeface="Arial"/>
              </a:rPr>
              <a:t>pelinePlugin, </a:t>
            </a:r>
            <a:r>
              <a:rPr b="0" lang="en-GB" sz="1800" spc="-1" strike="noStrike">
                <a:latin typeface="Arial"/>
              </a:rPr>
              <a:t>Contact&gt;("Update", </a:t>
            </a:r>
            <a:r>
              <a:rPr b="0" lang="en-GB" sz="1800" spc="-1" strike="noStrike">
                <a:latin typeface="Arial"/>
              </a:rPr>
              <a:t>ProcessingStepSta</a:t>
            </a:r>
            <a:r>
              <a:rPr b="0" lang="en-GB" sz="1800" spc="-1" strike="noStrike">
                <a:latin typeface="Arial"/>
              </a:rPr>
              <a:t>ge.Prevalidation, </a:t>
            </a:r>
            <a:r>
              <a:rPr b="0" lang="en-GB" sz="1800" spc="-1" strike="noStrike">
                <a:latin typeface="Arial"/>
              </a:rPr>
              <a:t>ProcessingStepMo</a:t>
            </a:r>
            <a:r>
              <a:rPr b="0" lang="en-GB" sz="1800" spc="-1" strike="noStrike">
                <a:latin typeface="Arial"/>
              </a:rPr>
              <a:t>de.Synchronous);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56" name="CustomShape 6"/>
          <p:cNvSpPr/>
          <p:nvPr/>
        </p:nvSpPr>
        <p:spPr>
          <a:xfrm>
            <a:off x="1512000" y="5370840"/>
            <a:ext cx="9576000" cy="46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GB" sz="1800" spc="-1" strike="noStrike">
                <a:solidFill>
                  <a:srgbClr val="d9d9d9"/>
                </a:solidFill>
                <a:latin typeface="Calibri"/>
                <a:ea typeface="DejaVu Sans"/>
              </a:rPr>
              <a:t>https://dynamicsvalue.github.io/fake-xrm-easy-docs/releases/2x/2.1.0/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GB" sz="1800" spc="-1" strike="noStrike">
              <a:latin typeface="Arial"/>
            </a:endParaRPr>
          </a:p>
        </p:txBody>
      </p:sp>
      <p:sp>
        <p:nvSpPr>
          <p:cNvPr id="157" name="CustomShape 7"/>
          <p:cNvSpPr/>
          <p:nvPr/>
        </p:nvSpPr>
        <p:spPr>
          <a:xfrm>
            <a:off x="767160" y="3265560"/>
            <a:ext cx="3984840" cy="69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d9d9d9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d9d9d9"/>
                </a:solidFill>
                <a:latin typeface="Calibri"/>
                <a:ea typeface="DejaVu Sans"/>
              </a:rPr>
              <a:t>Filtering attributes</a:t>
            </a:r>
            <a:endParaRPr b="0" lang="en-GB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GB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GB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GB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GB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GB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GB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499"/>
              </a:spcBef>
            </a:pPr>
            <a:endParaRPr b="0" lang="en-GB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GB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GB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GB" sz="2800" spc="-1" strike="noStrike">
              <a:latin typeface="Arial"/>
            </a:endParaRPr>
          </a:p>
        </p:txBody>
      </p:sp>
      <p:sp>
        <p:nvSpPr>
          <p:cNvPr id="158" name="TextShape 8"/>
          <p:cNvSpPr txBox="1"/>
          <p:nvPr/>
        </p:nvSpPr>
        <p:spPr>
          <a:xfrm>
            <a:off x="648000" y="3960000"/>
            <a:ext cx="11226600" cy="858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GB" sz="1800" spc="-1" strike="noStrike">
                <a:latin typeface="Arial"/>
              </a:rPr>
              <a:t>_context.RegisterPluginStep&lt;ValidatePipelinePlugin, Account&gt;("Update", ProcessingStepStage.Preoperation, ProcessingStepMode.Synchronous, filteringAttributes: new string[] { "name" });</a:t>
            </a:r>
            <a:endParaRPr b="0" lang="en-GB" sz="1800" spc="-1" strike="noStrike"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Picture 3" descr=""/>
          <p:cNvPicPr/>
          <p:nvPr/>
        </p:nvPicPr>
        <p:blipFill>
          <a:blip r:embed="rId1"/>
          <a:stretch/>
        </p:blipFill>
        <p:spPr>
          <a:xfrm>
            <a:off x="180360" y="6149160"/>
            <a:ext cx="3294360" cy="523080"/>
          </a:xfrm>
          <a:prstGeom prst="rect">
            <a:avLst/>
          </a:prstGeom>
          <a:ln>
            <a:noFill/>
          </a:ln>
        </p:spPr>
      </p:pic>
      <p:sp>
        <p:nvSpPr>
          <p:cNvPr id="160" name="Custom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GB" sz="4400" spc="-1" strike="noStrike">
                <a:solidFill>
                  <a:srgbClr val="f2f2f2"/>
                </a:solidFill>
                <a:latin typeface="Calibri Light"/>
                <a:ea typeface="DejaVu Sans"/>
              </a:rPr>
              <a:t>Pipeline enhancements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61" name="CustomShape 2"/>
          <p:cNvSpPr/>
          <p:nvPr/>
        </p:nvSpPr>
        <p:spPr>
          <a:xfrm>
            <a:off x="838080" y="1681560"/>
            <a:ext cx="3984840" cy="69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d9d9d9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d9d9d9"/>
                </a:solidFill>
                <a:latin typeface="Calibri"/>
                <a:ea typeface="DejaVu Sans"/>
              </a:rPr>
              <a:t>Plugin Step Images</a:t>
            </a:r>
            <a:endParaRPr b="0" lang="en-GB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GB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GB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GB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GB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GB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GB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499"/>
              </a:spcBef>
            </a:pPr>
            <a:endParaRPr b="0" lang="en-GB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GB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GB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GB" sz="2800" spc="-1" strike="noStrike">
              <a:latin typeface="Arial"/>
            </a:endParaRPr>
          </a:p>
        </p:txBody>
      </p:sp>
      <p:sp>
        <p:nvSpPr>
          <p:cNvPr id="162" name="CustomShape 3"/>
          <p:cNvSpPr/>
          <p:nvPr/>
        </p:nvSpPr>
        <p:spPr>
          <a:xfrm>
            <a:off x="7720560" y="6153840"/>
            <a:ext cx="4288680" cy="51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3" name="CustomShape 4"/>
          <p:cNvSpPr/>
          <p:nvPr/>
        </p:nvSpPr>
        <p:spPr>
          <a:xfrm>
            <a:off x="7848000" y="6153840"/>
            <a:ext cx="4104000" cy="46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d9d9d9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d9d9d9"/>
                </a:solidFill>
                <a:latin typeface="Calibri"/>
                <a:ea typeface="DejaVu Sans"/>
              </a:rPr>
              <a:t>https://</a:t>
            </a:r>
            <a:r>
              <a:rPr b="0" lang="en-GB" sz="2000" spc="-1" strike="noStrike">
                <a:solidFill>
                  <a:srgbClr val="d9d9d9"/>
                </a:solidFill>
                <a:latin typeface="Calibri"/>
                <a:ea typeface="DejaVu Sans"/>
              </a:rPr>
              <a:t>dynamicsvalue.</a:t>
            </a:r>
            <a:r>
              <a:rPr b="0" lang="en-GB" sz="2000" spc="-1" strike="noStrike">
                <a:solidFill>
                  <a:srgbClr val="d9d9d9"/>
                </a:solidFill>
                <a:latin typeface="Calibri"/>
                <a:ea typeface="DejaVu Sans"/>
              </a:rPr>
              <a:t>com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GB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GB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GB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GB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GB" sz="2000" spc="-1" strike="noStrike">
              <a:latin typeface="Arial"/>
            </a:endParaRPr>
          </a:p>
        </p:txBody>
      </p:sp>
      <p:sp>
        <p:nvSpPr>
          <p:cNvPr id="164" name="TextShape 5"/>
          <p:cNvSpPr txBox="1"/>
          <p:nvPr/>
        </p:nvSpPr>
        <p:spPr>
          <a:xfrm>
            <a:off x="653400" y="2278440"/>
            <a:ext cx="11226600" cy="889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GB" sz="1400" spc="-1" strike="noStrike">
                <a:latin typeface="Arial"/>
              </a:rPr>
              <a:t>string registeredPreImageName = "PreImage";</a:t>
            </a:r>
            <a:endParaRPr b="0" lang="en-GB" sz="1400" spc="-1" strike="noStrike">
              <a:latin typeface="Arial"/>
            </a:endParaRPr>
          </a:p>
          <a:p>
            <a:r>
              <a:rPr b="0" lang="en-GB" sz="1400" spc="-1" strike="noStrike">
                <a:latin typeface="Arial"/>
              </a:rPr>
              <a:t>PluginImageDefinition preImageDefinition = new PluginImageDefinition(registeredPreImageName, ProcessingStepImageType.PreImage);</a:t>
            </a:r>
            <a:endParaRPr b="0" lang="en-GB" sz="1400" spc="-1" strike="noStrike">
              <a:latin typeface="Arial"/>
            </a:endParaRPr>
          </a:p>
          <a:p>
            <a:r>
              <a:rPr b="0" lang="en-GB" sz="1400" spc="-1" strike="noStrike">
                <a:latin typeface="Arial"/>
              </a:rPr>
              <a:t>_context.RegisterPluginStep&lt;EntityImagesInPluginPipeline&gt;("Update", registeredImages: new PluginImageDefinition[] { preImageDefinition });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165" name="CustomShape 6"/>
          <p:cNvSpPr/>
          <p:nvPr/>
        </p:nvSpPr>
        <p:spPr>
          <a:xfrm>
            <a:off x="1512000" y="5370840"/>
            <a:ext cx="9576000" cy="46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GB" sz="1800" spc="-1" strike="noStrike">
                <a:solidFill>
                  <a:srgbClr val="d9d9d9"/>
                </a:solidFill>
                <a:latin typeface="Calibri"/>
                <a:ea typeface="DejaVu Sans"/>
              </a:rPr>
              <a:t>https://dynamicsvalue.github.io/fake-xrm-easy-docs/releases/2x/2.1.0/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GB" sz="1800" spc="-1" strike="noStrike">
              <a:latin typeface="Arial"/>
            </a:endParaRPr>
          </a:p>
        </p:txBody>
      </p:sp>
      <p:sp>
        <p:nvSpPr>
          <p:cNvPr id="166" name="CustomShape 7"/>
          <p:cNvSpPr/>
          <p:nvPr/>
        </p:nvSpPr>
        <p:spPr>
          <a:xfrm>
            <a:off x="767160" y="3265560"/>
            <a:ext cx="6792840" cy="69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d9d9d9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d9d9d9"/>
                </a:solidFill>
                <a:latin typeface="Calibri"/>
                <a:ea typeface="DejaVu Sans"/>
              </a:rPr>
              <a:t>Plugin Step Sequence</a:t>
            </a:r>
            <a:endParaRPr b="0" lang="en-GB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GB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GB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GB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GB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GB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GB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499"/>
              </a:spcBef>
            </a:pPr>
            <a:endParaRPr b="0" lang="en-GB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GB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GB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GB" sz="2800" spc="-1" strike="noStrike">
              <a:latin typeface="Arial"/>
            </a:endParaRPr>
          </a:p>
        </p:txBody>
      </p:sp>
      <p:sp>
        <p:nvSpPr>
          <p:cNvPr id="167" name="TextShape 8"/>
          <p:cNvSpPr txBox="1"/>
          <p:nvPr/>
        </p:nvSpPr>
        <p:spPr>
          <a:xfrm>
            <a:off x="648000" y="3960000"/>
            <a:ext cx="11226600" cy="60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GB" sz="1800" spc="-1" strike="noStrike">
                <a:latin typeface="Arial"/>
              </a:rPr>
              <a:t>_context.RegisterPluginStep&lt;FollowupPlugin2&gt;(requestName, stage, mode, rank: 2);</a:t>
            </a:r>
            <a:endParaRPr b="0" lang="en-GB" sz="1800" spc="-1" strike="noStrike">
              <a:latin typeface="Arial"/>
            </a:endParaRPr>
          </a:p>
          <a:p>
            <a:r>
              <a:rPr b="0" lang="en-GB" sz="1800" spc="-1" strike="noStrike">
                <a:latin typeface="Arial"/>
              </a:rPr>
              <a:t>_context.RegisterPluginStep&lt;FollowupPlugin&gt;(requestName, stage, mode, rank: 1);</a:t>
            </a:r>
            <a:endParaRPr b="0" lang="en-GB" sz="1800" spc="-1" strike="noStrike"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Picture 3" descr=""/>
          <p:cNvPicPr/>
          <p:nvPr/>
        </p:nvPicPr>
        <p:blipFill>
          <a:blip r:embed="rId1"/>
          <a:stretch/>
        </p:blipFill>
        <p:spPr>
          <a:xfrm>
            <a:off x="180360" y="6149160"/>
            <a:ext cx="3294360" cy="523080"/>
          </a:xfrm>
          <a:prstGeom prst="rect">
            <a:avLst/>
          </a:prstGeom>
          <a:ln>
            <a:noFill/>
          </a:ln>
        </p:spPr>
      </p:pic>
      <p:sp>
        <p:nvSpPr>
          <p:cNvPr id="169" name="Custom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GB" sz="4400" spc="-1" strike="noStrike">
                <a:solidFill>
                  <a:srgbClr val="f2f2f2"/>
                </a:solidFill>
                <a:latin typeface="Calibri Light"/>
                <a:ea typeface="DejaVu Sans"/>
              </a:rPr>
              <a:t>Pipeline enhancements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838080" y="1681560"/>
            <a:ext cx="3984840" cy="69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d9d9d9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d9d9d9"/>
                </a:solidFill>
                <a:latin typeface="Calibri"/>
                <a:ea typeface="DejaVu Sans"/>
              </a:rPr>
              <a:t>Plugin Step Images</a:t>
            </a:r>
            <a:endParaRPr b="0" lang="en-GB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GB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GB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GB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GB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GB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GB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499"/>
              </a:spcBef>
            </a:pPr>
            <a:endParaRPr b="0" lang="en-GB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GB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GB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GB" sz="2800" spc="-1" strike="noStrike">
              <a:latin typeface="Arial"/>
            </a:endParaRPr>
          </a:p>
        </p:txBody>
      </p:sp>
      <p:sp>
        <p:nvSpPr>
          <p:cNvPr id="171" name="CustomShape 3"/>
          <p:cNvSpPr/>
          <p:nvPr/>
        </p:nvSpPr>
        <p:spPr>
          <a:xfrm>
            <a:off x="7720560" y="6153840"/>
            <a:ext cx="4288680" cy="51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2" name="CustomShape 4"/>
          <p:cNvSpPr/>
          <p:nvPr/>
        </p:nvSpPr>
        <p:spPr>
          <a:xfrm>
            <a:off x="7848000" y="6153840"/>
            <a:ext cx="4104000" cy="46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d9d9d9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d9d9d9"/>
                </a:solidFill>
                <a:latin typeface="Calibri"/>
                <a:ea typeface="DejaVu Sans"/>
              </a:rPr>
              <a:t>https://dynamicsvalue.com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GB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GB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GB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GB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GB" sz="2000" spc="-1" strike="noStrike">
              <a:latin typeface="Arial"/>
            </a:endParaRPr>
          </a:p>
        </p:txBody>
      </p:sp>
      <p:sp>
        <p:nvSpPr>
          <p:cNvPr id="173" name="TextShape 5"/>
          <p:cNvSpPr txBox="1"/>
          <p:nvPr/>
        </p:nvSpPr>
        <p:spPr>
          <a:xfrm>
            <a:off x="653400" y="2278440"/>
            <a:ext cx="11226600" cy="889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GB" sz="1400" spc="-1" strike="noStrike">
                <a:latin typeface="Arial"/>
              </a:rPr>
              <a:t>string registeredPreImageName = "PreImage";</a:t>
            </a:r>
            <a:endParaRPr b="0" lang="en-GB" sz="1400" spc="-1" strike="noStrike">
              <a:latin typeface="Arial"/>
            </a:endParaRPr>
          </a:p>
          <a:p>
            <a:r>
              <a:rPr b="0" lang="en-GB" sz="1400" spc="-1" strike="noStrike">
                <a:latin typeface="Arial"/>
              </a:rPr>
              <a:t>PluginImageDefinition preImageDefinition = new PluginImageDefinition(registeredPreImageName, ProcessingStepImageType.PreImage);</a:t>
            </a:r>
            <a:endParaRPr b="0" lang="en-GB" sz="1400" spc="-1" strike="noStrike">
              <a:latin typeface="Arial"/>
            </a:endParaRPr>
          </a:p>
          <a:p>
            <a:r>
              <a:rPr b="0" lang="en-GB" sz="1400" spc="-1" strike="noStrike">
                <a:latin typeface="Arial"/>
              </a:rPr>
              <a:t>_context.RegisterPluginStep&lt;EntityImagesInPluginPipeline&gt;("Update", registeredImages: new PluginImageDefinition[] { preImageDefinition });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174" name="CustomShape 6"/>
          <p:cNvSpPr/>
          <p:nvPr/>
        </p:nvSpPr>
        <p:spPr>
          <a:xfrm>
            <a:off x="1512000" y="5370840"/>
            <a:ext cx="9576000" cy="46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GB" sz="1800" spc="-1" strike="noStrike">
                <a:solidFill>
                  <a:srgbClr val="d9d9d9"/>
                </a:solidFill>
                <a:latin typeface="Calibri"/>
                <a:ea typeface="DejaVu Sans"/>
              </a:rPr>
              <a:t>https://dynamicsvalue.github.io/fake-xrm-easy-docs/releases/2x/2.1.0/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GB" sz="1800" spc="-1" strike="noStrike">
              <a:latin typeface="Arial"/>
            </a:endParaRPr>
          </a:p>
        </p:txBody>
      </p:sp>
      <p:sp>
        <p:nvSpPr>
          <p:cNvPr id="175" name="CustomShape 7"/>
          <p:cNvSpPr/>
          <p:nvPr/>
        </p:nvSpPr>
        <p:spPr>
          <a:xfrm>
            <a:off x="767160" y="3265560"/>
            <a:ext cx="6792840" cy="69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d9d9d9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d9d9d9"/>
                </a:solidFill>
                <a:latin typeface="Calibri"/>
                <a:ea typeface="DejaVu Sans"/>
              </a:rPr>
              <a:t>Plugin Step Sequence</a:t>
            </a:r>
            <a:endParaRPr b="0" lang="en-GB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GB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GB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GB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GB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GB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GB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499"/>
              </a:spcBef>
            </a:pPr>
            <a:endParaRPr b="0" lang="en-GB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GB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GB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GB" sz="2800" spc="-1" strike="noStrike">
              <a:latin typeface="Arial"/>
            </a:endParaRPr>
          </a:p>
        </p:txBody>
      </p:sp>
      <p:sp>
        <p:nvSpPr>
          <p:cNvPr id="176" name="TextShape 8"/>
          <p:cNvSpPr txBox="1"/>
          <p:nvPr/>
        </p:nvSpPr>
        <p:spPr>
          <a:xfrm>
            <a:off x="648000" y="3960000"/>
            <a:ext cx="11226600" cy="60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GB" sz="1800" spc="-1" strike="noStrike">
                <a:latin typeface="Arial"/>
              </a:rPr>
              <a:t>_context.RegisterPluginStep&lt;FollowupPlugin2&gt;(requestName, stage, mode, rank: 2);</a:t>
            </a:r>
            <a:endParaRPr b="0" lang="en-GB" sz="1800" spc="-1" strike="noStrike">
              <a:latin typeface="Arial"/>
            </a:endParaRPr>
          </a:p>
          <a:p>
            <a:r>
              <a:rPr b="0" lang="en-GB" sz="1800" spc="-1" strike="noStrike">
                <a:latin typeface="Arial"/>
              </a:rPr>
              <a:t>_context.RegisterPluginStep&lt;FollowupPlugin&gt;(requestName, stage, mode, rank: 1);</a:t>
            </a:r>
            <a:endParaRPr b="0" lang="en-GB" sz="1800" spc="-1" strike="noStrike"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Picture 3" descr=""/>
          <p:cNvPicPr/>
          <p:nvPr/>
        </p:nvPicPr>
        <p:blipFill>
          <a:blip r:embed="rId1"/>
          <a:stretch/>
        </p:blipFill>
        <p:spPr>
          <a:xfrm>
            <a:off x="180360" y="6149160"/>
            <a:ext cx="3294360" cy="523080"/>
          </a:xfrm>
          <a:prstGeom prst="rect">
            <a:avLst/>
          </a:prstGeom>
          <a:ln>
            <a:noFill/>
          </a:ln>
        </p:spPr>
      </p:pic>
      <p:sp>
        <p:nvSpPr>
          <p:cNvPr id="178" name="Custom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GB" sz="4400" spc="-1" strike="noStrike">
                <a:solidFill>
                  <a:srgbClr val="f2f2f2"/>
                </a:solidFill>
                <a:latin typeface="Calibri Light"/>
                <a:ea typeface="DejaVu Sans"/>
              </a:rPr>
              <a:t>Pipeline enhancements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79" name="CustomShape 2"/>
          <p:cNvSpPr/>
          <p:nvPr/>
        </p:nvSpPr>
        <p:spPr>
          <a:xfrm>
            <a:off x="838080" y="1681560"/>
            <a:ext cx="7513920" cy="69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d9d9d9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d9d9d9"/>
                </a:solidFill>
                <a:latin typeface="Calibri"/>
                <a:ea typeface="DejaVu Sans"/>
              </a:rPr>
              <a:t>Validation of Plugin Registrations</a:t>
            </a:r>
            <a:endParaRPr b="0" lang="en-GB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GB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GB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GB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GB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GB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GB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499"/>
              </a:spcBef>
            </a:pPr>
            <a:endParaRPr b="0" lang="en-GB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GB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GB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GB" sz="2800" spc="-1" strike="noStrike">
              <a:latin typeface="Arial"/>
            </a:endParaRPr>
          </a:p>
        </p:txBody>
      </p:sp>
      <p:sp>
        <p:nvSpPr>
          <p:cNvPr id="180" name="CustomShape 3"/>
          <p:cNvSpPr/>
          <p:nvPr/>
        </p:nvSpPr>
        <p:spPr>
          <a:xfrm>
            <a:off x="7720560" y="6153840"/>
            <a:ext cx="4288680" cy="51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1" name="CustomShape 4"/>
          <p:cNvSpPr/>
          <p:nvPr/>
        </p:nvSpPr>
        <p:spPr>
          <a:xfrm>
            <a:off x="7848000" y="6153840"/>
            <a:ext cx="4104000" cy="46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d9d9d9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d9d9d9"/>
                </a:solidFill>
                <a:latin typeface="Calibri"/>
                <a:ea typeface="DejaVu Sans"/>
              </a:rPr>
              <a:t>https://dynamicsvalue.com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GB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GB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GB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GB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GB" sz="2000" spc="-1" strike="noStrike">
              <a:latin typeface="Arial"/>
            </a:endParaRPr>
          </a:p>
        </p:txBody>
      </p:sp>
      <p:sp>
        <p:nvSpPr>
          <p:cNvPr id="182" name="TextShape 5"/>
          <p:cNvSpPr txBox="1"/>
          <p:nvPr/>
        </p:nvSpPr>
        <p:spPr>
          <a:xfrm>
            <a:off x="653400" y="2278440"/>
            <a:ext cx="11226600" cy="689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GB" sz="1400" spc="-1" strike="noStrike">
                <a:latin typeface="Arial"/>
              </a:rPr>
              <a:t>- Upsert only supported for some OOB messages.</a:t>
            </a:r>
            <a:endParaRPr b="0" lang="en-GB" sz="1400" spc="-1" strike="noStrike">
              <a:latin typeface="Arial"/>
            </a:endParaRPr>
          </a:p>
          <a:p>
            <a:r>
              <a:rPr b="0" lang="en-GB" sz="1400" spc="-1" strike="noStrike">
                <a:latin typeface="Arial"/>
              </a:rPr>
              <a:t>- Some messages available to some entities</a:t>
            </a:r>
            <a:endParaRPr b="0" lang="en-GB" sz="1400" spc="-1" strike="noStrike">
              <a:latin typeface="Arial"/>
            </a:endParaRPr>
          </a:p>
          <a:p>
            <a:r>
              <a:rPr b="0" lang="en-GB" sz="1400" spc="-1" strike="noStrike">
                <a:latin typeface="Arial"/>
              </a:rPr>
              <a:t>- Combinations of Create/Update/Delete and Pre/Post and Pre/Post images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183" name="CustomShape 6"/>
          <p:cNvSpPr/>
          <p:nvPr/>
        </p:nvSpPr>
        <p:spPr>
          <a:xfrm>
            <a:off x="767160" y="3265560"/>
            <a:ext cx="6792840" cy="69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d9d9d9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d9d9d9"/>
                </a:solidFill>
                <a:latin typeface="Calibri"/>
                <a:ea typeface="DejaVu Sans"/>
              </a:rPr>
              <a:t>Plugin Step Auditing</a:t>
            </a:r>
            <a:endParaRPr b="0" lang="en-GB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GB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GB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GB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GB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GB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GB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499"/>
              </a:spcBef>
            </a:pPr>
            <a:endParaRPr b="0" lang="en-GB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GB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GB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GB" sz="2800" spc="-1" strike="noStrike">
              <a:latin typeface="Arial"/>
            </a:endParaRPr>
          </a:p>
        </p:txBody>
      </p:sp>
      <p:sp>
        <p:nvSpPr>
          <p:cNvPr id="184" name="TextShape 7"/>
          <p:cNvSpPr txBox="1"/>
          <p:nvPr/>
        </p:nvSpPr>
        <p:spPr>
          <a:xfrm>
            <a:off x="864000" y="3815640"/>
            <a:ext cx="11226600" cy="2088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GB" sz="1400" spc="-1" strike="noStrike">
                <a:latin typeface="Arial"/>
              </a:rPr>
              <a:t>var pluginStepAudit = _context.GetPluginStepAudit();</a:t>
            </a:r>
            <a:endParaRPr b="0" lang="en-GB" sz="1400" spc="-1" strike="noStrike">
              <a:latin typeface="Arial"/>
            </a:endParaRPr>
          </a:p>
          <a:p>
            <a:r>
              <a:rPr b="0" lang="en-GB" sz="1400" spc="-1" strike="noStrike">
                <a:latin typeface="Arial"/>
              </a:rPr>
              <a:t>var stepsAudit = pluginStepAudit.CreateQuery().ToList();</a:t>
            </a:r>
            <a:endParaRPr b="0" lang="en-GB" sz="1400" spc="-1" strike="noStrike">
              <a:latin typeface="Arial"/>
            </a:endParaRPr>
          </a:p>
          <a:p>
            <a:endParaRPr b="0" lang="en-GB" sz="1400" spc="-1" strike="noStrike">
              <a:latin typeface="Arial"/>
            </a:endParaRPr>
          </a:p>
          <a:p>
            <a:r>
              <a:rPr b="0" lang="en-GB" sz="1400" spc="-1" strike="noStrike">
                <a:latin typeface="Arial"/>
              </a:rPr>
              <a:t>Assert.Single(stepsAudit);</a:t>
            </a:r>
            <a:endParaRPr b="0" lang="en-GB" sz="1400" spc="-1" strike="noStrike">
              <a:latin typeface="Arial"/>
            </a:endParaRPr>
          </a:p>
          <a:p>
            <a:endParaRPr b="0" lang="en-GB" sz="1400" spc="-1" strike="noStrike">
              <a:latin typeface="Arial"/>
            </a:endParaRPr>
          </a:p>
          <a:p>
            <a:r>
              <a:rPr b="0" lang="en-GB" sz="1400" spc="-1" strike="noStrike">
                <a:latin typeface="Arial"/>
              </a:rPr>
              <a:t>var auditedStep = stepsAudit[0];</a:t>
            </a:r>
            <a:endParaRPr b="0" lang="en-GB" sz="1400" spc="-1" strike="noStrike">
              <a:latin typeface="Arial"/>
            </a:endParaRPr>
          </a:p>
          <a:p>
            <a:endParaRPr b="0" lang="en-GB" sz="1400" spc="-1" strike="noStrike">
              <a:latin typeface="Arial"/>
            </a:endParaRPr>
          </a:p>
          <a:p>
            <a:r>
              <a:rPr b="0" lang="en-GB" sz="1400" spc="-1" strike="noStrike">
                <a:latin typeface="Arial"/>
              </a:rPr>
              <a:t>Assert.Equal("Create", auditedStep.MessageName);</a:t>
            </a:r>
            <a:endParaRPr b="0" lang="en-GB" sz="1400" spc="-1" strike="noStrike">
              <a:latin typeface="Arial"/>
            </a:endParaRPr>
          </a:p>
          <a:p>
            <a:r>
              <a:rPr b="0" lang="en-GB" sz="1400" spc="-1" strike="noStrike">
                <a:latin typeface="Arial"/>
              </a:rPr>
              <a:t>Assert.Equal(stage, auditedStep.Stage);</a:t>
            </a:r>
            <a:endParaRPr b="0" lang="en-GB" sz="1400" spc="-1" strike="noStrike">
              <a:latin typeface="Arial"/>
            </a:endParaRPr>
          </a:p>
          <a:p>
            <a:r>
              <a:rPr b="0" lang="en-GB" sz="1400" spc="-1" strike="noStrike">
                <a:latin typeface="Arial"/>
              </a:rPr>
              <a:t>Assert.Equal(typeof(AccountNumberPlugin), auditedStep.PluginAssemblyType);</a:t>
            </a:r>
            <a:endParaRPr b="0" lang="en-GB" sz="1400" spc="-1" strike="noStrike">
              <a:latin typeface="Arial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Picture 3" descr=""/>
          <p:cNvPicPr/>
          <p:nvPr/>
        </p:nvPicPr>
        <p:blipFill>
          <a:blip r:embed="rId1"/>
          <a:stretch/>
        </p:blipFill>
        <p:spPr>
          <a:xfrm>
            <a:off x="180360" y="6149160"/>
            <a:ext cx="3294360" cy="523080"/>
          </a:xfrm>
          <a:prstGeom prst="rect">
            <a:avLst/>
          </a:prstGeom>
          <a:ln>
            <a:noFill/>
          </a:ln>
        </p:spPr>
      </p:pic>
      <p:sp>
        <p:nvSpPr>
          <p:cNvPr id="186" name="Custom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GB" sz="4400" spc="-1" strike="noStrike">
                <a:solidFill>
                  <a:srgbClr val="f2f2f2"/>
                </a:solidFill>
                <a:latin typeface="Calibri Light"/>
                <a:ea typeface="DejaVu Sans"/>
              </a:rPr>
              <a:t>DEMO: Scenario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87" name="CustomShape 2"/>
          <p:cNvSpPr/>
          <p:nvPr/>
        </p:nvSpPr>
        <p:spPr>
          <a:xfrm>
            <a:off x="7720560" y="6153840"/>
            <a:ext cx="4288680" cy="51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8" name="CustomShape 3"/>
          <p:cNvSpPr/>
          <p:nvPr/>
        </p:nvSpPr>
        <p:spPr>
          <a:xfrm>
            <a:off x="2945880" y="2592000"/>
            <a:ext cx="3246120" cy="792000"/>
          </a:xfrm>
          <a:prstGeom prst="chevron">
            <a:avLst>
              <a:gd name="adj" fmla="val 50000"/>
            </a:avLst>
          </a:prstGeom>
          <a:solidFill>
            <a:srgbClr val="44a68a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Az Function to Create Contact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89" name="CustomShape 4"/>
          <p:cNvSpPr/>
          <p:nvPr/>
        </p:nvSpPr>
        <p:spPr>
          <a:xfrm>
            <a:off x="6120000" y="2592000"/>
            <a:ext cx="2376000" cy="792000"/>
          </a:xfrm>
          <a:prstGeom prst="chevron">
            <a:avLst>
              <a:gd name="adj" fmla="val 50000"/>
            </a:avLst>
          </a:prstGeom>
          <a:solidFill>
            <a:srgbClr val="44a68a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Dataverse (create)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90" name="CustomShape 5"/>
          <p:cNvSpPr/>
          <p:nvPr/>
        </p:nvSpPr>
        <p:spPr>
          <a:xfrm>
            <a:off x="8424000" y="2592000"/>
            <a:ext cx="2736000" cy="792000"/>
          </a:xfrm>
          <a:prstGeom prst="chevron">
            <a:avLst>
              <a:gd name="adj" fmla="val 50000"/>
            </a:avLst>
          </a:prstGeom>
          <a:solidFill>
            <a:srgbClr val="44a68a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FollowUp Plugin (task)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91" name="CustomShape 6"/>
          <p:cNvSpPr/>
          <p:nvPr/>
        </p:nvSpPr>
        <p:spPr>
          <a:xfrm>
            <a:off x="864000" y="2088000"/>
            <a:ext cx="1944000" cy="792000"/>
          </a:xfrm>
          <a:prstGeom prst="chevron">
            <a:avLst>
              <a:gd name="adj" fmla="val 50000"/>
            </a:avLst>
          </a:prstGeom>
          <a:solidFill>
            <a:srgbClr val="44a68a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Service bus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92" name="CustomShape 7"/>
          <p:cNvSpPr/>
          <p:nvPr/>
        </p:nvSpPr>
        <p:spPr>
          <a:xfrm>
            <a:off x="864000" y="3168000"/>
            <a:ext cx="1944000" cy="792000"/>
          </a:xfrm>
          <a:prstGeom prst="chevron">
            <a:avLst>
              <a:gd name="adj" fmla="val 50000"/>
            </a:avLst>
          </a:prstGeom>
          <a:solidFill>
            <a:srgbClr val="44a68a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http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93" name="CustomShape 8"/>
          <p:cNvSpPr/>
          <p:nvPr/>
        </p:nvSpPr>
        <p:spPr>
          <a:xfrm>
            <a:off x="7848000" y="6153840"/>
            <a:ext cx="4104000" cy="46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d9d9d9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d9d9d9"/>
                </a:solidFill>
                <a:latin typeface="Calibri"/>
                <a:ea typeface="DejaVu Sans"/>
              </a:rPr>
              <a:t>https://dynamicsvalue.com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GB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GB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GB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GB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GB" sz="2000" spc="-1" strike="noStrike">
              <a:latin typeface="Arial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" descr=""/>
          <p:cNvPicPr/>
          <p:nvPr/>
        </p:nvPicPr>
        <p:blipFill>
          <a:blip r:embed="rId1"/>
          <a:stretch/>
        </p:blipFill>
        <p:spPr>
          <a:xfrm>
            <a:off x="260280" y="176760"/>
            <a:ext cx="11772720" cy="6533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Picture 3" descr=""/>
          <p:cNvPicPr/>
          <p:nvPr/>
        </p:nvPicPr>
        <p:blipFill>
          <a:blip r:embed="rId1"/>
          <a:stretch/>
        </p:blipFill>
        <p:spPr>
          <a:xfrm>
            <a:off x="180360" y="6149160"/>
            <a:ext cx="3294360" cy="523080"/>
          </a:xfrm>
          <a:prstGeom prst="rect">
            <a:avLst/>
          </a:prstGeom>
          <a:ln>
            <a:noFill/>
          </a:ln>
        </p:spPr>
      </p:pic>
      <p:sp>
        <p:nvSpPr>
          <p:cNvPr id="195" name="Custom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GB" sz="4400" spc="-1" strike="noStrike">
                <a:solidFill>
                  <a:srgbClr val="f2f2f2"/>
                </a:solidFill>
                <a:latin typeface="Calibri Light"/>
                <a:ea typeface="DejaVu Sans"/>
              </a:rPr>
              <a:t>Recap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96" name="CustomShape 2"/>
          <p:cNvSpPr/>
          <p:nvPr/>
        </p:nvSpPr>
        <p:spPr>
          <a:xfrm>
            <a:off x="838080" y="1708560"/>
            <a:ext cx="10536840" cy="256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499"/>
              </a:spcBef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GB" sz="1800" spc="-1" strike="noStrike">
              <a:latin typeface="Arial"/>
            </a:endParaRPr>
          </a:p>
        </p:txBody>
      </p:sp>
      <p:sp>
        <p:nvSpPr>
          <p:cNvPr id="197" name="CustomShape 3"/>
          <p:cNvSpPr/>
          <p:nvPr/>
        </p:nvSpPr>
        <p:spPr>
          <a:xfrm>
            <a:off x="7720560" y="6153840"/>
            <a:ext cx="4288680" cy="51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8" name="CustomShape 4"/>
          <p:cNvSpPr/>
          <p:nvPr/>
        </p:nvSpPr>
        <p:spPr>
          <a:xfrm>
            <a:off x="838080" y="1708560"/>
            <a:ext cx="11112840" cy="3258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d9d9d9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d9d9d9"/>
                </a:solidFill>
                <a:latin typeface="Calibri"/>
                <a:ea typeface="DejaVu Sans"/>
              </a:rPr>
              <a:t>Unit Testing is a fundamental aspect of the ALM story</a:t>
            </a:r>
            <a:endParaRPr b="0" lang="en-GB" sz="2800" spc="-1" strike="noStrike">
              <a:latin typeface="Arial"/>
            </a:endParaRPr>
          </a:p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d9d9d9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d9d9d9"/>
                </a:solidFill>
                <a:latin typeface="Calibri"/>
                <a:ea typeface="DejaVu Sans"/>
              </a:rPr>
              <a:t>ProDev increased efficiency</a:t>
            </a:r>
            <a:endParaRPr b="0" lang="en-GB" sz="2800" spc="-1" strike="noStrike">
              <a:latin typeface="Arial"/>
            </a:endParaRPr>
          </a:p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d9d9d9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d9d9d9"/>
                </a:solidFill>
                <a:latin typeface="Calibri"/>
                <a:ea typeface="DejaVu Sans"/>
              </a:rPr>
              <a:t>Develop &amp; debug locally many, without hitting an actual Dataverse environment</a:t>
            </a:r>
            <a:endParaRPr b="0" lang="en-GB" sz="2800" spc="-1" strike="noStrike">
              <a:latin typeface="Arial"/>
            </a:endParaRPr>
          </a:p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d9d9d9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d9d9d9"/>
                </a:solidFill>
                <a:latin typeface="Calibri"/>
                <a:ea typeface="DejaVu Sans"/>
              </a:rPr>
              <a:t>v1.x is deprecated and in maintenance mode</a:t>
            </a:r>
            <a:endParaRPr b="0" lang="en-GB" sz="2800" spc="-1" strike="noStrike">
              <a:latin typeface="Arial"/>
            </a:endParaRPr>
          </a:p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d9d9d9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d9d9d9"/>
                </a:solidFill>
                <a:latin typeface="Calibri"/>
                <a:ea typeface="DejaVu Sans"/>
              </a:rPr>
              <a:t>Use v2.x for server-side development on Windows </a:t>
            </a:r>
            <a:endParaRPr b="0" lang="en-GB" sz="2800" spc="-1" strike="noStrike">
              <a:latin typeface="Arial"/>
            </a:endParaRPr>
          </a:p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d9d9d9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d9d9d9"/>
                </a:solidFill>
                <a:latin typeface="Calibri"/>
                <a:ea typeface="DejaVu Sans"/>
              </a:rPr>
              <a:t>Use v3.x for client-side dev in .net core 3.1</a:t>
            </a:r>
            <a:endParaRPr b="0" lang="en-GB" sz="2800" spc="-1" strike="noStrike">
              <a:latin typeface="Arial"/>
            </a:endParaRPr>
          </a:p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d9d9d9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d9d9d9"/>
                </a:solidFill>
                <a:latin typeface="Calibri"/>
                <a:ea typeface="DejaVu Sans"/>
              </a:rPr>
              <a:t>The slides of this demo as well as the code samples, can be found here:</a:t>
            </a:r>
            <a:endParaRPr b="0" lang="en-GB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GB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GB" sz="2800" spc="-1" strike="noStrike">
                <a:solidFill>
                  <a:srgbClr val="d9d9d9"/>
                </a:solidFill>
                <a:latin typeface="Calibri"/>
                <a:ea typeface="DejaVu Sans"/>
              </a:rPr>
              <a:t>https://github.com/DynamicsValue/power-apps-bootcamp-2022-05</a:t>
            </a:r>
            <a:endParaRPr b="0" lang="en-GB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GB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GB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GB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GB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GB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GB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GB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499"/>
              </a:spcBef>
            </a:pPr>
            <a:endParaRPr b="0" lang="en-GB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GB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GB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GB" sz="2800" spc="-1" strike="noStrike">
              <a:latin typeface="Arial"/>
            </a:endParaRPr>
          </a:p>
        </p:txBody>
      </p:sp>
      <p:sp>
        <p:nvSpPr>
          <p:cNvPr id="199" name="CustomShape 5"/>
          <p:cNvSpPr/>
          <p:nvPr/>
        </p:nvSpPr>
        <p:spPr>
          <a:xfrm>
            <a:off x="7848000" y="6153840"/>
            <a:ext cx="4104000" cy="46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d9d9d9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d9d9d9"/>
                </a:solidFill>
                <a:latin typeface="Calibri"/>
                <a:ea typeface="DejaVu Sans"/>
              </a:rPr>
              <a:t>https://dynamicsvalue.com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GB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GB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GB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GB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GB" sz="2000" spc="-1" strike="noStrike">
              <a:latin typeface="Arial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Picture 3" descr=""/>
          <p:cNvPicPr/>
          <p:nvPr/>
        </p:nvPicPr>
        <p:blipFill>
          <a:blip r:embed="rId1"/>
          <a:stretch/>
        </p:blipFill>
        <p:spPr>
          <a:xfrm>
            <a:off x="180360" y="6149160"/>
            <a:ext cx="3294360" cy="523080"/>
          </a:xfrm>
          <a:prstGeom prst="rect">
            <a:avLst/>
          </a:prstGeom>
          <a:ln>
            <a:noFill/>
          </a:ln>
        </p:spPr>
      </p:pic>
      <p:sp>
        <p:nvSpPr>
          <p:cNvPr id="201" name="CustomShape 1"/>
          <p:cNvSpPr/>
          <p:nvPr/>
        </p:nvSpPr>
        <p:spPr>
          <a:xfrm>
            <a:off x="2207880" y="2766240"/>
            <a:ext cx="7774200" cy="132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90000"/>
              </a:lnSpc>
            </a:pPr>
            <a:r>
              <a:rPr b="0" lang="en-GB" sz="4400" spc="-1" strike="noStrike">
                <a:solidFill>
                  <a:srgbClr val="f2f2f2"/>
                </a:solidFill>
                <a:latin typeface="Calibri Light"/>
                <a:ea typeface="DejaVu Sans"/>
              </a:rPr>
              <a:t>Thanks for your time …</a:t>
            </a:r>
            <a:endParaRPr b="0" lang="en-GB" sz="4400" spc="-1" strike="noStrike">
              <a:latin typeface="Arial"/>
            </a:endParaRPr>
          </a:p>
          <a:p>
            <a:pPr algn="ctr">
              <a:lnSpc>
                <a:spcPct val="90000"/>
              </a:lnSpc>
            </a:pPr>
            <a:endParaRPr b="0" lang="en-GB" sz="4400" spc="-1" strike="noStrike"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0" lang="en-GB" sz="4400" spc="-1" strike="noStrike">
                <a:solidFill>
                  <a:srgbClr val="f2f2f2"/>
                </a:solidFill>
                <a:latin typeface="Calibri Light"/>
                <a:ea typeface="DejaVu Sans"/>
              </a:rPr>
              <a:t>¿any questions?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202" name="CustomShape 2"/>
          <p:cNvSpPr/>
          <p:nvPr/>
        </p:nvSpPr>
        <p:spPr>
          <a:xfrm>
            <a:off x="838080" y="1825560"/>
            <a:ext cx="10513440" cy="434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  <a:spcBef>
                <a:spcPts val="1001"/>
              </a:spcBef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GB" sz="1800" spc="-1" strike="noStrike">
              <a:latin typeface="Arial"/>
            </a:endParaRPr>
          </a:p>
        </p:txBody>
      </p:sp>
      <p:sp>
        <p:nvSpPr>
          <p:cNvPr id="203" name="CustomShape 3"/>
          <p:cNvSpPr/>
          <p:nvPr/>
        </p:nvSpPr>
        <p:spPr>
          <a:xfrm>
            <a:off x="7720560" y="6153840"/>
            <a:ext cx="4288680" cy="51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4" name="CustomShape 4"/>
          <p:cNvSpPr/>
          <p:nvPr/>
        </p:nvSpPr>
        <p:spPr>
          <a:xfrm>
            <a:off x="7848000" y="6153840"/>
            <a:ext cx="4104000" cy="46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d9d9d9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d9d9d9"/>
                </a:solidFill>
                <a:latin typeface="Calibri"/>
                <a:ea typeface="DejaVu Sans"/>
              </a:rPr>
              <a:t>https://dynamicsvalue.com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GB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GB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GB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GB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GB" sz="2000" spc="-1" strike="noStrike">
              <a:latin typeface="Arial"/>
            </a:endParaRPr>
          </a:p>
        </p:txBody>
      </p:sp>
    </p:spTree>
  </p:cSld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CustomShape 1"/>
          <p:cNvSpPr/>
          <p:nvPr/>
        </p:nvSpPr>
        <p:spPr>
          <a:xfrm>
            <a:off x="1523880" y="1122480"/>
            <a:ext cx="9141840" cy="238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90000"/>
              </a:lnSpc>
            </a:pPr>
            <a:r>
              <a:rPr b="0" lang="en-GB" sz="6000" spc="-1" strike="noStrike">
                <a:solidFill>
                  <a:srgbClr val="ffffff"/>
                </a:solidFill>
                <a:latin typeface="Calibri Light"/>
                <a:ea typeface="DejaVu Sans"/>
              </a:rPr>
              <a:t>Main Title</a:t>
            </a:r>
            <a:endParaRPr b="0" lang="en-GB" sz="6000" spc="-1" strike="noStrike">
              <a:latin typeface="Arial"/>
            </a:endParaRPr>
          </a:p>
        </p:txBody>
      </p:sp>
      <p:sp>
        <p:nvSpPr>
          <p:cNvPr id="206" name="CustomShape 2"/>
          <p:cNvSpPr/>
          <p:nvPr/>
        </p:nvSpPr>
        <p:spPr>
          <a:xfrm>
            <a:off x="1523880" y="3602160"/>
            <a:ext cx="9141840" cy="165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GB" sz="3200" spc="-1" strike="noStrike">
                <a:solidFill>
                  <a:srgbClr val="bfbfbf"/>
                </a:solidFill>
                <a:latin typeface="Calibri"/>
                <a:ea typeface="DejaVu Sans"/>
              </a:rPr>
              <a:t>Section</a:t>
            </a:r>
            <a:endParaRPr b="0" lang="en-GB" sz="3200" spc="-1" strike="noStrike">
              <a:latin typeface="Arial"/>
            </a:endParaRPr>
          </a:p>
        </p:txBody>
      </p:sp>
      <p:pic>
        <p:nvPicPr>
          <p:cNvPr id="207" name="Picture 8" descr=""/>
          <p:cNvPicPr/>
          <p:nvPr/>
        </p:nvPicPr>
        <p:blipFill>
          <a:blip r:embed="rId1"/>
          <a:stretch/>
        </p:blipFill>
        <p:spPr>
          <a:xfrm>
            <a:off x="180360" y="6149160"/>
            <a:ext cx="3294360" cy="523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Picture 3" descr=""/>
          <p:cNvPicPr/>
          <p:nvPr/>
        </p:nvPicPr>
        <p:blipFill>
          <a:blip r:embed="rId1"/>
          <a:stretch/>
        </p:blipFill>
        <p:spPr>
          <a:xfrm>
            <a:off x="180360" y="6149160"/>
            <a:ext cx="3294360" cy="523080"/>
          </a:xfrm>
          <a:prstGeom prst="rect">
            <a:avLst/>
          </a:prstGeom>
          <a:ln>
            <a:noFill/>
          </a:ln>
        </p:spPr>
      </p:pic>
      <p:sp>
        <p:nvSpPr>
          <p:cNvPr id="209" name="Custom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GB" sz="4400" spc="-1" strike="noStrike">
                <a:solidFill>
                  <a:srgbClr val="f2f2f2"/>
                </a:solidFill>
                <a:latin typeface="Calibri Light"/>
                <a:ea typeface="DejaVu Sans"/>
              </a:rPr>
              <a:t>Header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210" name="CustomShape 2"/>
          <p:cNvSpPr/>
          <p:nvPr/>
        </p:nvSpPr>
        <p:spPr>
          <a:xfrm>
            <a:off x="838080" y="1825560"/>
            <a:ext cx="10513440" cy="434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d9d9d9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d9d9d9"/>
                </a:solidFill>
                <a:latin typeface="Calibri"/>
                <a:ea typeface="DejaVu Sans"/>
              </a:rPr>
              <a:t>Text 1</a:t>
            </a:r>
            <a:endParaRPr b="0" lang="en-GB" sz="2800" spc="-1" strike="noStrike">
              <a:latin typeface="Arial"/>
            </a:endParaRPr>
          </a:p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d9d9d9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d9d9d9"/>
                </a:solidFill>
                <a:latin typeface="Calibri"/>
                <a:ea typeface="DejaVu Sans"/>
              </a:rPr>
              <a:t>Text 2</a:t>
            </a:r>
            <a:endParaRPr b="0" lang="en-GB" sz="2800" spc="-1" strike="noStrike">
              <a:latin typeface="Arial"/>
            </a:endParaRPr>
          </a:p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d9d9d9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d9d9d9"/>
                </a:solidFill>
                <a:latin typeface="Calibri"/>
                <a:ea typeface="DejaVu Sans"/>
              </a:rPr>
              <a:t>Text 3</a:t>
            </a:r>
            <a:endParaRPr b="0" lang="en-GB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GB" sz="2800" spc="-1" strike="noStrike">
              <a:latin typeface="Arial"/>
            </a:endParaRPr>
          </a:p>
        </p:txBody>
      </p:sp>
    </p:spTree>
  </p:cSld>
  <p:timing>
    <p:tnLst>
      <p:par>
        <p:cTn id="45" dur="indefinite" restart="never" nodeType="tmRoot">
          <p:childTnLst>
            <p:seq>
              <p:cTn id="4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Picture 3" descr=""/>
          <p:cNvPicPr/>
          <p:nvPr/>
        </p:nvPicPr>
        <p:blipFill>
          <a:blip r:embed="rId1"/>
          <a:stretch/>
        </p:blipFill>
        <p:spPr>
          <a:xfrm>
            <a:off x="180360" y="6149160"/>
            <a:ext cx="3294360" cy="523080"/>
          </a:xfrm>
          <a:prstGeom prst="rect">
            <a:avLst/>
          </a:prstGeom>
          <a:ln>
            <a:noFill/>
          </a:ln>
        </p:spPr>
      </p:pic>
      <p:sp>
        <p:nvSpPr>
          <p:cNvPr id="79" name="Custom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GB" sz="4400" spc="-1" strike="noStrike">
                <a:solidFill>
                  <a:srgbClr val="f2f2f2"/>
                </a:solidFill>
                <a:latin typeface="Calibri Light"/>
                <a:ea typeface="DejaVu Sans"/>
              </a:rPr>
              <a:t>Contact details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80" name="CustomShape 2"/>
          <p:cNvSpPr/>
          <p:nvPr/>
        </p:nvSpPr>
        <p:spPr>
          <a:xfrm>
            <a:off x="838080" y="1825560"/>
            <a:ext cx="10513440" cy="434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d9d9d9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d9d9d9"/>
                </a:solidFill>
                <a:latin typeface="Calibri"/>
                <a:ea typeface="DejaVu Sans"/>
              </a:rPr>
              <a:t>Jordi Montaña</a:t>
            </a:r>
            <a:endParaRPr b="0" lang="en-GB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GB" sz="2800" spc="-1" strike="noStrike">
              <a:latin typeface="Arial"/>
            </a:endParaRPr>
          </a:p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d9d9d9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d9d9d9"/>
                </a:solidFill>
                <a:latin typeface="Calibri"/>
                <a:ea typeface="DejaVu Sans"/>
              </a:rPr>
              <a:t>jordi@dynamicsvalue.com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GB" sz="2400" spc="-1" strike="noStrike">
                <a:solidFill>
                  <a:srgbClr val="d9d9d9"/>
                </a:solidFill>
                <a:latin typeface="Calibri"/>
                <a:ea typeface="DejaVu Sans"/>
              </a:rPr>
              <a:t>  </a:t>
            </a:r>
            <a:r>
              <a:rPr b="0" lang="en-GB" sz="2400" spc="-1" strike="noStrike">
                <a:solidFill>
                  <a:srgbClr val="d9d9d9"/>
                </a:solidFill>
                <a:latin typeface="Calibri"/>
                <a:ea typeface="DejaVu Sans"/>
              </a:rPr>
              <a:t>https://www.linkedin.com/in/jordimontana/</a:t>
            </a:r>
            <a:endParaRPr b="0" lang="en-GB" sz="2400" spc="-1" strike="noStrike">
              <a:latin typeface="Arial"/>
            </a:endParaRPr>
          </a:p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d9d9d9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d9d9d9"/>
                </a:solidFill>
                <a:latin typeface="Calibri"/>
                <a:ea typeface="DejaVu Sans"/>
              </a:rPr>
              <a:t>@jordimontana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GB" sz="2400" spc="-1" strike="noStrike">
              <a:latin typeface="Arial"/>
            </a:endParaRPr>
          </a:p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d9d9d9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d9d9d9"/>
                </a:solidFill>
                <a:latin typeface="Calibri"/>
                <a:ea typeface="DejaVu Sans"/>
              </a:rPr>
              <a:t>@FakeXrmEasy</a:t>
            </a:r>
            <a:endParaRPr b="0" lang="en-GB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GB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GB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GB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GB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GB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GB" sz="2800" spc="-1" strike="noStrike">
              <a:latin typeface="Arial"/>
            </a:endParaRPr>
          </a:p>
        </p:txBody>
      </p:sp>
      <p:sp>
        <p:nvSpPr>
          <p:cNvPr id="81" name="CustomShape 3"/>
          <p:cNvSpPr/>
          <p:nvPr/>
        </p:nvSpPr>
        <p:spPr>
          <a:xfrm>
            <a:off x="7720560" y="6153840"/>
            <a:ext cx="4288680" cy="51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82" name="" descr=""/>
          <p:cNvPicPr/>
          <p:nvPr/>
        </p:nvPicPr>
        <p:blipFill>
          <a:blip r:embed="rId2"/>
          <a:stretch/>
        </p:blipFill>
        <p:spPr>
          <a:xfrm>
            <a:off x="6186600" y="4320000"/>
            <a:ext cx="4972680" cy="1866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Picture 3" descr=""/>
          <p:cNvPicPr/>
          <p:nvPr/>
        </p:nvPicPr>
        <p:blipFill>
          <a:blip r:embed="rId1"/>
          <a:stretch/>
        </p:blipFill>
        <p:spPr>
          <a:xfrm>
            <a:off x="180360" y="6149160"/>
            <a:ext cx="3294360" cy="523080"/>
          </a:xfrm>
          <a:prstGeom prst="rect">
            <a:avLst/>
          </a:prstGeom>
          <a:ln>
            <a:noFill/>
          </a:ln>
        </p:spPr>
      </p:pic>
      <p:sp>
        <p:nvSpPr>
          <p:cNvPr id="84" name="Custom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GB" sz="4400" spc="-1" strike="noStrike">
                <a:solidFill>
                  <a:srgbClr val="f2f2f2"/>
                </a:solidFill>
                <a:latin typeface="Calibri Light"/>
                <a:ea typeface="DejaVu Sans"/>
              </a:rPr>
              <a:t>History</a:t>
            </a:r>
            <a:endParaRPr b="0" lang="en-GB" sz="4400" spc="-1" strike="noStrike">
              <a:latin typeface="Arial"/>
            </a:endParaRPr>
          </a:p>
        </p:txBody>
      </p:sp>
      <p:graphicFrame>
        <p:nvGraphicFramePr>
          <p:cNvPr id="85" name="Table 2"/>
          <p:cNvGraphicFramePr/>
          <p:nvPr/>
        </p:nvGraphicFramePr>
        <p:xfrm>
          <a:off x="1128960" y="2197080"/>
          <a:ext cx="9604440" cy="2836440"/>
        </p:xfrm>
        <a:graphic>
          <a:graphicData uri="http://schemas.openxmlformats.org/drawingml/2006/table">
            <a:tbl>
              <a:tblPr/>
              <a:tblGrid>
                <a:gridCol w="2468880"/>
                <a:gridCol w="2422440"/>
                <a:gridCol w="2517840"/>
                <a:gridCol w="2195640"/>
              </a:tblGrid>
              <a:tr h="622440">
                <a:tc>
                  <a:tcPr marL="91440" marR="91440">
                    <a:noFill/>
                  </a:tcPr>
                </a:tc>
                <a:tc>
                  <a:tcPr marL="91440" marR="91440">
                    <a:noFill/>
                  </a:tcPr>
                </a:tc>
                <a:tc>
                  <a:tcPr marL="91440" marR="91440"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endParaRPr b="0" lang="en-GB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GB" sz="18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</a:tr>
              <a:tr h="22143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d9d9d9"/>
                          </a:solidFill>
                          <a:latin typeface="Calibri"/>
                        </a:rPr>
                        <a:t>Nov 24: First version of </a:t>
                      </a:r>
                      <a:r>
                        <a:rPr b="0" lang="en-GB" sz="1800" spc="-1" strike="noStrike">
                          <a:solidFill>
                            <a:srgbClr val="d9d9d9"/>
                          </a:solidFill>
                          <a:latin typeface="Calibri"/>
                        </a:rPr>
                        <a:t>FakeXrmEasy is published </a:t>
                      </a:r>
                      <a:r>
                        <a:rPr b="0" lang="en-GB" sz="1800" spc="-1" strike="noStrike">
                          <a:solidFill>
                            <a:srgbClr val="d9d9d9"/>
                          </a:solidFill>
                          <a:latin typeface="Calibri"/>
                        </a:rPr>
                        <a:t>v1.x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d9d9d9"/>
                          </a:solidFill>
                          <a:latin typeface="Calibri"/>
                        </a:rPr>
                        <a:t>Founded DynamicsValue company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d9d9d9"/>
                          </a:solidFill>
                          <a:latin typeface="Calibri"/>
                        </a:rPr>
                        <a:t>Got MVP Awards:</a:t>
                      </a:r>
                      <a:endParaRPr b="0" lang="en-GB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d9d9d9"/>
                          </a:solidFill>
                          <a:latin typeface="Calibri"/>
                        </a:rPr>
                        <a:t>   </a:t>
                      </a:r>
                      <a:r>
                        <a:rPr b="0" lang="en-GB" sz="1800" spc="-1" strike="noStrike">
                          <a:solidFill>
                            <a:srgbClr val="d9d9d9"/>
                          </a:solidFill>
                          <a:latin typeface="Calibri"/>
                        </a:rPr>
                        <a:t>2017</a:t>
                      </a:r>
                      <a:endParaRPr b="0" lang="en-GB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d9d9d9"/>
                          </a:solidFill>
                          <a:latin typeface="Calibri"/>
                        </a:rPr>
                        <a:t>   </a:t>
                      </a:r>
                      <a:r>
                        <a:rPr b="0" lang="en-GB" sz="1800" spc="-1" strike="noStrike">
                          <a:solidFill>
                            <a:srgbClr val="d9d9d9"/>
                          </a:solidFill>
                          <a:latin typeface="Calibri"/>
                        </a:rPr>
                        <a:t>2018</a:t>
                      </a:r>
                      <a:endParaRPr b="0" lang="en-GB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GB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d9d9d9"/>
                          </a:solidFill>
                          <a:latin typeface="Calibri"/>
                        </a:rPr>
                        <a:t>Participated in many CRM Saturdays around the world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d9d9d9"/>
                          </a:solidFill>
                          <a:latin typeface="Calibri"/>
                        </a:rPr>
                        <a:t>FakeXrmEasy v2.x / v3.x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</a:tr>
            </a:tbl>
          </a:graphicData>
        </a:graphic>
      </p:graphicFrame>
      <p:sp>
        <p:nvSpPr>
          <p:cNvPr id="86" name="CustomShape 3"/>
          <p:cNvSpPr/>
          <p:nvPr/>
        </p:nvSpPr>
        <p:spPr>
          <a:xfrm>
            <a:off x="1109520" y="1981800"/>
            <a:ext cx="1878120" cy="714240"/>
          </a:xfrm>
          <a:prstGeom prst="chevron">
            <a:avLst>
              <a:gd name="adj" fmla="val 50000"/>
            </a:avLst>
          </a:prstGeom>
          <a:solidFill>
            <a:srgbClr val="44a68a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2014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87" name="CustomShape 4"/>
          <p:cNvSpPr/>
          <p:nvPr/>
        </p:nvSpPr>
        <p:spPr>
          <a:xfrm>
            <a:off x="3477240" y="1981800"/>
            <a:ext cx="1878120" cy="714240"/>
          </a:xfrm>
          <a:prstGeom prst="chevron">
            <a:avLst>
              <a:gd name="adj" fmla="val 50000"/>
            </a:avLst>
          </a:prstGeom>
          <a:solidFill>
            <a:srgbClr val="44a68a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2015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88" name="CustomShape 5"/>
          <p:cNvSpPr/>
          <p:nvPr/>
        </p:nvSpPr>
        <p:spPr>
          <a:xfrm>
            <a:off x="5958000" y="1981800"/>
            <a:ext cx="1878120" cy="714240"/>
          </a:xfrm>
          <a:prstGeom prst="chevron">
            <a:avLst>
              <a:gd name="adj" fmla="val 50000"/>
            </a:avLst>
          </a:prstGeom>
          <a:solidFill>
            <a:srgbClr val="44a68a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2017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89" name="CustomShape 6"/>
          <p:cNvSpPr/>
          <p:nvPr/>
        </p:nvSpPr>
        <p:spPr>
          <a:xfrm>
            <a:off x="8568000" y="1981800"/>
            <a:ext cx="1878120" cy="714240"/>
          </a:xfrm>
          <a:prstGeom prst="chevron">
            <a:avLst>
              <a:gd name="adj" fmla="val 50000"/>
            </a:avLst>
          </a:prstGeom>
          <a:solidFill>
            <a:srgbClr val="44a68a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2020-2022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90" name="CustomShape 7"/>
          <p:cNvSpPr/>
          <p:nvPr/>
        </p:nvSpPr>
        <p:spPr>
          <a:xfrm>
            <a:off x="7720560" y="6153840"/>
            <a:ext cx="4288680" cy="51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1" name="CustomShape 8"/>
          <p:cNvSpPr/>
          <p:nvPr/>
        </p:nvSpPr>
        <p:spPr>
          <a:xfrm>
            <a:off x="7848000" y="6153840"/>
            <a:ext cx="4104000" cy="46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d9d9d9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d9d9d9"/>
                </a:solidFill>
                <a:latin typeface="Calibri"/>
                <a:ea typeface="DejaVu Sans"/>
              </a:rPr>
              <a:t>https://dynamicsvalue.com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GB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GB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GB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GB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GB" sz="20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Picture 3" descr=""/>
          <p:cNvPicPr/>
          <p:nvPr/>
        </p:nvPicPr>
        <p:blipFill>
          <a:blip r:embed="rId1"/>
          <a:stretch/>
        </p:blipFill>
        <p:spPr>
          <a:xfrm>
            <a:off x="180360" y="6149160"/>
            <a:ext cx="3294360" cy="523080"/>
          </a:xfrm>
          <a:prstGeom prst="rect">
            <a:avLst/>
          </a:prstGeom>
          <a:ln>
            <a:noFill/>
          </a:ln>
        </p:spPr>
      </p:pic>
      <p:sp>
        <p:nvSpPr>
          <p:cNvPr id="93" name="Custom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GB" sz="4400" spc="-1" strike="noStrike">
                <a:solidFill>
                  <a:srgbClr val="f2f2f2"/>
                </a:solidFill>
                <a:latin typeface="Calibri Light"/>
                <a:ea typeface="DejaVu Sans"/>
              </a:rPr>
              <a:t>Agenda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838080" y="1825560"/>
            <a:ext cx="10513440" cy="434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d9d9d9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d9d9d9"/>
                </a:solidFill>
                <a:latin typeface="Calibri"/>
                <a:ea typeface="DejaVu Sans"/>
              </a:rPr>
              <a:t>History / Stats</a:t>
            </a:r>
            <a:endParaRPr b="0" lang="en-GB" sz="2400" spc="-1" strike="noStrike">
              <a:latin typeface="Arial"/>
            </a:endParaRPr>
          </a:p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d9d9d9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d9d9d9"/>
                </a:solidFill>
                <a:latin typeface="Calibri"/>
                <a:ea typeface="DejaVu Sans"/>
              </a:rPr>
              <a:t>Why? / Research Study</a:t>
            </a:r>
            <a:endParaRPr b="0" lang="en-GB" sz="2400" spc="-1" strike="noStrike">
              <a:latin typeface="Arial"/>
            </a:endParaRPr>
          </a:p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d9d9d9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d9d9d9"/>
                </a:solidFill>
                <a:latin typeface="Calibri"/>
                <a:ea typeface="DejaVu Sans"/>
              </a:rPr>
              <a:t>Roadmap / New Pipeline Simulation Features</a:t>
            </a:r>
            <a:endParaRPr b="0" lang="en-GB" sz="2400" spc="-1" strike="noStrike">
              <a:latin typeface="Arial"/>
            </a:endParaRPr>
          </a:p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d9d9d9"/>
              </a:buClr>
              <a:buFont typeface="Arial"/>
              <a:buChar char="•"/>
            </a:pPr>
            <a:r>
              <a:rPr b="1" lang="en-GB" sz="2400" spc="-1" strike="noStrike">
                <a:solidFill>
                  <a:srgbClr val="d9d9d9"/>
                </a:solidFill>
                <a:latin typeface="Calibri"/>
                <a:ea typeface="DejaVu Sans"/>
              </a:rPr>
              <a:t>Demo</a:t>
            </a:r>
            <a:endParaRPr b="0" lang="en-GB" sz="2400" spc="-1" strike="noStrike">
              <a:latin typeface="Arial"/>
            </a:endParaRPr>
          </a:p>
          <a:p>
            <a:pPr lvl="1" marL="432000" indent="-2160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d9d9d9"/>
                </a:solidFill>
                <a:latin typeface="Calibri"/>
                <a:ea typeface="DejaVu Sans"/>
              </a:rPr>
              <a:t>Unit Testing Azure Functions against Dataverse</a:t>
            </a:r>
            <a:endParaRPr b="0" lang="en-GB" sz="2400" spc="-1" strike="noStrike">
              <a:latin typeface="Arial"/>
            </a:endParaRPr>
          </a:p>
          <a:p>
            <a:pPr lvl="1" marL="432000" indent="-2160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d9d9d9"/>
                </a:solidFill>
                <a:latin typeface="Calibri"/>
                <a:ea typeface="DejaVu Sans"/>
              </a:rPr>
              <a:t>Plugin Unit Tests</a:t>
            </a:r>
            <a:endParaRPr b="0" lang="en-GB" sz="2400" spc="-1" strike="noStrike">
              <a:latin typeface="Arial"/>
            </a:endParaRPr>
          </a:p>
          <a:p>
            <a:pPr lvl="1" marL="432000" indent="-2160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1" lang="en-GB" sz="2400" spc="-1" strike="noStrike" u="sng">
                <a:solidFill>
                  <a:srgbClr val="d9d9d9"/>
                </a:solidFill>
                <a:uFillTx/>
                <a:latin typeface="Calibri"/>
                <a:ea typeface="DejaVu Sans"/>
              </a:rPr>
              <a:t>Spectacular</a:t>
            </a:r>
            <a:r>
              <a:rPr b="1" lang="en-GB" sz="2400" spc="-1" strike="noStrike">
                <a:solidFill>
                  <a:srgbClr val="d9d9d9"/>
                </a:solidFill>
                <a:latin typeface="Calibri"/>
                <a:ea typeface="DejaVu Sans"/>
              </a:rPr>
              <a:t> thing never seen before!!</a:t>
            </a:r>
            <a:endParaRPr b="0" lang="en-GB" sz="2400" spc="-1" strike="noStrike">
              <a:latin typeface="Arial"/>
            </a:endParaRPr>
          </a:p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d9d9d9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d9d9d9"/>
                </a:solidFill>
                <a:latin typeface="Calibri"/>
                <a:ea typeface="DejaVu Sans"/>
              </a:rPr>
              <a:t>Q &amp; A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GB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GB" sz="2400" spc="-1" strike="noStrike">
              <a:latin typeface="Arial"/>
            </a:endParaRPr>
          </a:p>
        </p:txBody>
      </p:sp>
      <p:sp>
        <p:nvSpPr>
          <p:cNvPr id="95" name="CustomShape 3"/>
          <p:cNvSpPr/>
          <p:nvPr/>
        </p:nvSpPr>
        <p:spPr>
          <a:xfrm>
            <a:off x="7720560" y="6153840"/>
            <a:ext cx="4288680" cy="51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6" name="CustomShape 4"/>
          <p:cNvSpPr/>
          <p:nvPr/>
        </p:nvSpPr>
        <p:spPr>
          <a:xfrm>
            <a:off x="7848000" y="6153840"/>
            <a:ext cx="4104000" cy="46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d9d9d9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d9d9d9"/>
                </a:solidFill>
                <a:latin typeface="Calibri"/>
                <a:ea typeface="DejaVu Sans"/>
              </a:rPr>
              <a:t>https://</a:t>
            </a:r>
            <a:r>
              <a:rPr b="0" lang="en-GB" sz="2000" spc="-1" strike="noStrike">
                <a:solidFill>
                  <a:srgbClr val="d9d9d9"/>
                </a:solidFill>
                <a:latin typeface="Calibri"/>
                <a:ea typeface="DejaVu Sans"/>
              </a:rPr>
              <a:t>dynamicsvalue.</a:t>
            </a:r>
            <a:r>
              <a:rPr b="0" lang="en-GB" sz="2000" spc="-1" strike="noStrike">
                <a:solidFill>
                  <a:srgbClr val="d9d9d9"/>
                </a:solidFill>
                <a:latin typeface="Calibri"/>
                <a:ea typeface="DejaVu Sans"/>
              </a:rPr>
              <a:t>com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GB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GB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GB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GB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GB" sz="20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Picture 3" descr=""/>
          <p:cNvPicPr/>
          <p:nvPr/>
        </p:nvPicPr>
        <p:blipFill>
          <a:blip r:embed="rId1"/>
          <a:stretch/>
        </p:blipFill>
        <p:spPr>
          <a:xfrm>
            <a:off x="180360" y="6149160"/>
            <a:ext cx="3294360" cy="523080"/>
          </a:xfrm>
          <a:prstGeom prst="rect">
            <a:avLst/>
          </a:prstGeom>
          <a:ln>
            <a:noFill/>
          </a:ln>
        </p:spPr>
      </p:pic>
      <p:sp>
        <p:nvSpPr>
          <p:cNvPr id="98" name="Custom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GB" sz="4400" spc="-1" strike="noStrike">
                <a:solidFill>
                  <a:srgbClr val="f2f2f2"/>
                </a:solidFill>
                <a:latin typeface="Calibri Light"/>
                <a:ea typeface="DejaVu Sans"/>
              </a:rPr>
              <a:t>Stats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838080" y="1825560"/>
            <a:ext cx="10513440" cy="434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d9d9d9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d9d9d9"/>
                </a:solidFill>
                <a:latin typeface="Calibri"/>
                <a:ea typeface="DejaVu Sans"/>
              </a:rPr>
              <a:t>7 years</a:t>
            </a:r>
            <a:endParaRPr b="0" lang="en-GB" sz="2800" spc="-1" strike="noStrike">
              <a:latin typeface="Arial"/>
            </a:endParaRPr>
          </a:p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d9d9d9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d9d9d9"/>
                </a:solidFill>
                <a:latin typeface="Calibri"/>
                <a:ea typeface="DejaVu Sans"/>
              </a:rPr>
              <a:t>1.5M+ Downloads (~ 20% of all CRM SDK downloads)</a:t>
            </a:r>
            <a:endParaRPr b="0" lang="en-GB" sz="2800" spc="-1" strike="noStrike">
              <a:latin typeface="Arial"/>
            </a:endParaRPr>
          </a:p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d9d9d9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d9d9d9"/>
                </a:solidFill>
                <a:latin typeface="Calibri"/>
                <a:ea typeface="DejaVu Sans"/>
              </a:rPr>
              <a:t>252+ GitHub Stars</a:t>
            </a:r>
            <a:endParaRPr b="0" lang="en-GB" sz="2800" spc="-1" strike="noStrike">
              <a:latin typeface="Arial"/>
            </a:endParaRPr>
          </a:p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d9d9d9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d9d9d9"/>
                </a:solidFill>
                <a:latin typeface="Calibri"/>
                <a:ea typeface="DejaVu Sans"/>
              </a:rPr>
              <a:t>168+ Forks</a:t>
            </a:r>
            <a:endParaRPr b="0" lang="en-GB" sz="2800" spc="-1" strike="noStrike">
              <a:latin typeface="Arial"/>
            </a:endParaRPr>
          </a:p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d9d9d9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d9d9d9"/>
                </a:solidFill>
                <a:latin typeface="Calibri"/>
                <a:ea typeface="DejaVu Sans"/>
              </a:rPr>
              <a:t>70+ Countries</a:t>
            </a:r>
            <a:endParaRPr b="0" lang="en-GB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GB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GB" sz="2800" spc="-1" strike="noStrike">
              <a:latin typeface="Arial"/>
            </a:endParaRPr>
          </a:p>
        </p:txBody>
      </p:sp>
      <p:sp>
        <p:nvSpPr>
          <p:cNvPr id="100" name="CustomShape 3"/>
          <p:cNvSpPr/>
          <p:nvPr/>
        </p:nvSpPr>
        <p:spPr>
          <a:xfrm>
            <a:off x="7720560" y="6153840"/>
            <a:ext cx="4288680" cy="51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1" name="CustomShape 4"/>
          <p:cNvSpPr/>
          <p:nvPr/>
        </p:nvSpPr>
        <p:spPr>
          <a:xfrm>
            <a:off x="7848000" y="6153840"/>
            <a:ext cx="4104000" cy="46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d9d9d9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d9d9d9"/>
                </a:solidFill>
                <a:latin typeface="Calibri"/>
                <a:ea typeface="DejaVu Sans"/>
              </a:rPr>
              <a:t>https://</a:t>
            </a:r>
            <a:r>
              <a:rPr b="0" lang="en-GB" sz="2000" spc="-1" strike="noStrike">
                <a:solidFill>
                  <a:srgbClr val="d9d9d9"/>
                </a:solidFill>
                <a:latin typeface="Calibri"/>
                <a:ea typeface="DejaVu Sans"/>
              </a:rPr>
              <a:t>dynamicsvalue.</a:t>
            </a:r>
            <a:r>
              <a:rPr b="0" lang="en-GB" sz="2000" spc="-1" strike="noStrike">
                <a:solidFill>
                  <a:srgbClr val="d9d9d9"/>
                </a:solidFill>
                <a:latin typeface="Calibri"/>
                <a:ea typeface="DejaVu Sans"/>
              </a:rPr>
              <a:t>com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GB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GB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GB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GB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GB" sz="20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Picture 3" descr=""/>
          <p:cNvPicPr/>
          <p:nvPr/>
        </p:nvPicPr>
        <p:blipFill>
          <a:blip r:embed="rId1"/>
          <a:stretch/>
        </p:blipFill>
        <p:spPr>
          <a:xfrm>
            <a:off x="180360" y="6149160"/>
            <a:ext cx="3294360" cy="523080"/>
          </a:xfrm>
          <a:prstGeom prst="rect">
            <a:avLst/>
          </a:prstGeom>
          <a:ln>
            <a:noFill/>
          </a:ln>
        </p:spPr>
      </p:pic>
      <p:sp>
        <p:nvSpPr>
          <p:cNvPr id="103" name="Custom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GB" sz="4400" spc="-1" strike="noStrike">
                <a:solidFill>
                  <a:srgbClr val="f2f2f2"/>
                </a:solidFill>
                <a:latin typeface="Calibri Light"/>
                <a:ea typeface="DejaVu Sans"/>
              </a:rPr>
              <a:t>Stats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04" name="CustomShape 2"/>
          <p:cNvSpPr/>
          <p:nvPr/>
        </p:nvSpPr>
        <p:spPr>
          <a:xfrm>
            <a:off x="838080" y="1825560"/>
            <a:ext cx="10513440" cy="434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d9d9d9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d9d9d9"/>
                </a:solidFill>
                <a:latin typeface="Calibri"/>
                <a:ea typeface="DejaVu Sans"/>
              </a:rPr>
              <a:t>Used in </a:t>
            </a:r>
            <a:r>
              <a:rPr b="0" lang="en-GB" sz="2800" spc="-1" strike="noStrike">
                <a:solidFill>
                  <a:srgbClr val="d9d9d9"/>
                </a:solidFill>
                <a:latin typeface="Calibri"/>
                <a:ea typeface="DejaVu Sans"/>
              </a:rPr>
              <a:t>multi-</a:t>
            </a:r>
            <a:r>
              <a:rPr b="0" lang="en-GB" sz="2800" spc="-1" strike="noStrike">
                <a:solidFill>
                  <a:srgbClr val="d9d9d9"/>
                </a:solidFill>
                <a:latin typeface="Calibri"/>
                <a:ea typeface="DejaVu Sans"/>
              </a:rPr>
              <a:t>million </a:t>
            </a:r>
            <a:r>
              <a:rPr b="0" lang="en-GB" sz="2800" spc="-1" strike="noStrike">
                <a:solidFill>
                  <a:srgbClr val="d9d9d9"/>
                </a:solidFill>
                <a:latin typeface="Calibri"/>
                <a:ea typeface="DejaVu Sans"/>
              </a:rPr>
              <a:t>dollar </a:t>
            </a:r>
            <a:r>
              <a:rPr b="0" lang="en-GB" sz="2800" spc="-1" strike="noStrike">
                <a:solidFill>
                  <a:srgbClr val="d9d9d9"/>
                </a:solidFill>
                <a:latin typeface="Calibri"/>
                <a:ea typeface="DejaVu Sans"/>
              </a:rPr>
              <a:t>projects</a:t>
            </a:r>
            <a:endParaRPr b="0" lang="en-GB" sz="2800" spc="-1" strike="noStrike">
              <a:latin typeface="Arial"/>
            </a:endParaRPr>
          </a:p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d9d9d9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d9d9d9"/>
                </a:solidFill>
                <a:latin typeface="Calibri"/>
                <a:ea typeface="DejaVu Sans"/>
              </a:rPr>
              <a:t>Been </a:t>
            </a:r>
            <a:r>
              <a:rPr b="0" lang="en-GB" sz="2800" spc="-1" strike="noStrike">
                <a:solidFill>
                  <a:srgbClr val="d9d9d9"/>
                </a:solidFill>
                <a:latin typeface="Calibri"/>
                <a:ea typeface="DejaVu Sans"/>
              </a:rPr>
              <a:t>mentioned </a:t>
            </a:r>
            <a:r>
              <a:rPr b="0" lang="en-GB" sz="2800" spc="-1" strike="noStrike">
                <a:solidFill>
                  <a:srgbClr val="d9d9d9"/>
                </a:solidFill>
                <a:latin typeface="Calibri"/>
                <a:ea typeface="DejaVu Sans"/>
              </a:rPr>
              <a:t>in books</a:t>
            </a:r>
            <a:endParaRPr b="0" lang="en-GB" sz="2800" spc="-1" strike="noStrike">
              <a:latin typeface="Arial"/>
            </a:endParaRPr>
          </a:p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d9d9d9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d9d9d9"/>
                </a:solidFill>
                <a:latin typeface="Calibri"/>
                <a:ea typeface="DejaVu Sans"/>
              </a:rPr>
              <a:t>Appeared </a:t>
            </a:r>
            <a:r>
              <a:rPr b="0" lang="en-GB" sz="2800" spc="-1" strike="noStrike">
                <a:solidFill>
                  <a:srgbClr val="d9d9d9"/>
                </a:solidFill>
                <a:latin typeface="Calibri"/>
                <a:ea typeface="DejaVu Sans"/>
              </a:rPr>
              <a:t>as a skill in </a:t>
            </a:r>
            <a:r>
              <a:rPr b="0" lang="en-GB" sz="2800" spc="-1" strike="noStrike">
                <a:solidFill>
                  <a:srgbClr val="d9d9d9"/>
                </a:solidFill>
                <a:latin typeface="Calibri"/>
                <a:ea typeface="DejaVu Sans"/>
              </a:rPr>
              <a:t>job alerts</a:t>
            </a:r>
            <a:endParaRPr b="0" lang="en-GB" sz="2800" spc="-1" strike="noStrike">
              <a:latin typeface="Arial"/>
            </a:endParaRPr>
          </a:p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d9d9d9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d9d9d9"/>
                </a:solidFill>
                <a:latin typeface="Calibri"/>
                <a:ea typeface="DejaVu Sans"/>
              </a:rPr>
              <a:t>Appeared </a:t>
            </a:r>
            <a:r>
              <a:rPr b="0" lang="en-GB" sz="2800" spc="-1" strike="noStrike">
                <a:solidFill>
                  <a:srgbClr val="d9d9d9"/>
                </a:solidFill>
                <a:latin typeface="Calibri"/>
                <a:ea typeface="DejaVu Sans"/>
              </a:rPr>
              <a:t>as a skill </a:t>
            </a:r>
            <a:r>
              <a:rPr b="0" lang="en-GB" sz="2800" spc="-1" strike="noStrike">
                <a:solidFill>
                  <a:srgbClr val="d9d9d9"/>
                </a:solidFill>
                <a:latin typeface="Calibri"/>
                <a:ea typeface="DejaVu Sans"/>
              </a:rPr>
              <a:t>on LinkedIn </a:t>
            </a:r>
            <a:r>
              <a:rPr b="0" lang="en-GB" sz="2800" spc="-1" strike="noStrike">
                <a:solidFill>
                  <a:srgbClr val="d9d9d9"/>
                </a:solidFill>
                <a:latin typeface="Calibri"/>
                <a:ea typeface="DejaVu Sans"/>
              </a:rPr>
              <a:t>profiles</a:t>
            </a:r>
            <a:endParaRPr b="0" lang="en-GB" sz="2800" spc="-1" strike="noStrike">
              <a:latin typeface="Arial"/>
            </a:endParaRPr>
          </a:p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d9d9d9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d9d9d9"/>
                </a:solidFill>
                <a:latin typeface="Calibri"/>
                <a:ea typeface="DejaVu Sans"/>
              </a:rPr>
              <a:t>Used to </a:t>
            </a:r>
            <a:r>
              <a:rPr b="0" lang="en-GB" sz="2800" spc="-1" strike="noStrike">
                <a:solidFill>
                  <a:srgbClr val="d9d9d9"/>
                </a:solidFill>
                <a:latin typeface="Calibri"/>
                <a:ea typeface="DejaVu Sans"/>
              </a:rPr>
              <a:t>deliver </a:t>
            </a:r>
            <a:r>
              <a:rPr b="0" lang="en-GB" sz="2800" spc="-1" strike="noStrike">
                <a:solidFill>
                  <a:srgbClr val="d9d9d9"/>
                </a:solidFill>
                <a:latin typeface="Calibri"/>
                <a:ea typeface="DejaVu Sans"/>
              </a:rPr>
              <a:t>training </a:t>
            </a:r>
            <a:r>
              <a:rPr b="0" lang="en-GB" sz="2800" spc="-1" strike="noStrike">
                <a:solidFill>
                  <a:srgbClr val="d9d9d9"/>
                </a:solidFill>
                <a:latin typeface="Calibri"/>
                <a:ea typeface="DejaVu Sans"/>
              </a:rPr>
              <a:t>courses</a:t>
            </a:r>
            <a:endParaRPr b="0" lang="en-GB" sz="2800" spc="-1" strike="noStrike">
              <a:latin typeface="Arial"/>
            </a:endParaRPr>
          </a:p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d9d9d9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d9d9d9"/>
                </a:solidFill>
                <a:latin typeface="Calibri"/>
                <a:ea typeface="DejaVu Sans"/>
              </a:rPr>
              <a:t>Wide range </a:t>
            </a:r>
            <a:r>
              <a:rPr b="0" lang="en-GB" sz="2800" spc="-1" strike="noStrike">
                <a:solidFill>
                  <a:srgbClr val="d9d9d9"/>
                </a:solidFill>
                <a:latin typeface="Calibri"/>
                <a:ea typeface="DejaVu Sans"/>
              </a:rPr>
              <a:t>of </a:t>
            </a:r>
            <a:r>
              <a:rPr b="0" lang="en-GB" sz="2800" spc="-1" strike="noStrike">
                <a:solidFill>
                  <a:srgbClr val="d9d9d9"/>
                </a:solidFill>
                <a:latin typeface="Calibri"/>
                <a:ea typeface="DejaVu Sans"/>
              </a:rPr>
              <a:t>industries</a:t>
            </a:r>
            <a:endParaRPr b="0" lang="en-GB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GB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GB" sz="2800" spc="-1" strike="noStrike">
              <a:latin typeface="Arial"/>
            </a:endParaRPr>
          </a:p>
        </p:txBody>
      </p:sp>
      <p:sp>
        <p:nvSpPr>
          <p:cNvPr id="105" name="CustomShape 3"/>
          <p:cNvSpPr/>
          <p:nvPr/>
        </p:nvSpPr>
        <p:spPr>
          <a:xfrm>
            <a:off x="7720560" y="6153840"/>
            <a:ext cx="4288680" cy="51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6" name="CustomShape 4"/>
          <p:cNvSpPr/>
          <p:nvPr/>
        </p:nvSpPr>
        <p:spPr>
          <a:xfrm>
            <a:off x="7848000" y="6153840"/>
            <a:ext cx="4104000" cy="46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d9d9d9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d9d9d9"/>
                </a:solidFill>
                <a:latin typeface="Calibri"/>
                <a:ea typeface="DejaVu Sans"/>
              </a:rPr>
              <a:t>https://</a:t>
            </a:r>
            <a:r>
              <a:rPr b="0" lang="en-GB" sz="2000" spc="-1" strike="noStrike">
                <a:solidFill>
                  <a:srgbClr val="d9d9d9"/>
                </a:solidFill>
                <a:latin typeface="Calibri"/>
                <a:ea typeface="DejaVu Sans"/>
              </a:rPr>
              <a:t>dynamicsvalue.</a:t>
            </a:r>
            <a:r>
              <a:rPr b="0" lang="en-GB" sz="2000" spc="-1" strike="noStrike">
                <a:solidFill>
                  <a:srgbClr val="d9d9d9"/>
                </a:solidFill>
                <a:latin typeface="Calibri"/>
                <a:ea typeface="DejaVu Sans"/>
              </a:rPr>
              <a:t>com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GB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GB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GB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GB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GB" sz="20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Picture 3" descr=""/>
          <p:cNvPicPr/>
          <p:nvPr/>
        </p:nvPicPr>
        <p:blipFill>
          <a:blip r:embed="rId1"/>
          <a:stretch/>
        </p:blipFill>
        <p:spPr>
          <a:xfrm>
            <a:off x="180360" y="6149160"/>
            <a:ext cx="3294360" cy="523080"/>
          </a:xfrm>
          <a:prstGeom prst="rect">
            <a:avLst/>
          </a:prstGeom>
          <a:ln>
            <a:noFill/>
          </a:ln>
        </p:spPr>
      </p:pic>
      <p:sp>
        <p:nvSpPr>
          <p:cNvPr id="108" name="Custom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GB" sz="4400" spc="-1" strike="noStrike">
                <a:solidFill>
                  <a:srgbClr val="f2f2f2"/>
                </a:solidFill>
                <a:latin typeface="Calibri Light"/>
                <a:ea typeface="DejaVu Sans"/>
              </a:rPr>
              <a:t>Why / Research Study</a:t>
            </a:r>
            <a:endParaRPr b="0" lang="en-GB" sz="4400" spc="-1" strike="noStrike">
              <a:latin typeface="Arial"/>
            </a:endParaRPr>
          </a:p>
        </p:txBody>
      </p:sp>
      <p:pic>
        <p:nvPicPr>
          <p:cNvPr id="109" name="" descr=""/>
          <p:cNvPicPr/>
          <p:nvPr/>
        </p:nvPicPr>
        <p:blipFill>
          <a:blip r:embed="rId2"/>
          <a:stretch/>
        </p:blipFill>
        <p:spPr>
          <a:xfrm>
            <a:off x="936000" y="1688400"/>
            <a:ext cx="9820080" cy="3104640"/>
          </a:xfrm>
          <a:prstGeom prst="rect">
            <a:avLst/>
          </a:prstGeom>
          <a:ln>
            <a:noFill/>
          </a:ln>
        </p:spPr>
      </p:pic>
      <p:sp>
        <p:nvSpPr>
          <p:cNvPr id="110" name="CustomShape 2"/>
          <p:cNvSpPr/>
          <p:nvPr/>
        </p:nvSpPr>
        <p:spPr>
          <a:xfrm>
            <a:off x="838080" y="1825560"/>
            <a:ext cx="10513440" cy="434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d9d9d9"/>
              </a:buClr>
              <a:buFont typeface="Arial"/>
              <a:buChar char="•"/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GB" sz="1800" spc="-1" strike="noStrike">
              <a:latin typeface="Arial"/>
            </a:endParaRPr>
          </a:p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d9d9d9"/>
              </a:buClr>
              <a:buFont typeface="Arial"/>
              <a:buChar char="•"/>
            </a:pPr>
            <a:endParaRPr b="0" lang="en-GB" sz="1800" spc="-1" strike="noStrike">
              <a:latin typeface="Arial"/>
            </a:endParaRPr>
          </a:p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d9d9d9"/>
              </a:buClr>
              <a:buFont typeface="Arial"/>
              <a:buChar char="•"/>
            </a:pPr>
            <a:endParaRPr b="0" lang="en-GB" sz="1800" spc="-1" strike="noStrike">
              <a:latin typeface="Arial"/>
            </a:endParaRPr>
          </a:p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d9d9d9"/>
              </a:buClr>
              <a:buFont typeface="Arial"/>
              <a:buChar char="•"/>
            </a:pPr>
            <a:endParaRPr b="0" lang="en-GB" sz="1800" spc="-1" strike="noStrike">
              <a:latin typeface="Arial"/>
            </a:endParaRPr>
          </a:p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d9d9d9"/>
              </a:buClr>
              <a:buFont typeface="Arial"/>
              <a:buChar char="•"/>
            </a:pPr>
            <a:endParaRPr b="0" lang="en-GB" sz="1800" spc="-1" strike="noStrike">
              <a:latin typeface="Arial"/>
            </a:endParaRPr>
          </a:p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d9d9d9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d9d9d9"/>
                </a:solidFill>
                <a:latin typeface="Calibri"/>
                <a:ea typeface="DejaVu Sans"/>
              </a:rPr>
              <a:t>https://dynamicsvalue.com/white-paper</a:t>
            </a:r>
            <a:endParaRPr b="0" lang="en-GB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GB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GB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GB" sz="2800" spc="-1" strike="noStrike">
              <a:latin typeface="Arial"/>
            </a:endParaRPr>
          </a:p>
        </p:txBody>
      </p:sp>
      <p:sp>
        <p:nvSpPr>
          <p:cNvPr id="111" name="CustomShape 3"/>
          <p:cNvSpPr/>
          <p:nvPr/>
        </p:nvSpPr>
        <p:spPr>
          <a:xfrm>
            <a:off x="7720560" y="6153840"/>
            <a:ext cx="4288680" cy="51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2" name="CustomShape 4"/>
          <p:cNvSpPr/>
          <p:nvPr/>
        </p:nvSpPr>
        <p:spPr>
          <a:xfrm>
            <a:off x="7848000" y="6153840"/>
            <a:ext cx="4104000" cy="46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d9d9d9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d9d9d9"/>
                </a:solidFill>
                <a:latin typeface="Calibri"/>
                <a:ea typeface="DejaVu Sans"/>
              </a:rPr>
              <a:t>https://dynamicsvalue.com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GB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GB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GB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GB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GB" sz="20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Picture 3" descr=""/>
          <p:cNvPicPr/>
          <p:nvPr/>
        </p:nvPicPr>
        <p:blipFill>
          <a:blip r:embed="rId1"/>
          <a:stretch/>
        </p:blipFill>
        <p:spPr>
          <a:xfrm>
            <a:off x="288000" y="6120000"/>
            <a:ext cx="3294360" cy="523080"/>
          </a:xfrm>
          <a:prstGeom prst="rect">
            <a:avLst/>
          </a:prstGeom>
          <a:ln>
            <a:noFill/>
          </a:ln>
        </p:spPr>
      </p:pic>
      <p:sp>
        <p:nvSpPr>
          <p:cNvPr id="114" name="Custom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GB" sz="4400" spc="-1" strike="noStrike">
                <a:solidFill>
                  <a:srgbClr val="f2f2f2"/>
                </a:solidFill>
                <a:latin typeface="Calibri Light"/>
                <a:ea typeface="DejaVu Sans"/>
              </a:rPr>
              <a:t>Roadmap</a:t>
            </a:r>
            <a:endParaRPr b="0" lang="en-GB" sz="4400" spc="-1" strike="noStrike">
              <a:latin typeface="Arial"/>
            </a:endParaRPr>
          </a:p>
        </p:txBody>
      </p:sp>
      <p:graphicFrame>
        <p:nvGraphicFramePr>
          <p:cNvPr id="115" name="Table 2"/>
          <p:cNvGraphicFramePr/>
          <p:nvPr/>
        </p:nvGraphicFramePr>
        <p:xfrm>
          <a:off x="1209960" y="2161440"/>
          <a:ext cx="9166680" cy="3173400"/>
        </p:xfrm>
        <a:graphic>
          <a:graphicData uri="http://schemas.openxmlformats.org/drawingml/2006/table">
            <a:tbl>
              <a:tblPr/>
              <a:tblGrid>
                <a:gridCol w="3058200"/>
                <a:gridCol w="3072240"/>
                <a:gridCol w="3036600"/>
              </a:tblGrid>
              <a:tr h="428760">
                <a:tc>
                  <a:tcPr marL="91440" marR="91440">
                    <a:noFill/>
                  </a:tcPr>
                </a:tc>
                <a:tc>
                  <a:tcPr marL="91440" marR="91440">
                    <a:noFill/>
                  </a:tcPr>
                </a:tc>
                <a:tc>
                  <a:tcPr marL="91440" marR="91440">
                    <a:noFill/>
                  </a:tcPr>
                </a:tc>
              </a:tr>
              <a:tr h="27450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d9d9d9"/>
                          </a:solidFill>
                          <a:latin typeface="Calibri"/>
                        </a:rPr>
                        <a:t>.Plugins</a:t>
                      </a:r>
                      <a:endParaRPr b="0" lang="en-GB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d9d9d9"/>
                          </a:solidFill>
                          <a:latin typeface="Calibri"/>
                        </a:rPr>
                        <a:t>CodeActivities</a:t>
                      </a:r>
                      <a:endParaRPr b="0" lang="en-GB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d9d9d9"/>
                          </a:solidFill>
                          <a:latin typeface="Calibri"/>
                        </a:rPr>
                        <a:t>.Net Applications</a:t>
                      </a:r>
                      <a:endParaRPr b="0" lang="en-GB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d9d9d9"/>
                          </a:solidFill>
                          <a:latin typeface="Calibri"/>
                        </a:rPr>
                        <a:t>Full .NET Framework</a:t>
                      </a:r>
                      <a:endParaRPr b="0" lang="en-GB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GB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GB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d9d9d9"/>
                          </a:solidFill>
                          <a:latin typeface="Calibri"/>
                        </a:rPr>
                        <a:t>- “ Deprecated” mode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d9d9d9"/>
                          </a:solidFill>
                          <a:latin typeface="Calibri"/>
                        </a:rPr>
                        <a:t>- Full .NET framework</a:t>
                      </a:r>
                      <a:endParaRPr b="0" lang="en-GB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d9d9d9"/>
                          </a:solidFill>
                          <a:latin typeface="Calibri"/>
                        </a:rPr>
                        <a:t>Depends on XrmTooling / CrmSdk.CoreAssemblies</a:t>
                      </a:r>
                      <a:endParaRPr b="0" lang="en-GB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GB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d9d9d9"/>
                          </a:solidFill>
                          <a:latin typeface="Calibri"/>
                        </a:rPr>
                        <a:t>- Supports server side development, for which  DataverseClient is not intended</a:t>
                      </a:r>
                      <a:endParaRPr b="0" lang="en-GB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GB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d9d9d9"/>
                          </a:solidFill>
                          <a:latin typeface="Calibri"/>
                        </a:rPr>
                        <a:t>- Might also be ideal for On-Prem customers</a:t>
                      </a:r>
                      <a:endParaRPr b="0" lang="en-GB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GB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GB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GB" sz="18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d9d9d9"/>
                          </a:solidFill>
                          <a:latin typeface="Calibri"/>
                        </a:rPr>
                        <a:t>- </a:t>
                      </a:r>
                      <a:r>
                        <a:rPr b="1" lang="en-GB" sz="1800" spc="-1" strike="noStrike">
                          <a:solidFill>
                            <a:srgbClr val="d9d9d9"/>
                          </a:solidFill>
                          <a:latin typeface="Calibri"/>
                        </a:rPr>
                        <a:t>.net core only</a:t>
                      </a:r>
                      <a:endParaRPr b="0" lang="en-GB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d9d9d9"/>
                          </a:solidFill>
                          <a:latin typeface="Calibri"/>
                        </a:rPr>
                        <a:t>Package that depends on DataverseClient (1.0.0 soon in June!! pls follow Natraj!)</a:t>
                      </a:r>
                      <a:endParaRPr b="0" lang="en-GB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GB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d9d9d9"/>
                          </a:solidFill>
                          <a:latin typeface="Calibri"/>
                        </a:rPr>
                        <a:t>- Supports DataverseClient specific</a:t>
                      </a:r>
                      <a:endParaRPr b="0" lang="en-GB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d9d9d9"/>
                          </a:solidFill>
                          <a:latin typeface="Calibri"/>
                        </a:rPr>
                        <a:t>functionality (i.e. </a:t>
                      </a:r>
                      <a:r>
                        <a:rPr b="1" lang="en-GB" sz="1800" spc="-1" strike="noStrike">
                          <a:solidFill>
                            <a:srgbClr val="d9d9d9"/>
                          </a:solidFill>
                          <a:latin typeface="Calibri"/>
                        </a:rPr>
                        <a:t>IOrganizationServiceAsync2</a:t>
                      </a:r>
                      <a:r>
                        <a:rPr b="0" lang="en-GB" sz="1800" spc="-1" strike="noStrike">
                          <a:solidFill>
                            <a:srgbClr val="d9d9d9"/>
                          </a:solidFill>
                          <a:latin typeface="Calibri"/>
                        </a:rPr>
                        <a:t>)</a:t>
                      </a:r>
                      <a:endParaRPr b="0" lang="en-GB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GB" sz="18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</a:tr>
            </a:tbl>
          </a:graphicData>
        </a:graphic>
      </p:graphicFrame>
      <p:sp>
        <p:nvSpPr>
          <p:cNvPr id="116" name="CustomShape 3"/>
          <p:cNvSpPr/>
          <p:nvPr/>
        </p:nvSpPr>
        <p:spPr>
          <a:xfrm>
            <a:off x="1224000" y="1712880"/>
            <a:ext cx="1878120" cy="714240"/>
          </a:xfrm>
          <a:prstGeom prst="chevron">
            <a:avLst>
              <a:gd name="adj" fmla="val 50000"/>
            </a:avLst>
          </a:prstGeom>
          <a:solidFill>
            <a:srgbClr val="44a68a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v1.x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17" name="CustomShape 4"/>
          <p:cNvSpPr/>
          <p:nvPr/>
        </p:nvSpPr>
        <p:spPr>
          <a:xfrm>
            <a:off x="4248000" y="1708560"/>
            <a:ext cx="1878120" cy="714240"/>
          </a:xfrm>
          <a:prstGeom prst="chevron">
            <a:avLst>
              <a:gd name="adj" fmla="val 50000"/>
            </a:avLst>
          </a:prstGeom>
          <a:solidFill>
            <a:srgbClr val="44a68a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v2.x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18" name="CustomShape 5"/>
          <p:cNvSpPr/>
          <p:nvPr/>
        </p:nvSpPr>
        <p:spPr>
          <a:xfrm>
            <a:off x="7336440" y="1708560"/>
            <a:ext cx="1878120" cy="714240"/>
          </a:xfrm>
          <a:prstGeom prst="chevron">
            <a:avLst>
              <a:gd name="adj" fmla="val 50000"/>
            </a:avLst>
          </a:prstGeom>
          <a:solidFill>
            <a:srgbClr val="44a68a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v3.x 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19" name="CustomShape 6"/>
          <p:cNvSpPr/>
          <p:nvPr/>
        </p:nvSpPr>
        <p:spPr>
          <a:xfrm>
            <a:off x="7720560" y="6153840"/>
            <a:ext cx="4288680" cy="51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0" name="CustomShape 7"/>
          <p:cNvSpPr/>
          <p:nvPr/>
        </p:nvSpPr>
        <p:spPr>
          <a:xfrm>
            <a:off x="2880000" y="5760000"/>
            <a:ext cx="6132240" cy="25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latin typeface="Arial"/>
                <a:ea typeface="DejaVu Sans"/>
              </a:rPr>
              <a:t>DataverseClient: https://www.nuget.org/packages?q=microsoft.powerplatform.cds.client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21" name="CustomShape 8"/>
          <p:cNvSpPr/>
          <p:nvPr/>
        </p:nvSpPr>
        <p:spPr>
          <a:xfrm>
            <a:off x="7848000" y="6153840"/>
            <a:ext cx="4104000" cy="46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d9d9d9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d9d9d9"/>
                </a:solidFill>
                <a:latin typeface="Calibri"/>
                <a:ea typeface="DejaVu Sans"/>
              </a:rPr>
              <a:t>https://dynamicsvalue.com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GB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GB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GB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GB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GB" sz="20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929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2020-11-24T07:56:49Z</dcterms:created>
  <dc:creator>Jordi Montaña</dc:creator>
  <dc:description/>
  <dc:language>en-GB</dc:language>
  <cp:lastModifiedBy/>
  <dcterms:modified xsi:type="dcterms:W3CDTF">2022-05-21T15:43:53Z</dcterms:modified>
  <cp:revision>62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13</vt:i4>
  </property>
</Properties>
</file>