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2" r:id="rId7"/>
    <p:sldId id="258" r:id="rId8"/>
    <p:sldId id="259" r:id="rId9"/>
    <p:sldId id="275" r:id="rId10"/>
    <p:sldId id="261" r:id="rId11"/>
    <p:sldId id="274" r:id="rId12"/>
    <p:sldId id="273" r:id="rId13"/>
    <p:sldId id="272" r:id="rId14"/>
    <p:sldId id="276" r:id="rId15"/>
    <p:sldId id="270" r:id="rId16"/>
    <p:sldId id="278" r:id="rId17"/>
    <p:sldId id="277" r:id="rId18"/>
    <p:sldId id="271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4251240"/>
            <a:ext cx="12189600" cy="260424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1838880" y="6072480"/>
            <a:ext cx="63072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11663280" y="6300000"/>
            <a:ext cx="360" cy="5580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83400" y="4914000"/>
            <a:ext cx="69480" cy="19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11183760" y="805320"/>
            <a:ext cx="1008000" cy="360"/>
          </a:xfrm>
          <a:prstGeom prst="line">
            <a:avLst/>
          </a:prstGeom>
          <a:ln w="3492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095880" y="0"/>
            <a:ext cx="6093360" cy="685548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85200" y="1941120"/>
            <a:ext cx="69480" cy="933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666440" y="3138840"/>
            <a:ext cx="631080" cy="3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11190600" y="800640"/>
            <a:ext cx="100116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0" y="6168240"/>
            <a:ext cx="176472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6"/>
          <p:cNvSpPr/>
          <p:nvPr/>
        </p:nvSpPr>
        <p:spPr>
          <a:xfrm flipV="1">
            <a:off x="11663280" y="6300000"/>
            <a:ext cx="360" cy="5580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87240" y="0"/>
            <a:ext cx="69480" cy="114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3"/>
          <p:cNvSpPr/>
          <p:nvPr/>
        </p:nvSpPr>
        <p:spPr>
          <a:xfrm>
            <a:off x="11190600" y="800640"/>
            <a:ext cx="100116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4"/>
          <p:cNvSpPr/>
          <p:nvPr/>
        </p:nvSpPr>
        <p:spPr>
          <a:xfrm>
            <a:off x="0" y="6168240"/>
            <a:ext cx="176472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5"/>
          <p:cNvSpPr/>
          <p:nvPr/>
        </p:nvSpPr>
        <p:spPr>
          <a:xfrm flipV="1">
            <a:off x="11663280" y="6300000"/>
            <a:ext cx="360" cy="5580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11192400" y="802800"/>
            <a:ext cx="100116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7"/>
          <p:cNvSpPr/>
          <p:nvPr/>
        </p:nvSpPr>
        <p:spPr>
          <a:xfrm flipV="1">
            <a:off x="11661840" y="6301800"/>
            <a:ext cx="360" cy="5576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4251240"/>
            <a:ext cx="12189600" cy="2604240"/>
          </a:xfrm>
          <a:prstGeom prst="rect">
            <a:avLst/>
          </a:prstGeom>
          <a:gradFill rotWithShape="0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1379520" y="4878000"/>
            <a:ext cx="141480" cy="197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3"/>
          <p:cNvSpPr/>
          <p:nvPr/>
        </p:nvSpPr>
        <p:spPr>
          <a:xfrm>
            <a:off x="1956960" y="5807880"/>
            <a:ext cx="930600" cy="360"/>
          </a:xfrm>
          <a:prstGeom prst="line">
            <a:avLst/>
          </a:prstGeom>
          <a:ln w="255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4"/>
          <p:cNvSpPr/>
          <p:nvPr/>
        </p:nvSpPr>
        <p:spPr>
          <a:xfrm flipV="1">
            <a:off x="11076840" y="0"/>
            <a:ext cx="360" cy="137160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it.ly/2A9VfiY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hyperlink" Target="https://github.com/microsoft/PowerPlatform-CdsServiceClient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694160" y="4626720"/>
            <a:ext cx="9093600" cy="13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venir Next LT Pro"/>
                <a:ea typeface="DejaVu Sans"/>
              </a:rPr>
              <a:t>TDD: Getting Started with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Avenir Next LT Pro"/>
                <a:ea typeface="DejaVu Sans"/>
              </a:rPr>
              <a:t>FakeXrmEasy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694160" y="6159240"/>
            <a:ext cx="4338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Aft>
                <a:spcPts val="601"/>
              </a:spcAf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35EE054-BD9D-4983-9BCE-44A20B7B104F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60B0C-F0E3-4A46-A4A6-A47A40A1C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3"/>
          <a:stretch/>
        </p:blipFill>
        <p:spPr>
          <a:xfrm>
            <a:off x="0" y="0"/>
            <a:ext cx="12192000" cy="429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9FD6A-220E-4F5D-A559-0829BD5A7562}"/>
              </a:ext>
            </a:extLst>
          </p:cNvPr>
          <p:cNvSpPr txBox="1"/>
          <p:nvPr/>
        </p:nvSpPr>
        <p:spPr>
          <a:xfrm>
            <a:off x="0" y="3344613"/>
            <a:ext cx="1219199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20th June 2020</a:t>
            </a:r>
          </a:p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9AC19-DFD2-4B92-B26A-EECB7D079130}"/>
              </a:ext>
            </a:extLst>
          </p:cNvPr>
          <p:cNvSpPr/>
          <p:nvPr/>
        </p:nvSpPr>
        <p:spPr>
          <a:xfrm>
            <a:off x="949141" y="1237939"/>
            <a:ext cx="2090571" cy="230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CustomShape 1"/>
          <p:cNvSpPr/>
          <p:nvPr/>
        </p:nvSpPr>
        <p:spPr>
          <a:xfrm>
            <a:off x="42405" y="-26895"/>
            <a:ext cx="8091981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FakeXrmEasy</a:t>
            </a: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 Overview II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70040" y="5364404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74752" y="2452933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69178-303C-4722-A7FC-1A4082EDC771}"/>
              </a:ext>
            </a:extLst>
          </p:cNvPr>
          <p:cNvSpPr txBox="1">
            <a:spLocks/>
          </p:cNvSpPr>
          <p:nvPr/>
        </p:nvSpPr>
        <p:spPr>
          <a:xfrm>
            <a:off x="-882973" y="2163870"/>
            <a:ext cx="12328624" cy="374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       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             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8FA3-B772-4C77-A6FD-70C416455815}"/>
              </a:ext>
            </a:extLst>
          </p:cNvPr>
          <p:cNvSpPr/>
          <p:nvPr/>
        </p:nvSpPr>
        <p:spPr>
          <a:xfrm>
            <a:off x="511606" y="4626736"/>
            <a:ext cx="11036740" cy="9304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In-</a:t>
            </a:r>
            <a:r>
              <a:rPr lang="es-ES" sz="2400" b="1" dirty="0" err="1"/>
              <a:t>Memory</a:t>
            </a:r>
            <a:r>
              <a:rPr lang="es-ES" sz="2400" b="1" dirty="0"/>
              <a:t> DB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Dictionaries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CEC24-5E1D-4CE6-B45D-AD08F2CBCC01}"/>
              </a:ext>
            </a:extLst>
          </p:cNvPr>
          <p:cNvSpPr/>
          <p:nvPr/>
        </p:nvSpPr>
        <p:spPr>
          <a:xfrm>
            <a:off x="207521" y="2258805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CRUD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43C6F7A-3F00-4A21-817D-5DB13AF42771}"/>
              </a:ext>
            </a:extLst>
          </p:cNvPr>
          <p:cNvSpPr/>
          <p:nvPr/>
        </p:nvSpPr>
        <p:spPr>
          <a:xfrm>
            <a:off x="2930941" y="2688128"/>
            <a:ext cx="446772" cy="22692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8C603C-19B9-45EC-AB99-6B05470557E3}"/>
              </a:ext>
            </a:extLst>
          </p:cNvPr>
          <p:cNvSpPr/>
          <p:nvPr/>
        </p:nvSpPr>
        <p:spPr>
          <a:xfrm>
            <a:off x="7968006" y="2243269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OrgSvcMessages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3DD00F-392B-4D99-994A-722D457B3EAE}"/>
              </a:ext>
            </a:extLst>
          </p:cNvPr>
          <p:cNvSpPr/>
          <p:nvPr/>
        </p:nvSpPr>
        <p:spPr>
          <a:xfrm>
            <a:off x="10783428" y="3010658"/>
            <a:ext cx="446772" cy="200298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710A75-AAB2-48D5-81E4-0216CDB34438}"/>
              </a:ext>
            </a:extLst>
          </p:cNvPr>
          <p:cNvSpPr/>
          <p:nvPr/>
        </p:nvSpPr>
        <p:spPr>
          <a:xfrm>
            <a:off x="4159841" y="2258805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Query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Engine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44E884F-383B-415C-A85B-85C0FEEBEB63}"/>
              </a:ext>
            </a:extLst>
          </p:cNvPr>
          <p:cNvSpPr/>
          <p:nvPr/>
        </p:nvSpPr>
        <p:spPr>
          <a:xfrm>
            <a:off x="5787426" y="3010658"/>
            <a:ext cx="446772" cy="186431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37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9AC19-DFD2-4B92-B26A-EECB7D079130}"/>
              </a:ext>
            </a:extLst>
          </p:cNvPr>
          <p:cNvSpPr/>
          <p:nvPr/>
        </p:nvSpPr>
        <p:spPr>
          <a:xfrm>
            <a:off x="949141" y="1237939"/>
            <a:ext cx="2090571" cy="230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CustomShape 1"/>
          <p:cNvSpPr/>
          <p:nvPr/>
        </p:nvSpPr>
        <p:spPr>
          <a:xfrm>
            <a:off x="42405" y="-26895"/>
            <a:ext cx="8091981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FakeXrmEasy</a:t>
            </a: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 Overview II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54592" y="3276209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1D636-7FE6-45A6-A39A-47011103400C}"/>
              </a:ext>
            </a:extLst>
          </p:cNvPr>
          <p:cNvSpPr/>
          <p:nvPr/>
        </p:nvSpPr>
        <p:spPr>
          <a:xfrm>
            <a:off x="3988214" y="3082081"/>
            <a:ext cx="3580340" cy="930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QueryExpression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69178-303C-4722-A7FC-1A4082EDC771}"/>
              </a:ext>
            </a:extLst>
          </p:cNvPr>
          <p:cNvSpPr txBox="1">
            <a:spLocks/>
          </p:cNvSpPr>
          <p:nvPr/>
        </p:nvSpPr>
        <p:spPr>
          <a:xfrm>
            <a:off x="-882973" y="2163870"/>
            <a:ext cx="12328624" cy="374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       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             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8FA3-B772-4C77-A6FD-70C416455815}"/>
              </a:ext>
            </a:extLst>
          </p:cNvPr>
          <p:cNvSpPr/>
          <p:nvPr/>
        </p:nvSpPr>
        <p:spPr>
          <a:xfrm>
            <a:off x="491446" y="5450012"/>
            <a:ext cx="11036740" cy="9304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In-</a:t>
            </a:r>
            <a:r>
              <a:rPr lang="es-ES" sz="2400" b="1" dirty="0" err="1"/>
              <a:t>Memory</a:t>
            </a:r>
            <a:r>
              <a:rPr lang="es-ES" sz="2400" b="1" dirty="0"/>
              <a:t> DB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Dictionaries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1CE6-9BF9-4559-A45F-BBB577ED5291}"/>
              </a:ext>
            </a:extLst>
          </p:cNvPr>
          <p:cNvSpPr/>
          <p:nvPr/>
        </p:nvSpPr>
        <p:spPr>
          <a:xfrm>
            <a:off x="726991" y="1410890"/>
            <a:ext cx="3261223" cy="820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CRM LINQ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0DAD1-EED0-4F44-959E-0A62F8D3420F}"/>
              </a:ext>
            </a:extLst>
          </p:cNvPr>
          <p:cNvSpPr/>
          <p:nvPr/>
        </p:nvSpPr>
        <p:spPr>
          <a:xfrm>
            <a:off x="3988214" y="4383744"/>
            <a:ext cx="3580340" cy="930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LINQ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BCC943B-89FB-410D-810A-6F48BF3F3672}"/>
              </a:ext>
            </a:extLst>
          </p:cNvPr>
          <p:cNvSpPr/>
          <p:nvPr/>
        </p:nvSpPr>
        <p:spPr>
          <a:xfrm>
            <a:off x="6647740" y="3908126"/>
            <a:ext cx="491366" cy="890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1D94B95-4CCF-478B-8266-82EF9D2CB4B1}"/>
              </a:ext>
            </a:extLst>
          </p:cNvPr>
          <p:cNvSpPr/>
          <p:nvPr/>
        </p:nvSpPr>
        <p:spPr>
          <a:xfrm>
            <a:off x="4470193" y="4897226"/>
            <a:ext cx="454143" cy="7842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63B88-CBA5-43E9-9723-A3CB6E0B8731}"/>
              </a:ext>
            </a:extLst>
          </p:cNvPr>
          <p:cNvSpPr/>
          <p:nvPr/>
        </p:nvSpPr>
        <p:spPr>
          <a:xfrm>
            <a:off x="4088396" y="1382120"/>
            <a:ext cx="3405609" cy="8488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QueryByAttribute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4D284F7-6390-4786-AA85-EA7220DAF467}"/>
              </a:ext>
            </a:extLst>
          </p:cNvPr>
          <p:cNvSpPr/>
          <p:nvPr/>
        </p:nvSpPr>
        <p:spPr>
          <a:xfrm>
            <a:off x="5604255" y="2073490"/>
            <a:ext cx="517286" cy="11584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F05D1B6-FA14-4025-867E-EC0C75F975A6}"/>
              </a:ext>
            </a:extLst>
          </p:cNvPr>
          <p:cNvSpPr/>
          <p:nvPr/>
        </p:nvSpPr>
        <p:spPr>
          <a:xfrm rot="18501444">
            <a:off x="4018171" y="1387867"/>
            <a:ext cx="446772" cy="22692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2361A7-4DEF-4748-BF65-A01BC923B54C}"/>
              </a:ext>
            </a:extLst>
          </p:cNvPr>
          <p:cNvSpPr/>
          <p:nvPr/>
        </p:nvSpPr>
        <p:spPr>
          <a:xfrm>
            <a:off x="7675993" y="1382120"/>
            <a:ext cx="3580340" cy="930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FetchXml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7035F6A-8D57-4EEB-8132-73DC6895C6BD}"/>
              </a:ext>
            </a:extLst>
          </p:cNvPr>
          <p:cNvSpPr/>
          <p:nvPr/>
        </p:nvSpPr>
        <p:spPr>
          <a:xfrm rot="2627166">
            <a:off x="7325802" y="1567126"/>
            <a:ext cx="517286" cy="18784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918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BE005A"/>
                </a:solidFill>
                <a:latin typeface="Avenir Next LT Pro"/>
                <a:ea typeface="DejaVu Sans"/>
              </a:rPr>
              <a:t>Getting Started with </a:t>
            </a:r>
            <a:r>
              <a:rPr lang="en-US" sz="4000" b="1" strike="noStrike" spc="-1" dirty="0" err="1">
                <a:solidFill>
                  <a:srgbClr val="BE005A"/>
                </a:solidFill>
                <a:latin typeface="Avenir Next LT Pro"/>
                <a:ea typeface="DejaVu Sans"/>
              </a:rPr>
              <a:t>FakeXrmEasy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2995D3-8C24-48C6-9F78-0D1D23F82B58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BE005A"/>
                </a:solidFill>
                <a:latin typeface="Speak Pro"/>
                <a:ea typeface="DejaVu Sans"/>
              </a:rPr>
              <a:t>DEMO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4" name="TextShape 6"/>
          <p:cNvSpPr txBox="1"/>
          <p:nvPr/>
        </p:nvSpPr>
        <p:spPr>
          <a:xfrm>
            <a:off x="6583680" y="3310920"/>
            <a:ext cx="53949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https://github.com/DynamicsValue/power-platform-devops-saturday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Q &amp; A?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4" name="TextShape 6"/>
          <p:cNvSpPr txBox="1"/>
          <p:nvPr/>
        </p:nvSpPr>
        <p:spPr>
          <a:xfrm>
            <a:off x="6583680" y="3310920"/>
            <a:ext cx="53949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329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BE005A"/>
                </a:solidFill>
                <a:latin typeface="Avenir Next LT Pro"/>
                <a:ea typeface="DejaVu Sans"/>
              </a:rPr>
              <a:t>New Course coming!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2995D3-8C24-48C6-9F78-0D1D23F82B58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755123" y="367578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400800" y="13852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EA7A3-5A63-4EB1-ACDD-47CE55274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2" y="1610934"/>
            <a:ext cx="6865398" cy="38617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BF0966-792F-4EBA-8751-238817ECD7F1}"/>
              </a:ext>
            </a:extLst>
          </p:cNvPr>
          <p:cNvSpPr/>
          <p:nvPr/>
        </p:nvSpPr>
        <p:spPr>
          <a:xfrm>
            <a:off x="546834" y="3836174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https://forms.gle/n97oC1LsZgPGmrWh7</a:t>
            </a:r>
          </a:p>
        </p:txBody>
      </p:sp>
    </p:spTree>
    <p:extLst>
      <p:ext uri="{BB962C8B-B14F-4D97-AF65-F5344CB8AC3E}">
        <p14:creationId xmlns:p14="http://schemas.microsoft.com/office/powerpoint/2010/main" val="1625419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812600" y="4700160"/>
            <a:ext cx="8804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5500" b="1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THANK YOU!</a:t>
            </a:r>
            <a:endParaRPr lang="en-US" sz="55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812600" y="5963040"/>
            <a:ext cx="9141480" cy="5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0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Fill out survey: </a:t>
            </a:r>
            <a:r>
              <a:rPr lang="en-US" sz="3000" b="1" u="sng" strike="noStrike" spc="-1">
                <a:solidFill>
                  <a:srgbClr val="FFFFFF"/>
                </a:solidFill>
                <a:uFillTx/>
                <a:latin typeface="Speak Pro"/>
                <a:ea typeface="DejaVu Sans"/>
                <a:hlinkClick r:id="rId2"/>
              </a:rPr>
              <a:t>https://bit.ly/2A9VfiY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08" name="Picture 307"/>
          <p:cNvPicPr/>
          <p:nvPr/>
        </p:nvPicPr>
        <p:blipFill>
          <a:blip r:embed="rId3"/>
          <a:stretch/>
        </p:blipFill>
        <p:spPr>
          <a:xfrm>
            <a:off x="10003680" y="4700160"/>
            <a:ext cx="2079720" cy="207972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98E62-1AB2-4A74-AE96-13C1F6980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3"/>
          <a:stretch/>
        </p:blipFill>
        <p:spPr>
          <a:xfrm>
            <a:off x="0" y="0"/>
            <a:ext cx="12192000" cy="429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31DEE-2CD9-45F9-8205-A955F1803184}"/>
              </a:ext>
            </a:extLst>
          </p:cNvPr>
          <p:cNvSpPr txBox="1"/>
          <p:nvPr/>
        </p:nvSpPr>
        <p:spPr>
          <a:xfrm>
            <a:off x="0" y="3344613"/>
            <a:ext cx="1219199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20th June 2020</a:t>
            </a:r>
          </a:p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27480" y="1700280"/>
            <a:ext cx="432252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BE005A"/>
                </a:solidFill>
                <a:latin typeface="Avenir Next LT Pro"/>
                <a:ea typeface="DejaVu Sans"/>
              </a:rPr>
              <a:t>Jordi Montaña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3B2CAC"/>
                </a:solidFill>
                <a:latin typeface="Speak Pro"/>
                <a:ea typeface="DejaVu Sans"/>
              </a:rPr>
              <a:t>Getting Started with </a:t>
            </a:r>
            <a:r>
              <a:rPr lang="en-US" sz="1200" b="0" i="1" strike="noStrike" spc="-1" dirty="0" err="1">
                <a:solidFill>
                  <a:srgbClr val="3B2CAC"/>
                </a:solidFill>
                <a:latin typeface="Speak Pro"/>
                <a:ea typeface="DejaVu Sans"/>
              </a:rPr>
              <a:t>FakeXrmEasy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770F3F-7C17-4725-9C18-CDEDA4290937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1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7772400" y="1954080"/>
            <a:ext cx="3073320" cy="307332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2499000" y="4756422"/>
            <a:ext cx="200988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@jordimontana82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112280" y="5452302"/>
            <a:ext cx="4621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https://www.linkedin.com/in/jordimontana/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Picture 184"/>
          <p:cNvPicPr/>
          <p:nvPr/>
        </p:nvPicPr>
        <p:blipFill>
          <a:blip r:embed="rId5"/>
          <a:stretch/>
        </p:blipFill>
        <p:spPr>
          <a:xfrm>
            <a:off x="797640" y="5452302"/>
            <a:ext cx="605160" cy="3168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6"/>
          <a:stretch/>
        </p:blipFill>
        <p:spPr>
          <a:xfrm>
            <a:off x="1410360" y="4687662"/>
            <a:ext cx="479880" cy="4798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7"/>
          <a:stretch/>
        </p:blipFill>
        <p:spPr>
          <a:xfrm>
            <a:off x="1346280" y="4080702"/>
            <a:ext cx="620280" cy="348120"/>
          </a:xfrm>
          <a:prstGeom prst="rect">
            <a:avLst/>
          </a:prstGeom>
          <a:ln>
            <a:noFill/>
          </a:ln>
        </p:spPr>
      </p:pic>
      <p:sp>
        <p:nvSpPr>
          <p:cNvPr id="188" name="CustomShape 6"/>
          <p:cNvSpPr/>
          <p:nvPr/>
        </p:nvSpPr>
        <p:spPr>
          <a:xfrm>
            <a:off x="2501880" y="4080702"/>
            <a:ext cx="18601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jordimontana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8"/>
          <a:stretch/>
        </p:blipFill>
        <p:spPr>
          <a:xfrm>
            <a:off x="10607040" y="48463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90" name="CustomShape 7"/>
          <p:cNvSpPr/>
          <p:nvPr/>
        </p:nvSpPr>
        <p:spPr>
          <a:xfrm>
            <a:off x="7863840" y="5212080"/>
            <a:ext cx="28839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Author of #FakeXrmEasy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76951979-D519-4346-A069-3EEF6BC82575}"/>
              </a:ext>
            </a:extLst>
          </p:cNvPr>
          <p:cNvSpPr/>
          <p:nvPr/>
        </p:nvSpPr>
        <p:spPr>
          <a:xfrm>
            <a:off x="2078670" y="3453541"/>
            <a:ext cx="3073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_tradnl" spc="-1" dirty="0">
                <a:solidFill>
                  <a:srgbClr val="000000"/>
                </a:solidFill>
                <a:latin typeface="Arial"/>
              </a:rPr>
              <a:t>j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ordi@dynamicsvalue.com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527480" y="1700280"/>
            <a:ext cx="454464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BE005A"/>
                </a:solidFill>
                <a:latin typeface="Avenir Next LT Pro"/>
                <a:ea typeface="DejaVu Sans"/>
              </a:rPr>
              <a:t>Please check previous session!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295680" y="822960"/>
            <a:ext cx="43596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trike="noStrike" spc="-1">
                <a:solidFill>
                  <a:srgbClr val="FFFFFF"/>
                </a:solidFill>
                <a:latin typeface="Speak Pro"/>
                <a:ea typeface="DejaVu Sans"/>
              </a:rPr>
              <a:t>#UnlimitedPower!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6384A74-887A-45C4-850B-E7CE62478F57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2005425" y="508338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 err="1">
                <a:solidFill>
                  <a:srgbClr val="BE005A"/>
                </a:solidFill>
                <a:latin typeface="Speak Pro"/>
                <a:ea typeface="DejaVu Sans"/>
              </a:rPr>
              <a:t>.net</a:t>
            </a:r>
            <a:r>
              <a:rPr lang="en-US" sz="2500" b="1" strike="noStrike" spc="-1" dirty="0">
                <a:solidFill>
                  <a:srgbClr val="BE005A"/>
                </a:solidFill>
                <a:latin typeface="Speak Pro"/>
                <a:ea typeface="DejaVu Sans"/>
              </a:rPr>
              <a:t> core 3.1</a:t>
            </a:r>
            <a:endParaRPr lang="en-US" sz="2500" b="0" strike="noStrike" spc="-1" dirty="0">
              <a:latin typeface="Arial"/>
            </a:endParaRPr>
          </a:p>
        </p:txBody>
      </p:sp>
      <p:pic>
        <p:nvPicPr>
          <p:cNvPr id="23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236" name="Picture 235"/>
          <p:cNvPicPr/>
          <p:nvPr/>
        </p:nvPicPr>
        <p:blipFill>
          <a:blip r:embed="rId4"/>
          <a:stretch/>
        </p:blipFill>
        <p:spPr>
          <a:xfrm>
            <a:off x="2470320" y="40248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37" name="Picture 236"/>
          <p:cNvPicPr/>
          <p:nvPr/>
        </p:nvPicPr>
        <p:blipFill>
          <a:blip r:embed="rId5"/>
          <a:stretch/>
        </p:blipFill>
        <p:spPr>
          <a:xfrm>
            <a:off x="7143120" y="2286000"/>
            <a:ext cx="566280" cy="621000"/>
          </a:xfrm>
          <a:prstGeom prst="rect">
            <a:avLst/>
          </a:prstGeom>
          <a:ln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6583680" y="1554480"/>
            <a:ext cx="43596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Cross-platform dev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6"/>
          <a:stretch/>
        </p:blipFill>
        <p:spPr>
          <a:xfrm>
            <a:off x="8220960" y="2194560"/>
            <a:ext cx="683640" cy="82080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7"/>
          <a:stretch/>
        </p:blipFill>
        <p:spPr>
          <a:xfrm>
            <a:off x="9315360" y="2010960"/>
            <a:ext cx="837360" cy="1040400"/>
          </a:xfrm>
          <a:prstGeom prst="rect">
            <a:avLst/>
          </a:prstGeom>
          <a:ln>
            <a:noFill/>
          </a:ln>
        </p:spPr>
      </p:pic>
      <p:sp>
        <p:nvSpPr>
          <p:cNvPr id="241" name="CustomShape 7"/>
          <p:cNvSpPr/>
          <p:nvPr/>
        </p:nvSpPr>
        <p:spPr>
          <a:xfrm>
            <a:off x="6547680" y="3291840"/>
            <a:ext cx="4359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Containerisation / Orchestration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8"/>
          <a:stretch/>
        </p:blipFill>
        <p:spPr>
          <a:xfrm>
            <a:off x="7223760" y="3751200"/>
            <a:ext cx="1001160" cy="854640"/>
          </a:xfrm>
          <a:prstGeom prst="rect">
            <a:avLst/>
          </a:prstGeom>
          <a:ln>
            <a:noFill/>
          </a:ln>
        </p:spPr>
      </p:pic>
      <p:pic>
        <p:nvPicPr>
          <p:cNvPr id="243" name="Picture 242"/>
          <p:cNvPicPr/>
          <p:nvPr/>
        </p:nvPicPr>
        <p:blipFill>
          <a:blip r:embed="rId9"/>
          <a:stretch/>
        </p:blipFill>
        <p:spPr>
          <a:xfrm>
            <a:off x="9396360" y="3749040"/>
            <a:ext cx="751320" cy="729360"/>
          </a:xfrm>
          <a:prstGeom prst="rect">
            <a:avLst/>
          </a:prstGeom>
          <a:ln>
            <a:noFill/>
          </a:ln>
        </p:spPr>
      </p:pic>
      <p:sp>
        <p:nvSpPr>
          <p:cNvPr id="244" name="CustomShape 8"/>
          <p:cNvSpPr/>
          <p:nvPr/>
        </p:nvSpPr>
        <p:spPr>
          <a:xfrm>
            <a:off x="6627600" y="4898880"/>
            <a:ext cx="4359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Serverless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10"/>
          <a:stretch/>
        </p:blipFill>
        <p:spPr>
          <a:xfrm>
            <a:off x="7345440" y="5331240"/>
            <a:ext cx="1771200" cy="884520"/>
          </a:xfrm>
          <a:prstGeom prst="rect">
            <a:avLst/>
          </a:prstGeom>
          <a:ln>
            <a:noFill/>
          </a:ln>
        </p:spPr>
      </p:pic>
      <p:sp>
        <p:nvSpPr>
          <p:cNvPr id="246" name="CustomShape 9"/>
          <p:cNvSpPr/>
          <p:nvPr/>
        </p:nvSpPr>
        <p:spPr>
          <a:xfrm>
            <a:off x="548640" y="5358240"/>
            <a:ext cx="507672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FFFFFF"/>
                </a:solidFill>
                <a:uFillTx/>
                <a:latin typeface="Arial"/>
                <a:ea typeface="DejaVu Sans"/>
                <a:hlinkClick r:id="rId11"/>
              </a:rPr>
              <a:t>https://github.com/microsoft/PowerPlatform-CdsServiceClient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(alpha release… you’ve been warned)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44148-2D05-4981-A78C-71DCE3D45ABD}"/>
              </a:ext>
            </a:extLst>
          </p:cNvPr>
          <p:cNvSpPr/>
          <p:nvPr/>
        </p:nvSpPr>
        <p:spPr>
          <a:xfrm>
            <a:off x="264560" y="3521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https://github.com/</a:t>
            </a:r>
            <a:r>
              <a:rPr lang="en-US" sz="1400" dirty="0"/>
              <a:t>DynamicsValue</a:t>
            </a:r>
            <a:r>
              <a:rPr lang="en-US" sz="1600" dirty="0"/>
              <a:t>/power-platform-dev-saturday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BE005A"/>
                </a:solidFill>
                <a:latin typeface="Avenir Next LT Pro"/>
                <a:ea typeface="DejaVu Sans"/>
              </a:rPr>
              <a:t>Why...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1BA05-8440-4656-90BF-6216170DF411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BE005A"/>
                </a:solidFill>
                <a:latin typeface="Speak Pro"/>
                <a:ea typeface="DejaVu Sans"/>
              </a:rPr>
              <a:t>...Unit Testing?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19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BE005A"/>
                </a:solidFill>
                <a:latin typeface="Avenir Next LT Pro"/>
                <a:ea typeface="DejaVu Sans"/>
              </a:rPr>
              <a:t>Why...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3B2CAC"/>
                </a:solidFill>
                <a:latin typeface="Speak Pro"/>
                <a:ea typeface="DejaVu Sans"/>
              </a:rPr>
              <a:t>What’s new in FakeXrmEasy v2.x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8919E2-1585-458F-B95B-5ED4508733D0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BE005A"/>
                </a:solidFill>
                <a:latin typeface="Speak Pro"/>
                <a:ea typeface="DejaVu Sans"/>
              </a:rPr>
              <a:t>...Fixing a bug in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BE005A"/>
                </a:solidFill>
                <a:latin typeface="Speak Pro"/>
                <a:ea typeface="DejaVu Sans"/>
              </a:rPr>
              <a:t>Production...</a:t>
            </a:r>
            <a:endParaRPr lang="en-US" sz="2500" b="0" strike="noStrike" spc="-1" dirty="0">
              <a:latin typeface="Arial"/>
            </a:endParaRPr>
          </a:p>
        </p:txBody>
      </p:sp>
      <p:pic>
        <p:nvPicPr>
          <p:cNvPr id="200" name="Picture 9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7" name="bugvideo">
            <a:hlinkClick r:id="" action="ppaction://media"/>
            <a:extLst>
              <a:ext uri="{FF2B5EF4-FFF2-40B4-BE49-F238E27FC236}">
                <a16:creationId xmlns:a16="http://schemas.microsoft.com/office/drawing/2014/main" id="{199F656D-C076-4AE9-AF15-D1595E7E1E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7145" y="1700280"/>
            <a:ext cx="7263415" cy="4014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Why...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8D7A-4D4D-4ED7-A367-DF1C2BBF83C7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...Unit Testing?</a:t>
            </a:r>
            <a:endParaRPr kumimoji="0" lang="en-US" sz="2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0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6583680" y="15544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Proactive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 as opposed to Reactive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A</a:t>
            </a:r>
            <a:r>
              <a:rPr kumimoji="0" lang="en-US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utomated</a:t>
            </a: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regression 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K</a:t>
            </a:r>
            <a:r>
              <a:rPr kumimoji="0" lang="en-US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ey</a:t>
            </a: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Part </a:t>
            </a:r>
            <a:r>
              <a:rPr kumimoji="0" 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of DevOps lifecycle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: we </a:t>
            </a: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can’t 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deploy fast without continuous automated testing…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Before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any other test automation phases (Integration, UI, …)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* Bring issues closer to </a:t>
            </a:r>
            <a:r>
              <a:rPr kumimoji="0" lang="en-US" sz="22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devs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 (us), where they’re easier and more cost efficient to fix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33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97120" y="122760"/>
            <a:ext cx="7115760" cy="6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What is FakeXrmEasy?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28800" y="26355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OSS Framework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What’s new in v2.x of FakeXrmEasy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31D4C1F-0CAF-4C1C-9E8B-52E070BF5BF5}" type="slidenum">
              <a:rPr lang="en-US" sz="1200" b="0" i="1" strike="noStrike" spc="-1">
                <a:solidFill>
                  <a:srgbClr val="FFCD6B"/>
                </a:solidFill>
                <a:latin typeface="Speak Pro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4467600" y="26355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FFCD6B"/>
                </a:solidFill>
                <a:latin typeface="Speak Pro"/>
                <a:ea typeface="DejaVu Sans"/>
              </a:rPr>
              <a:t>182 Stars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8006400" y="26355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>
                <a:solidFill>
                  <a:srgbClr val="FFCD6B"/>
                </a:solidFill>
                <a:latin typeface="Speak Pro"/>
                <a:ea typeface="DejaVu Sans"/>
              </a:rPr>
              <a:t>142 forks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928800" y="47469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46 contributors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4467600" y="47469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5+ Years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8006400" y="474696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>
                <a:solidFill>
                  <a:srgbClr val="FFCD6B"/>
                </a:solidFill>
                <a:latin typeface="Speak Pro"/>
                <a:ea typeface="DejaVu Sans"/>
              </a:rPr>
              <a:t>800k downloads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928800" y="305928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 dirty="0">
                <a:solidFill>
                  <a:srgbClr val="FFFFFF"/>
                </a:solidFill>
                <a:latin typeface="Speak Pro"/>
                <a:ea typeface="DejaVu Sans"/>
              </a:rPr>
              <a:t>Aimed at developers using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Speak Pro"/>
                <a:ea typeface="DejaVu Sans"/>
              </a:rPr>
              <a:t>.net</a:t>
            </a:r>
            <a:r>
              <a:rPr lang="en-US" sz="1600" b="0" strike="noStrike" spc="-1" dirty="0">
                <a:solidFill>
                  <a:srgbClr val="FFFFFF"/>
                </a:solidFill>
                <a:latin typeface="Speak Pro"/>
                <a:ea typeface="DejaVu Sans"/>
              </a:rPr>
              <a:t> and Power Platform / CDS, </a:t>
            </a: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MIT licensed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8006400" y="305928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Forks are like “copies” of the project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928800" y="517032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Who submitted at least 1 Pull Request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4467600" y="517032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Started back in November 2014… time flies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20" name="Picture Placeholder 58"/>
          <p:cNvPicPr/>
          <p:nvPr/>
        </p:nvPicPr>
        <p:blipFill>
          <a:blip r:embed="rId2"/>
          <a:stretch/>
        </p:blipFill>
        <p:spPr>
          <a:xfrm>
            <a:off x="4512240" y="38901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1" name="Picture Placeholder 60"/>
          <p:cNvPicPr/>
          <p:nvPr/>
        </p:nvPicPr>
        <p:blipFill>
          <a:blip r:embed="rId3"/>
          <a:stretch/>
        </p:blipFill>
        <p:spPr>
          <a:xfrm>
            <a:off x="8047800" y="38901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2" name="Picture Placeholder 70"/>
          <p:cNvPicPr/>
          <p:nvPr/>
        </p:nvPicPr>
        <p:blipFill>
          <a:blip r:embed="rId4"/>
          <a:stretch/>
        </p:blipFill>
        <p:spPr>
          <a:xfrm>
            <a:off x="878400" y="17373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3" name="Picture Placeholder 76"/>
          <p:cNvPicPr/>
          <p:nvPr/>
        </p:nvPicPr>
        <p:blipFill>
          <a:blip r:embed="rId5"/>
          <a:stretch/>
        </p:blipFill>
        <p:spPr>
          <a:xfrm>
            <a:off x="977040" y="389016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4" name="Picture 25"/>
          <p:cNvPicPr/>
          <p:nvPr/>
        </p:nvPicPr>
        <p:blipFill>
          <a:blip r:embed="rId6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pic>
        <p:nvPicPr>
          <p:cNvPr id="225" name="Picture Placeholder 76"/>
          <p:cNvPicPr/>
          <p:nvPr/>
        </p:nvPicPr>
        <p:blipFill>
          <a:blip r:embed="rId5"/>
          <a:stretch/>
        </p:blipFill>
        <p:spPr>
          <a:xfrm>
            <a:off x="4494960" y="173340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6" name="Picture Placeholder 70"/>
          <p:cNvPicPr/>
          <p:nvPr/>
        </p:nvPicPr>
        <p:blipFill>
          <a:blip r:embed="rId4"/>
          <a:stretch/>
        </p:blipFill>
        <p:spPr>
          <a:xfrm>
            <a:off x="7955280" y="1767240"/>
            <a:ext cx="865080" cy="866160"/>
          </a:xfrm>
          <a:prstGeom prst="rect">
            <a:avLst/>
          </a:prstGeom>
          <a:ln w="19080">
            <a:noFill/>
          </a:ln>
        </p:spPr>
      </p:pic>
      <p:pic>
        <p:nvPicPr>
          <p:cNvPr id="227" name="Picture Placeholder 70"/>
          <p:cNvPicPr/>
          <p:nvPr/>
        </p:nvPicPr>
        <p:blipFill>
          <a:blip r:embed="rId4"/>
          <a:stretch/>
        </p:blipFill>
        <p:spPr>
          <a:xfrm>
            <a:off x="8595360" y="1767240"/>
            <a:ext cx="865080" cy="866160"/>
          </a:xfrm>
          <a:prstGeom prst="rect">
            <a:avLst/>
          </a:prstGeom>
          <a:ln w="19080">
            <a:noFill/>
          </a:ln>
        </p:spPr>
      </p:pic>
      <p:sp>
        <p:nvSpPr>
          <p:cNvPr id="228" name="CustomShape 14"/>
          <p:cNvSpPr/>
          <p:nvPr/>
        </p:nvSpPr>
        <p:spPr>
          <a:xfrm>
            <a:off x="999000" y="819360"/>
            <a:ext cx="58582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https://github.com/jordimontana82/fake-xrm-easy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8102160" y="5170320"/>
            <a:ext cx="32540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  <a:ea typeface="DejaVu Sans"/>
              </a:rPr>
              <a:t>Not too bad for a “low code” platform :)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7480" y="1700280"/>
            <a:ext cx="4141080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Why...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8D7A-4D4D-4ED7-A367-DF1C2BBF83C7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527480" y="3279960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...</a:t>
            </a:r>
            <a:r>
              <a:rPr kumimoji="0" lang="en-US" sz="25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FakeXrmEasy</a:t>
            </a:r>
            <a:r>
              <a:rPr kumimoji="0" lang="en-US" sz="2500" b="1" i="0" u="none" strike="noStrike" kern="1200" cap="none" spc="-1" normalizeH="0" baseline="0" noProof="0" dirty="0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Speak Pro"/>
                <a:ea typeface="DejaVu Sans"/>
              </a:rPr>
              <a:t>?</a:t>
            </a:r>
            <a:endParaRPr kumimoji="0" lang="en-US" sz="2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05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6583680" y="1554480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  <a:ea typeface="DejaVu Sans"/>
              </a:rPr>
              <a:t>Mocks already implemented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  <a:ea typeface="DejaVu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Data </a:t>
            </a:r>
            <a:r>
              <a:rPr kumimoji="0" lang="es-ES_tradnl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driven</a:t>
            </a: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,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dev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friendly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tests</a:t>
            </a:r>
            <a:endParaRPr kumimoji="0" lang="es-ES_tradnl" sz="2200" b="1" i="0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Easier</a:t>
            </a: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to refactor (less tech debt)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2200" b="1" i="0" u="sng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Consistent</a:t>
            </a:r>
            <a:r>
              <a:rPr kumimoji="0" lang="es-ES_tradnl" sz="22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across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dev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  <a:r>
              <a:rPr kumimoji="0" lang="es-ES_tradnl" sz="2200" b="1" i="0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teams</a:t>
            </a:r>
            <a:r>
              <a:rPr kumimoji="0" lang="es-ES_tradnl" sz="2200" b="1" i="0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ak Pro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_tradnl" sz="2200" b="1" u="sng" spc="-1" dirty="0" err="1">
                <a:solidFill>
                  <a:srgbClr val="FFFFFF"/>
                </a:solidFill>
                <a:latin typeface="Speak Pro"/>
              </a:rPr>
              <a:t>Faster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than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UI /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Integration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tests</a:t>
            </a:r>
            <a:endParaRPr kumimoji="0" lang="es-ES_tradnl" sz="2200" b="1" i="0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 =&gt;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Huge</a:t>
            </a:r>
            <a:r>
              <a:rPr lang="es-ES_tradnl" sz="2200" b="1" spc="-1" dirty="0">
                <a:solidFill>
                  <a:srgbClr val="FFFFFF"/>
                </a:solidFill>
                <a:latin typeface="Speak Pro"/>
              </a:rPr>
              <a:t> time </a:t>
            </a:r>
            <a:r>
              <a:rPr lang="es-ES_tradnl" sz="2200" b="1" spc="-1" dirty="0" err="1">
                <a:solidFill>
                  <a:srgbClr val="FFFFFF"/>
                </a:solidFill>
                <a:latin typeface="Speak Pro"/>
              </a:rPr>
              <a:t>savings</a:t>
            </a:r>
            <a:endParaRPr kumimoji="0" lang="es-ES_tradnl" sz="2200" b="1" i="0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1CAD7-03FC-4067-9B3E-ADA6881713DE}"/>
              </a:ext>
            </a:extLst>
          </p:cNvPr>
          <p:cNvSpPr/>
          <p:nvPr/>
        </p:nvSpPr>
        <p:spPr>
          <a:xfrm>
            <a:off x="167580" y="49249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https://dynamicsvalue.com/blog/fake-xrm-easy-versus-other-frameworks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2D12E-D56A-468F-A797-E1F9E886E1C7}"/>
              </a:ext>
            </a:extLst>
          </p:cNvPr>
          <p:cNvSpPr/>
          <p:nvPr/>
        </p:nvSpPr>
        <p:spPr>
          <a:xfrm>
            <a:off x="167580" y="46091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https://dynamicsvalue.com/blog/whats-the-total-cost-of-a-software-bug</a:t>
            </a:r>
          </a:p>
        </p:txBody>
      </p:sp>
    </p:spTree>
    <p:extLst>
      <p:ext uri="{BB962C8B-B14F-4D97-AF65-F5344CB8AC3E}">
        <p14:creationId xmlns:p14="http://schemas.microsoft.com/office/powerpoint/2010/main" val="3159568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9AC19-DFD2-4B92-B26A-EECB7D079130}"/>
              </a:ext>
            </a:extLst>
          </p:cNvPr>
          <p:cNvSpPr/>
          <p:nvPr/>
        </p:nvSpPr>
        <p:spPr>
          <a:xfrm>
            <a:off x="949141" y="1237939"/>
            <a:ext cx="2090571" cy="230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8" name="CustomShape 1"/>
          <p:cNvSpPr/>
          <p:nvPr/>
        </p:nvSpPr>
        <p:spPr>
          <a:xfrm>
            <a:off x="115570" y="-35242"/>
            <a:ext cx="8091981" cy="15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BE005A"/>
                </a:solidFill>
                <a:effectLst/>
                <a:uLnTx/>
                <a:uFillTx/>
                <a:latin typeface="Avenir Next LT Pro"/>
                <a:ea typeface="DejaVu Sans"/>
              </a:rPr>
              <a:t>FakeXrmEasy</a:t>
            </a:r>
            <a:r>
              <a:rPr lang="en-US" sz="4000" b="1" spc="-1" dirty="0">
                <a:solidFill>
                  <a:srgbClr val="BE005A"/>
                </a:solidFill>
                <a:latin typeface="Avenir Next LT Pro"/>
                <a:ea typeface="DejaVu Sans"/>
              </a:rPr>
              <a:t> Overview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14880" y="6187680"/>
            <a:ext cx="32540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3B2CAC"/>
                </a:solidFill>
                <a:effectLst/>
                <a:uLnTx/>
                <a:uFillTx/>
                <a:latin typeface="Speak Pro"/>
                <a:ea typeface="DejaVu Sans"/>
              </a:rPr>
              <a:t>What’s new in FakeXrmEasy v2.x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849880" y="618768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995D3-8C24-48C6-9F78-0D1D23F82B58}" type="slidenum">
              <a:rPr kumimoji="0" lang="en-US" sz="1200" b="0" i="1" u="none" strike="noStrike" kern="1200" cap="none" spc="-1" normalizeH="0" baseline="0" noProof="0">
                <a:ln>
                  <a:noFill/>
                </a:ln>
                <a:solidFill>
                  <a:srgbClr val="FFCD6B"/>
                </a:solidFill>
                <a:effectLst/>
                <a:uLnTx/>
                <a:uFillTx/>
                <a:latin typeface="Speak Pro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509006" y="2833735"/>
            <a:ext cx="414108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2" name="Picture 9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1210040" y="829800"/>
            <a:ext cx="939240" cy="4820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6355214" y="942806"/>
            <a:ext cx="5209920" cy="38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69178-303C-4722-A7FC-1A4082EDC771}"/>
              </a:ext>
            </a:extLst>
          </p:cNvPr>
          <p:cNvSpPr txBox="1">
            <a:spLocks/>
          </p:cNvSpPr>
          <p:nvPr/>
        </p:nvSpPr>
        <p:spPr>
          <a:xfrm>
            <a:off x="-882973" y="2163870"/>
            <a:ext cx="12328624" cy="374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     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               </a:t>
            </a:r>
            <a:endParaRPr kumimoji="0" lang="es-E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8FA3-B772-4C77-A6FD-70C416455815}"/>
              </a:ext>
            </a:extLst>
          </p:cNvPr>
          <p:cNvSpPr/>
          <p:nvPr/>
        </p:nvSpPr>
        <p:spPr>
          <a:xfrm>
            <a:off x="597334" y="4652300"/>
            <a:ext cx="11036740" cy="9304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In-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Memory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DB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Dictionaries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1CE6-9BF9-4559-A45F-BBB577ED5291}"/>
              </a:ext>
            </a:extLst>
          </p:cNvPr>
          <p:cNvSpPr/>
          <p:nvPr/>
        </p:nvSpPr>
        <p:spPr>
          <a:xfrm>
            <a:off x="3213510" y="1580690"/>
            <a:ext cx="5064210" cy="616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IOrganizationService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0DAD1-EED0-4F44-959E-0A62F8D3420F}"/>
              </a:ext>
            </a:extLst>
          </p:cNvPr>
          <p:cNvSpPr/>
          <p:nvPr/>
        </p:nvSpPr>
        <p:spPr>
          <a:xfrm>
            <a:off x="3823334" y="3258587"/>
            <a:ext cx="3580340" cy="930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FakeItEasy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1D94B95-4CCF-478B-8266-82EF9D2CB4B1}"/>
              </a:ext>
            </a:extLst>
          </p:cNvPr>
          <p:cNvSpPr/>
          <p:nvPr/>
        </p:nvSpPr>
        <p:spPr>
          <a:xfrm>
            <a:off x="5417227" y="4049627"/>
            <a:ext cx="454143" cy="102093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F05D1B6-FA14-4025-867E-EC0C75F975A6}"/>
              </a:ext>
            </a:extLst>
          </p:cNvPr>
          <p:cNvSpPr/>
          <p:nvPr/>
        </p:nvSpPr>
        <p:spPr>
          <a:xfrm>
            <a:off x="5390118" y="2197297"/>
            <a:ext cx="446772" cy="1235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598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470</Words>
  <Application>Microsoft Office PowerPoint</Application>
  <PresentationFormat>Widescreen</PresentationFormat>
  <Paragraphs>123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Speak Pro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Jordi</cp:lastModifiedBy>
  <cp:revision>67</cp:revision>
  <dcterms:created xsi:type="dcterms:W3CDTF">2020-05-24T23:43:48Z</dcterms:created>
  <dcterms:modified xsi:type="dcterms:W3CDTF">2020-06-20T20:59:41Z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