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6"/>
  </p:notesMasterIdLst>
  <p:handoutMasterIdLst>
    <p:handoutMasterId r:id="rId17"/>
  </p:handoutMasterIdLst>
  <p:sldIdLst>
    <p:sldId id="256" r:id="rId5"/>
    <p:sldId id="257" r:id="rId6"/>
    <p:sldId id="258" r:id="rId7"/>
    <p:sldId id="259" r:id="rId8"/>
    <p:sldId id="263" r:id="rId9"/>
    <p:sldId id="264" r:id="rId10"/>
    <p:sldId id="266" r:id="rId11"/>
    <p:sldId id="265" r:id="rId12"/>
    <p:sldId id="267" r:id="rId13"/>
    <p:sldId id="268" r:id="rId14"/>
    <p:sldId id="260" r:id="rId15"/>
  </p:sldIdLst>
  <p:sldSz cx="12192000" cy="6858000"/>
  <p:notesSz cx="6858000" cy="9144000"/>
  <p:defaultTextStyle>
    <a:defPPr rtl="0">
      <a:defRPr lang="el-g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74" d="100"/>
          <a:sy n="74" d="100"/>
        </p:scale>
        <p:origin x="406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id="{B236C49F-C06F-48F2-B8A9-CBDF112920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a:extLst>
              <a:ext uri="{FF2B5EF4-FFF2-40B4-BE49-F238E27FC236}">
                <a16:creationId xmlns:a16="http://schemas.microsoft.com/office/drawing/2014/main" id="{FA344DEB-D7E3-4FEA-8F32-D3C24888E3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DCCB53-973E-4BA5-B4E7-9E9A2B07511F}" type="datetime1">
              <a:rPr lang="el-GR" smtClean="0"/>
              <a:t>18/11/2024</a:t>
            </a:fld>
            <a:endParaRPr lang="el-GR" dirty="0"/>
          </a:p>
        </p:txBody>
      </p:sp>
      <p:sp>
        <p:nvSpPr>
          <p:cNvPr id="4" name="Θέση υποσέλιδου 3">
            <a:extLst>
              <a:ext uri="{FF2B5EF4-FFF2-40B4-BE49-F238E27FC236}">
                <a16:creationId xmlns:a16="http://schemas.microsoft.com/office/drawing/2014/main" id="{E1389698-72DF-4EDC-BCCA-765597745E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Θέση αριθμού διαφάνειας 4">
            <a:extLst>
              <a:ext uri="{FF2B5EF4-FFF2-40B4-BE49-F238E27FC236}">
                <a16:creationId xmlns:a16="http://schemas.microsoft.com/office/drawing/2014/main" id="{B8E11E22-615E-42B0-88B8-619337D662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5AC1D0-1E1D-474F-9ED9-85F028C9143F}" type="slidenum">
              <a:rPr lang="el-GR" smtClean="0"/>
              <a:t>‹#›</a:t>
            </a:fld>
            <a:endParaRPr lang="el-GR"/>
          </a:p>
        </p:txBody>
      </p:sp>
    </p:spTree>
    <p:extLst>
      <p:ext uri="{BB962C8B-B14F-4D97-AF65-F5344CB8AC3E}">
        <p14:creationId xmlns:p14="http://schemas.microsoft.com/office/powerpoint/2010/main" val="2061983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noProof="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2DDA8-E96B-44C6-9ACD-B287828535F7}" type="datetime1">
              <a:rPr lang="el-GR" smtClean="0"/>
              <a:pPr/>
              <a:t>18/11/2024</a:t>
            </a:fld>
            <a:endParaRPr lang="el-GR"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noProof="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GR" noProof="0"/>
              <a:t>Επεξεργασία στυλ κειμένου υποδείγματος</a:t>
            </a:r>
          </a:p>
          <a:p>
            <a:pPr lvl="1"/>
            <a:r>
              <a:rPr lang="el-GR" noProof="0"/>
              <a:t>Δεύτερο επίπεδο</a:t>
            </a:r>
          </a:p>
          <a:p>
            <a:pPr lvl="2"/>
            <a:r>
              <a:rPr lang="el-GR" noProof="0"/>
              <a:t>Τρίτο επίπεδο</a:t>
            </a:r>
          </a:p>
          <a:p>
            <a:pPr lvl="3"/>
            <a:r>
              <a:rPr lang="el-GR" noProof="0"/>
              <a:t>Τέταρτο επίπεδο</a:t>
            </a:r>
          </a:p>
          <a:p>
            <a:pPr lvl="4"/>
            <a:r>
              <a:rPr lang="el-GR" noProof="0"/>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noProof="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454AA-5062-4E8B-AEB6-70DFC28B7AE1}" type="slidenum">
              <a:rPr lang="el-GR" noProof="0" smtClean="0"/>
              <a:t>‹#›</a:t>
            </a:fld>
            <a:endParaRPr lang="el-GR" noProof="0"/>
          </a:p>
        </p:txBody>
      </p:sp>
    </p:spTree>
    <p:extLst>
      <p:ext uri="{BB962C8B-B14F-4D97-AF65-F5344CB8AC3E}">
        <p14:creationId xmlns:p14="http://schemas.microsoft.com/office/powerpoint/2010/main" val="274951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1</a:t>
            </a:fld>
            <a:endParaRPr lang="el-GR"/>
          </a:p>
        </p:txBody>
      </p:sp>
    </p:spTree>
    <p:extLst>
      <p:ext uri="{BB962C8B-B14F-4D97-AF65-F5344CB8AC3E}">
        <p14:creationId xmlns:p14="http://schemas.microsoft.com/office/powerpoint/2010/main" val="97285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10</a:t>
            </a:fld>
            <a:endParaRPr lang="el-GR"/>
          </a:p>
        </p:txBody>
      </p:sp>
    </p:spTree>
    <p:extLst>
      <p:ext uri="{BB962C8B-B14F-4D97-AF65-F5344CB8AC3E}">
        <p14:creationId xmlns:p14="http://schemas.microsoft.com/office/powerpoint/2010/main" val="128622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11</a:t>
            </a:fld>
            <a:endParaRPr lang="el-GR"/>
          </a:p>
        </p:txBody>
      </p:sp>
    </p:spTree>
    <p:extLst>
      <p:ext uri="{BB962C8B-B14F-4D97-AF65-F5344CB8AC3E}">
        <p14:creationId xmlns:p14="http://schemas.microsoft.com/office/powerpoint/2010/main" val="504377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2</a:t>
            </a:fld>
            <a:endParaRPr lang="el-GR"/>
          </a:p>
        </p:txBody>
      </p:sp>
    </p:spTree>
    <p:extLst>
      <p:ext uri="{BB962C8B-B14F-4D97-AF65-F5344CB8AC3E}">
        <p14:creationId xmlns:p14="http://schemas.microsoft.com/office/powerpoint/2010/main" val="222349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3</a:t>
            </a:fld>
            <a:endParaRPr lang="el-GR"/>
          </a:p>
        </p:txBody>
      </p:sp>
    </p:spTree>
    <p:extLst>
      <p:ext uri="{BB962C8B-B14F-4D97-AF65-F5344CB8AC3E}">
        <p14:creationId xmlns:p14="http://schemas.microsoft.com/office/powerpoint/2010/main" val="2652757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4</a:t>
            </a:fld>
            <a:endParaRPr lang="el-GR"/>
          </a:p>
        </p:txBody>
      </p:sp>
    </p:spTree>
    <p:extLst>
      <p:ext uri="{BB962C8B-B14F-4D97-AF65-F5344CB8AC3E}">
        <p14:creationId xmlns:p14="http://schemas.microsoft.com/office/powerpoint/2010/main" val="33778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5</a:t>
            </a:fld>
            <a:endParaRPr lang="el-GR"/>
          </a:p>
        </p:txBody>
      </p:sp>
    </p:spTree>
    <p:extLst>
      <p:ext uri="{BB962C8B-B14F-4D97-AF65-F5344CB8AC3E}">
        <p14:creationId xmlns:p14="http://schemas.microsoft.com/office/powerpoint/2010/main" val="22752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6</a:t>
            </a:fld>
            <a:endParaRPr lang="el-GR"/>
          </a:p>
        </p:txBody>
      </p:sp>
    </p:spTree>
    <p:extLst>
      <p:ext uri="{BB962C8B-B14F-4D97-AF65-F5344CB8AC3E}">
        <p14:creationId xmlns:p14="http://schemas.microsoft.com/office/powerpoint/2010/main" val="428899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7</a:t>
            </a:fld>
            <a:endParaRPr lang="el-GR"/>
          </a:p>
        </p:txBody>
      </p:sp>
    </p:spTree>
    <p:extLst>
      <p:ext uri="{BB962C8B-B14F-4D97-AF65-F5344CB8AC3E}">
        <p14:creationId xmlns:p14="http://schemas.microsoft.com/office/powerpoint/2010/main" val="266252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8</a:t>
            </a:fld>
            <a:endParaRPr lang="el-GR"/>
          </a:p>
        </p:txBody>
      </p:sp>
    </p:spTree>
    <p:extLst>
      <p:ext uri="{BB962C8B-B14F-4D97-AF65-F5344CB8AC3E}">
        <p14:creationId xmlns:p14="http://schemas.microsoft.com/office/powerpoint/2010/main" val="3532329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3E0454AA-5062-4E8B-AEB6-70DFC28B7AE1}" type="slidenum">
              <a:rPr lang="el-GR" smtClean="0"/>
              <a:t>9</a:t>
            </a:fld>
            <a:endParaRPr lang="el-GR"/>
          </a:p>
        </p:txBody>
      </p:sp>
    </p:spTree>
    <p:extLst>
      <p:ext uri="{BB962C8B-B14F-4D97-AF65-F5344CB8AC3E}">
        <p14:creationId xmlns:p14="http://schemas.microsoft.com/office/powerpoint/2010/main" val="373535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solidFill>
          <a:schemeClr val="accent2"/>
        </a:solidFill>
        <a:effectLst/>
      </p:bgPr>
    </p:bg>
    <p:spTree>
      <p:nvGrpSpPr>
        <p:cNvPr id="1" name=""/>
        <p:cNvGrpSpPr/>
        <p:nvPr/>
      </p:nvGrpSpPr>
      <p:grpSpPr>
        <a:xfrm>
          <a:off x="0" y="0"/>
          <a:ext cx="0" cy="0"/>
          <a:chOff x="0" y="0"/>
          <a:chExt cx="0" cy="0"/>
        </a:xfrm>
      </p:grpSpPr>
      <p:sp>
        <p:nvSpPr>
          <p:cNvPr id="2" name="Τίτλος 1"/>
          <p:cNvSpPr>
            <a:spLocks noGrp="1"/>
          </p:cNvSpPr>
          <p:nvPr>
            <p:ph type="ctrTitle" hasCustomPrompt="1"/>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l-GR" noProof="0"/>
              <a:t>Κάντε κλικ για να επεξεργαστείτε το Στυλ κύριου τίτλου</a:t>
            </a:r>
          </a:p>
        </p:txBody>
      </p:sp>
      <p:sp>
        <p:nvSpPr>
          <p:cNvPr id="3" name="Υπότιτλος 2"/>
          <p:cNvSpPr>
            <a:spLocks noGrp="1"/>
          </p:cNvSpPr>
          <p:nvPr>
            <p:ph type="subTitle" idx="1" hasCustomPrompt="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l-GR" noProof="0"/>
              <a:t>Κάντε κλικ για να επεξεργαστείτε το Στυλ κύριου υποτίτλου</a:t>
            </a:r>
          </a:p>
        </p:txBody>
      </p:sp>
      <p:sp>
        <p:nvSpPr>
          <p:cNvPr id="7" name="Θέση ημερομηνίας 6"/>
          <p:cNvSpPr>
            <a:spLocks noGrp="1"/>
          </p:cNvSpPr>
          <p:nvPr>
            <p:ph type="dt" sz="half" idx="10"/>
          </p:nvPr>
        </p:nvSpPr>
        <p:spPr/>
        <p:txBody>
          <a:bodyPr rtlCol="0"/>
          <a:lstStyle/>
          <a:p>
            <a:pPr rtl="0"/>
            <a:fld id="{B8F49DF9-5FC4-47B4-B063-7511C1C2BB8F}" type="datetime1">
              <a:rPr lang="el-GR" noProof="0" smtClean="0"/>
              <a:t>18/11/2024</a:t>
            </a:fld>
            <a:endParaRPr lang="el-GR" noProof="0"/>
          </a:p>
        </p:txBody>
      </p:sp>
      <p:sp>
        <p:nvSpPr>
          <p:cNvPr id="8" name="Θέση υποσέλιδου 7"/>
          <p:cNvSpPr>
            <a:spLocks noGrp="1"/>
          </p:cNvSpPr>
          <p:nvPr>
            <p:ph type="ftr" sz="quarter" idx="11"/>
          </p:nvPr>
        </p:nvSpPr>
        <p:spPr/>
        <p:txBody>
          <a:bodyPr rtlCol="0"/>
          <a:lstStyle/>
          <a:p>
            <a:pPr rtl="0"/>
            <a:r>
              <a:rPr lang="el-GR" noProof="0"/>
              <a:t>
              </a:t>
            </a:r>
          </a:p>
        </p:txBody>
      </p:sp>
      <p:sp>
        <p:nvSpPr>
          <p:cNvPr id="9" name="Θέση αριθμού διαφάνειας 8"/>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p>
            <a:pPr rtl="0"/>
            <a:r>
              <a:rPr lang="el-GR" noProof="0"/>
              <a:t>Κάντε κλικ για να επεξεργαστείτε το Στυλ κύριου τίτλου</a:t>
            </a:r>
          </a:p>
        </p:txBody>
      </p:sp>
      <p:sp>
        <p:nvSpPr>
          <p:cNvPr id="3" name="Θέση κατακόρυφου κειμένου 2"/>
          <p:cNvSpPr>
            <a:spLocks noGrp="1"/>
          </p:cNvSpPr>
          <p:nvPr>
            <p:ph type="body" orient="vert" idx="1" hasCustomPrompt="1"/>
          </p:nvPr>
        </p:nvSpPr>
        <p:spPr/>
        <p:txBody>
          <a:bodyPr vert="eaVert" rtlCol="0"/>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p:txBody>
          <a:bodyPr rtlCol="0"/>
          <a:lstStyle/>
          <a:p>
            <a:pPr rtl="0"/>
            <a:fld id="{2361C0E5-ABE8-487F-9923-7D78259DCA18}" type="datetime1">
              <a:rPr lang="el-GR" noProof="0" smtClean="0"/>
              <a:t>18/11/2024</a:t>
            </a:fld>
            <a:endParaRPr lang="el-GR" noProof="0"/>
          </a:p>
        </p:txBody>
      </p:sp>
      <p:sp>
        <p:nvSpPr>
          <p:cNvPr id="5" name="Θέση υποσέλιδου 4"/>
          <p:cNvSpPr>
            <a:spLocks noGrp="1"/>
          </p:cNvSpPr>
          <p:nvPr>
            <p:ph type="ftr" sz="quarter" idx="11"/>
          </p:nvPr>
        </p:nvSpPr>
        <p:spPr/>
        <p:txBody>
          <a:bodyPr rtlCol="0"/>
          <a:lstStyle/>
          <a:p>
            <a:pPr rtl="0"/>
            <a:r>
              <a:rPr lang="el-GR" noProof="0"/>
              <a:t>
              </a:t>
            </a:r>
          </a:p>
        </p:txBody>
      </p:sp>
      <p:sp>
        <p:nvSpPr>
          <p:cNvPr id="6" name="Θέση αριθμού διαφάνειας 5"/>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hasCustomPrompt="1"/>
          </p:nvPr>
        </p:nvSpPr>
        <p:spPr>
          <a:xfrm>
            <a:off x="8653112" y="937260"/>
            <a:ext cx="1298608" cy="4983480"/>
          </a:xfrm>
        </p:spPr>
        <p:txBody>
          <a:bodyPr vert="eaVert" rtlCol="0"/>
          <a:lstStyle/>
          <a:p>
            <a:pPr rtl="0"/>
            <a:r>
              <a:rPr lang="el-GR" noProof="0"/>
              <a:t>Κάντε κλικ για να επεξεργαστείτε το Στυλ κύριου τίτλου</a:t>
            </a:r>
          </a:p>
        </p:txBody>
      </p:sp>
      <p:sp>
        <p:nvSpPr>
          <p:cNvPr id="3" name="Θέση κατακόρυφου κειμένου 2"/>
          <p:cNvSpPr>
            <a:spLocks noGrp="1"/>
          </p:cNvSpPr>
          <p:nvPr>
            <p:ph type="body" orient="vert" idx="1" hasCustomPrompt="1"/>
          </p:nvPr>
        </p:nvSpPr>
        <p:spPr>
          <a:xfrm>
            <a:off x="2231136" y="937260"/>
            <a:ext cx="6198489" cy="4983480"/>
          </a:xfrm>
        </p:spPr>
        <p:txBody>
          <a:bodyPr vert="eaVert" rtlCol="0"/>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p:txBody>
          <a:bodyPr rtlCol="0"/>
          <a:lstStyle/>
          <a:p>
            <a:pPr rtl="0"/>
            <a:fld id="{5B90E37B-CFF2-404D-9584-6965CD30D3E7}" type="datetime1">
              <a:rPr lang="el-GR" noProof="0" smtClean="0"/>
              <a:t>18/11/2024</a:t>
            </a:fld>
            <a:endParaRPr lang="el-GR" noProof="0"/>
          </a:p>
        </p:txBody>
      </p:sp>
      <p:sp>
        <p:nvSpPr>
          <p:cNvPr id="5" name="Θέση υποσέλιδου 4"/>
          <p:cNvSpPr>
            <a:spLocks noGrp="1"/>
          </p:cNvSpPr>
          <p:nvPr>
            <p:ph type="ftr" sz="quarter" idx="11"/>
          </p:nvPr>
        </p:nvSpPr>
        <p:spPr/>
        <p:txBody>
          <a:bodyPr rtlCol="0"/>
          <a:lstStyle/>
          <a:p>
            <a:pPr rtl="0"/>
            <a:r>
              <a:rPr lang="el-GR" noProof="0"/>
              <a:t>
              </a:t>
            </a:r>
          </a:p>
        </p:txBody>
      </p:sp>
      <p:sp>
        <p:nvSpPr>
          <p:cNvPr id="6" name="Θέση αριθμού διαφάνειας 5"/>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p>
            <a:pPr rtl="0"/>
            <a:r>
              <a:rPr lang="el-GR" noProof="0"/>
              <a:t>Κάντε κλικ για να επεξεργαστείτε το Στυλ κύριου τίτλου</a:t>
            </a:r>
          </a:p>
        </p:txBody>
      </p:sp>
      <p:sp>
        <p:nvSpPr>
          <p:cNvPr id="3" name="Θέση περιεχομένου 2"/>
          <p:cNvSpPr>
            <a:spLocks noGrp="1"/>
          </p:cNvSpPr>
          <p:nvPr>
            <p:ph idx="1" hasCustomPrompt="1"/>
          </p:nvPr>
        </p:nvSpPr>
        <p:spPr/>
        <p:txBody>
          <a:bodyPr rtlCol="0"/>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7" name="Θέση ημερομηνίας 6"/>
          <p:cNvSpPr>
            <a:spLocks noGrp="1"/>
          </p:cNvSpPr>
          <p:nvPr>
            <p:ph type="dt" sz="half" idx="10"/>
          </p:nvPr>
        </p:nvSpPr>
        <p:spPr/>
        <p:txBody>
          <a:bodyPr rtlCol="0"/>
          <a:lstStyle/>
          <a:p>
            <a:pPr rtl="0"/>
            <a:fld id="{C0BA8182-0C10-4BAA-A38B-9DC74F693B26}" type="datetime1">
              <a:rPr lang="el-GR" noProof="0" smtClean="0"/>
              <a:t>18/11/2024</a:t>
            </a:fld>
            <a:endParaRPr lang="el-GR" noProof="0"/>
          </a:p>
        </p:txBody>
      </p:sp>
      <p:sp>
        <p:nvSpPr>
          <p:cNvPr id="8" name="Θέση υποσέλιδου 7"/>
          <p:cNvSpPr>
            <a:spLocks noGrp="1"/>
          </p:cNvSpPr>
          <p:nvPr>
            <p:ph type="ftr" sz="quarter" idx="11"/>
          </p:nvPr>
        </p:nvSpPr>
        <p:spPr/>
        <p:txBody>
          <a:bodyPr rtlCol="0"/>
          <a:lstStyle/>
          <a:p>
            <a:pPr rtl="0"/>
            <a:r>
              <a:rPr lang="el-GR" noProof="0"/>
              <a:t>
              </a:t>
            </a:r>
          </a:p>
        </p:txBody>
      </p:sp>
      <p:sp>
        <p:nvSpPr>
          <p:cNvPr id="9" name="Θέση αριθμού διαφάνειας 8"/>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solidFill>
          <a:schemeClr val="accent1"/>
        </a:solidFill>
        <a:effectLst/>
      </p:bgPr>
    </p:bg>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l-GR" noProof="0"/>
              <a:t>Κάντε κλικ για να επεξεργαστείτε το Στυλ κύριου τίτλου</a:t>
            </a:r>
          </a:p>
        </p:txBody>
      </p:sp>
      <p:sp>
        <p:nvSpPr>
          <p:cNvPr id="3" name="Θέση κειμένου 2"/>
          <p:cNvSpPr>
            <a:spLocks noGrp="1"/>
          </p:cNvSpPr>
          <p:nvPr>
            <p:ph type="body" idx="1" hasCustomPrompt="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l-GR" noProof="0"/>
              <a:t>Επεξεργασία στυλ κειμένου υποδείγματος</a:t>
            </a:r>
          </a:p>
        </p:txBody>
      </p:sp>
      <p:sp>
        <p:nvSpPr>
          <p:cNvPr id="7" name="Θέση ημερομηνίας 6"/>
          <p:cNvSpPr>
            <a:spLocks noGrp="1"/>
          </p:cNvSpPr>
          <p:nvPr>
            <p:ph type="dt" sz="half" idx="10"/>
          </p:nvPr>
        </p:nvSpPr>
        <p:spPr/>
        <p:txBody>
          <a:bodyPr rtlCol="0"/>
          <a:lstStyle/>
          <a:p>
            <a:pPr rtl="0"/>
            <a:fld id="{3B12532C-1AE5-4BE7-A62A-C345F19E7FA3}" type="datetime1">
              <a:rPr lang="el-GR" noProof="0" smtClean="0"/>
              <a:t>18/11/2024</a:t>
            </a:fld>
            <a:endParaRPr lang="el-GR" noProof="0"/>
          </a:p>
        </p:txBody>
      </p:sp>
      <p:sp>
        <p:nvSpPr>
          <p:cNvPr id="8" name="Θέση υποσέλιδου 7"/>
          <p:cNvSpPr>
            <a:spLocks noGrp="1"/>
          </p:cNvSpPr>
          <p:nvPr>
            <p:ph type="ftr" sz="quarter" idx="11"/>
          </p:nvPr>
        </p:nvSpPr>
        <p:spPr/>
        <p:txBody>
          <a:bodyPr rtlCol="0"/>
          <a:lstStyle/>
          <a:p>
            <a:pPr rtl="0"/>
            <a:r>
              <a:rPr lang="el-GR" noProof="0"/>
              <a:t>
              </a:t>
            </a:r>
          </a:p>
        </p:txBody>
      </p:sp>
      <p:sp>
        <p:nvSpPr>
          <p:cNvPr id="9" name="Θέση αριθμού διαφάνειας 8"/>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p>
            <a:pPr rtl="0"/>
            <a:r>
              <a:rPr lang="el-GR" noProof="0"/>
              <a:t>Κάντε κλικ για να επεξεργαστείτε το Στυλ κύριου τίτλου</a:t>
            </a:r>
          </a:p>
        </p:txBody>
      </p:sp>
      <p:sp>
        <p:nvSpPr>
          <p:cNvPr id="3" name="Θέση περιεχομένου 2"/>
          <p:cNvSpPr>
            <a:spLocks noGrp="1"/>
          </p:cNvSpPr>
          <p:nvPr>
            <p:ph sz="half" idx="1" hasCustomPrompt="1"/>
          </p:nvPr>
        </p:nvSpPr>
        <p:spPr>
          <a:xfrm>
            <a:off x="1581912" y="2638044"/>
            <a:ext cx="4271771" cy="3101982"/>
          </a:xfrm>
        </p:spPr>
        <p:txBody>
          <a:bodyPr rtlCol="0"/>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περιεχομένου 3"/>
          <p:cNvSpPr>
            <a:spLocks noGrp="1"/>
          </p:cNvSpPr>
          <p:nvPr>
            <p:ph sz="half" idx="2" hasCustomPrompt="1"/>
          </p:nvPr>
        </p:nvSpPr>
        <p:spPr>
          <a:xfrm>
            <a:off x="6338315" y="2638044"/>
            <a:ext cx="4270247" cy="3101982"/>
          </a:xfrm>
        </p:spPr>
        <p:txBody>
          <a:bodyPr rtlCol="0"/>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8" name="Θέση ημερομηνίας 7"/>
          <p:cNvSpPr>
            <a:spLocks noGrp="1"/>
          </p:cNvSpPr>
          <p:nvPr>
            <p:ph type="dt" sz="half" idx="10"/>
          </p:nvPr>
        </p:nvSpPr>
        <p:spPr/>
        <p:txBody>
          <a:bodyPr rtlCol="0"/>
          <a:lstStyle/>
          <a:p>
            <a:pPr rtl="0"/>
            <a:fld id="{34ACD713-8361-4604-BD62-E77E3DB3C4EF}" type="datetime1">
              <a:rPr lang="el-GR" noProof="0" smtClean="0"/>
              <a:t>18/11/2024</a:t>
            </a:fld>
            <a:endParaRPr lang="el-GR" noProof="0"/>
          </a:p>
        </p:txBody>
      </p:sp>
      <p:sp>
        <p:nvSpPr>
          <p:cNvPr id="9" name="Θέση υποσέλιδου 8"/>
          <p:cNvSpPr>
            <a:spLocks noGrp="1"/>
          </p:cNvSpPr>
          <p:nvPr>
            <p:ph type="ftr" sz="quarter" idx="11"/>
          </p:nvPr>
        </p:nvSpPr>
        <p:spPr/>
        <p:txBody>
          <a:bodyPr rtlCol="0"/>
          <a:lstStyle/>
          <a:p>
            <a:pPr rtl="0"/>
            <a:r>
              <a:rPr lang="el-GR" noProof="0"/>
              <a:t>
              </a:t>
            </a:r>
          </a:p>
        </p:txBody>
      </p:sp>
      <p:sp>
        <p:nvSpPr>
          <p:cNvPr id="10" name="Θέση αριθμού διαφάνειας 9"/>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3" name="Θέση κειμένου 2"/>
          <p:cNvSpPr>
            <a:spLocks noGrp="1"/>
          </p:cNvSpPr>
          <p:nvPr>
            <p:ph type="body" idx="1" hasCustomPrompt="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Επεξεργασία στυλ κειμένου υποδείγματος</a:t>
            </a:r>
          </a:p>
        </p:txBody>
      </p:sp>
      <p:sp>
        <p:nvSpPr>
          <p:cNvPr id="4" name="Θέση περιεχομένου 3"/>
          <p:cNvSpPr>
            <a:spLocks noGrp="1"/>
          </p:cNvSpPr>
          <p:nvPr>
            <p:ph sz="half" idx="2" hasCustomPrompt="1"/>
          </p:nvPr>
        </p:nvSpPr>
        <p:spPr>
          <a:xfrm>
            <a:off x="1583436" y="3143250"/>
            <a:ext cx="4270248" cy="2596776"/>
          </a:xfrm>
        </p:spPr>
        <p:txBody>
          <a:bodyPr rtlCol="0"/>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6" name="Θέση περιεχομένου 5"/>
          <p:cNvSpPr>
            <a:spLocks noGrp="1"/>
          </p:cNvSpPr>
          <p:nvPr>
            <p:ph sz="quarter" idx="4" hasCustomPrompt="1"/>
          </p:nvPr>
        </p:nvSpPr>
        <p:spPr>
          <a:xfrm>
            <a:off x="6338316" y="3143250"/>
            <a:ext cx="4253484" cy="2596776"/>
          </a:xfrm>
        </p:spPr>
        <p:txBody>
          <a:bodyPr rtlCol="0"/>
          <a:lstStyle>
            <a:lvl5pPr>
              <a:defRPr/>
            </a:lvl5p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11" name="Θέση κειμένου 4"/>
          <p:cNvSpPr>
            <a:spLocks noGrp="1"/>
          </p:cNvSpPr>
          <p:nvPr>
            <p:ph type="body" sz="quarter" idx="13" hasCustomPrompt="1"/>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Επεξεργασία στυλ κειμένου υποδείγματος</a:t>
            </a:r>
          </a:p>
        </p:txBody>
      </p:sp>
      <p:sp>
        <p:nvSpPr>
          <p:cNvPr id="7" name="Θέση ημερομηνίας 6"/>
          <p:cNvSpPr>
            <a:spLocks noGrp="1"/>
          </p:cNvSpPr>
          <p:nvPr>
            <p:ph type="dt" sz="half" idx="10"/>
          </p:nvPr>
        </p:nvSpPr>
        <p:spPr/>
        <p:txBody>
          <a:bodyPr rtlCol="0"/>
          <a:lstStyle/>
          <a:p>
            <a:pPr rtl="0"/>
            <a:fld id="{01C3BC60-8DC8-47F7-885B-4C1C02D1BD5D}" type="datetime1">
              <a:rPr lang="el-GR" noProof="0" smtClean="0"/>
              <a:t>18/11/2024</a:t>
            </a:fld>
            <a:endParaRPr lang="el-GR" noProof="0"/>
          </a:p>
        </p:txBody>
      </p:sp>
      <p:sp>
        <p:nvSpPr>
          <p:cNvPr id="8" name="Θέση υποσέλιδου 7"/>
          <p:cNvSpPr>
            <a:spLocks noGrp="1"/>
          </p:cNvSpPr>
          <p:nvPr>
            <p:ph type="ftr" sz="quarter" idx="11"/>
          </p:nvPr>
        </p:nvSpPr>
        <p:spPr/>
        <p:txBody>
          <a:bodyPr rtlCol="0"/>
          <a:lstStyle/>
          <a:p>
            <a:pPr rtl="0"/>
            <a:r>
              <a:rPr lang="el-GR" noProof="0"/>
              <a:t>
              </a:t>
            </a:r>
          </a:p>
        </p:txBody>
      </p:sp>
      <p:sp>
        <p:nvSpPr>
          <p:cNvPr id="9" name="Θέση αριθμού διαφάνειας 8"/>
          <p:cNvSpPr>
            <a:spLocks noGrp="1"/>
          </p:cNvSpPr>
          <p:nvPr>
            <p:ph type="sldNum" sz="quarter" idx="12"/>
          </p:nvPr>
        </p:nvSpPr>
        <p:spPr/>
        <p:txBody>
          <a:bodyPr rtlCol="0"/>
          <a:lstStyle/>
          <a:p>
            <a:pPr rtl="0"/>
            <a:fld id="{6D22F896-40B5-4ADD-8801-0D06FADFA095}" type="slidenum">
              <a:rPr lang="el-GR" noProof="0" smtClean="0"/>
              <a:pPr/>
              <a:t>‹#›</a:t>
            </a:fld>
            <a:endParaRPr lang="el-GR" noProof="0"/>
          </a:p>
        </p:txBody>
      </p:sp>
      <p:sp>
        <p:nvSpPr>
          <p:cNvPr id="10" name="Τίτλος 9"/>
          <p:cNvSpPr>
            <a:spLocks noGrp="1"/>
          </p:cNvSpPr>
          <p:nvPr>
            <p:ph type="title" hasCustomPrompt="1"/>
          </p:nvPr>
        </p:nvSpPr>
        <p:spPr/>
        <p:txBody>
          <a:bodyPr rtlCol="0"/>
          <a:lstStyle/>
          <a:p>
            <a:pPr rtl="0"/>
            <a:r>
              <a:rPr lang="el-GR" noProof="0"/>
              <a:t>Κάντε κλικ για να επεξεργαστείτε το Στυλ κύριου τίτλου</a:t>
            </a:r>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p>
            <a:pPr rtl="0"/>
            <a:r>
              <a:rPr lang="el-GR" noProof="0"/>
              <a:t>Κάντε κλικ για να επεξεργαστείτε το Στυλ κύριου τίτλου</a:t>
            </a:r>
          </a:p>
        </p:txBody>
      </p:sp>
      <p:sp>
        <p:nvSpPr>
          <p:cNvPr id="3" name="Θέση ημερομηνίας 2"/>
          <p:cNvSpPr>
            <a:spLocks noGrp="1"/>
          </p:cNvSpPr>
          <p:nvPr>
            <p:ph type="dt" sz="half" idx="10"/>
          </p:nvPr>
        </p:nvSpPr>
        <p:spPr/>
        <p:txBody>
          <a:bodyPr rtlCol="0"/>
          <a:lstStyle/>
          <a:p>
            <a:pPr rtl="0"/>
            <a:fld id="{EBA97702-ACE8-49E3-A2AD-30253DB3D636}" type="datetime1">
              <a:rPr lang="el-GR" noProof="0" smtClean="0"/>
              <a:t>18/11/2024</a:t>
            </a:fld>
            <a:endParaRPr lang="el-GR" noProof="0"/>
          </a:p>
        </p:txBody>
      </p:sp>
      <p:sp>
        <p:nvSpPr>
          <p:cNvPr id="4" name="Θέση υποσέλιδου 3"/>
          <p:cNvSpPr>
            <a:spLocks noGrp="1"/>
          </p:cNvSpPr>
          <p:nvPr>
            <p:ph type="ftr" sz="quarter" idx="11"/>
          </p:nvPr>
        </p:nvSpPr>
        <p:spPr/>
        <p:txBody>
          <a:bodyPr rtlCol="0"/>
          <a:lstStyle/>
          <a:p>
            <a:pPr rtl="0"/>
            <a:r>
              <a:rPr lang="el-GR" noProof="0"/>
              <a:t>
              </a:t>
            </a:r>
          </a:p>
        </p:txBody>
      </p:sp>
      <p:sp>
        <p:nvSpPr>
          <p:cNvPr id="5" name="Θέση αριθμού διαφάνειας 4"/>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rtlCol="0"/>
          <a:lstStyle/>
          <a:p>
            <a:pPr rtl="0"/>
            <a:fld id="{A71C0497-F00A-469D-9AE3-71C43BC6492B}" type="datetime1">
              <a:rPr lang="el-GR" noProof="0" smtClean="0"/>
              <a:t>18/11/2024</a:t>
            </a:fld>
            <a:endParaRPr lang="el-GR" noProof="0"/>
          </a:p>
        </p:txBody>
      </p:sp>
      <p:sp>
        <p:nvSpPr>
          <p:cNvPr id="3" name="Θέση υποσέλιδου 2"/>
          <p:cNvSpPr>
            <a:spLocks noGrp="1"/>
          </p:cNvSpPr>
          <p:nvPr>
            <p:ph type="ftr" sz="quarter" idx="11"/>
          </p:nvPr>
        </p:nvSpPr>
        <p:spPr/>
        <p:txBody>
          <a:bodyPr rtlCol="0"/>
          <a:lstStyle/>
          <a:p>
            <a:pPr rtl="0"/>
            <a:r>
              <a:rPr lang="el-GR" noProof="0"/>
              <a:t>
              </a:t>
            </a:r>
          </a:p>
        </p:txBody>
      </p:sp>
      <p:sp>
        <p:nvSpPr>
          <p:cNvPr id="4" name="Θέση αριθμού διαφάνειας 3"/>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6" name="Ορθογώνιο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hasCustomPrompt="1"/>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l-GR" noProof="0"/>
              <a:t>Κάντε κλικ για να επεξεργαστείτε το Στυλ κύριου τίτλου</a:t>
            </a:r>
          </a:p>
        </p:txBody>
      </p:sp>
      <p:sp>
        <p:nvSpPr>
          <p:cNvPr id="3" name="Θέση περιεχομένου 2"/>
          <p:cNvSpPr>
            <a:spLocks noGrp="1"/>
          </p:cNvSpPr>
          <p:nvPr>
            <p:ph idx="1" hasCustomPrompt="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κειμένου 3"/>
          <p:cNvSpPr>
            <a:spLocks noGrp="1"/>
          </p:cNvSpPr>
          <p:nvPr>
            <p:ph type="body" sz="half" idx="2" hasCustomPrompt="1"/>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Επεξεργασία στυλ κειμένου υποδείγματος</a:t>
            </a:r>
          </a:p>
        </p:txBody>
      </p:sp>
      <p:sp>
        <p:nvSpPr>
          <p:cNvPr id="9" name="Θέση ημερομηνίας 8"/>
          <p:cNvSpPr>
            <a:spLocks noGrp="1"/>
          </p:cNvSpPr>
          <p:nvPr>
            <p:ph type="dt" sz="half" idx="10"/>
          </p:nvPr>
        </p:nvSpPr>
        <p:spPr/>
        <p:txBody>
          <a:bodyPr rtlCol="0"/>
          <a:lstStyle/>
          <a:p>
            <a:pPr rtl="0"/>
            <a:fld id="{E29B7F88-C2B4-4789-88C0-54D46000DB3D}" type="datetime1">
              <a:rPr lang="el-GR" noProof="0" smtClean="0"/>
              <a:t>18/11/2024</a:t>
            </a:fld>
            <a:endParaRPr lang="el-GR" noProof="0"/>
          </a:p>
        </p:txBody>
      </p:sp>
      <p:sp>
        <p:nvSpPr>
          <p:cNvPr id="10" name="Θέση υποσέλιδου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l-GR" noProof="0"/>
              <a:t>
              </a:t>
            </a:r>
          </a:p>
        </p:txBody>
      </p:sp>
      <p:sp>
        <p:nvSpPr>
          <p:cNvPr id="11" name="Θέση αριθμού διαφάνειας 10"/>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18" name="Ορθογώνιο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hasCustomPrompt="1"/>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l-GR" noProof="0"/>
              <a:t>Κάντε κλικ για να επεξεργαστείτε το Στυλ κύριου τίτλου</a:t>
            </a:r>
          </a:p>
        </p:txBody>
      </p:sp>
      <p:sp>
        <p:nvSpPr>
          <p:cNvPr id="3" name="Θέση εικόνας 2"/>
          <p:cNvSpPr>
            <a:spLocks noGrp="1" noChangeAspect="1"/>
          </p:cNvSpPr>
          <p:nvPr>
            <p:ph type="pic" idx="1" hasCustomPrompt="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noProof="0"/>
              <a:t>Κάντε κλικ στο εικονίδιο για να προσθέσετε μια εικόνα</a:t>
            </a:r>
          </a:p>
        </p:txBody>
      </p:sp>
      <p:sp>
        <p:nvSpPr>
          <p:cNvPr id="4" name="Θέση κειμένου 3"/>
          <p:cNvSpPr>
            <a:spLocks noGrp="1"/>
          </p:cNvSpPr>
          <p:nvPr>
            <p:ph type="body" sz="half" idx="2" hasCustomPrompt="1"/>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Επεξεργασία στυλ κειμένου υποδείγματος</a:t>
            </a:r>
          </a:p>
        </p:txBody>
      </p:sp>
      <p:sp>
        <p:nvSpPr>
          <p:cNvPr id="8" name="Θέση ημερομηνίας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5C826F52-0612-4629-B5EF-6385AC29AFB2}" type="datetime1">
              <a:rPr lang="el-GR" noProof="0" smtClean="0"/>
              <a:t>18/11/2024</a:t>
            </a:fld>
            <a:endParaRPr lang="el-GR" noProof="0"/>
          </a:p>
        </p:txBody>
      </p:sp>
      <p:sp>
        <p:nvSpPr>
          <p:cNvPr id="9" name="Θέση υποσέλιδου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l-GR" noProof="0"/>
              <a:t>
              </a:t>
            </a:r>
          </a:p>
        </p:txBody>
      </p:sp>
      <p:sp>
        <p:nvSpPr>
          <p:cNvPr id="10" name="Θέση αριθμού διαφάνειας 9"/>
          <p:cNvSpPr>
            <a:spLocks noGrp="1"/>
          </p:cNvSpPr>
          <p:nvPr>
            <p:ph type="sldNum" sz="quarter" idx="12"/>
          </p:nvPr>
        </p:nvSpPr>
        <p:spPr/>
        <p:txBody>
          <a:bodyPr rtlCol="0"/>
          <a:lstStyle/>
          <a:p>
            <a:pPr rtl="0"/>
            <a:fld id="{6D22F896-40B5-4ADD-8801-0D06FADFA095}" type="slidenum">
              <a:rPr lang="el-GR" noProof="0" smtClean="0"/>
              <a:t>‹#›</a:t>
            </a:fld>
            <a:endParaRPr lang="el-GR" noProof="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Θέση τίτλου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l-GR" noProof="0"/>
              <a:t>Κάντε κλικ για να επεξεργαστείτε το Στυλ κύριου τίτλου</a:t>
            </a:r>
          </a:p>
        </p:txBody>
      </p:sp>
      <p:sp>
        <p:nvSpPr>
          <p:cNvPr id="3" name="Θέση κειμένου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38379EFE-295E-4D8B-8D5F-E5AACE56337D}" type="datetime1">
              <a:rPr lang="el-GR" noProof="0" smtClean="0"/>
              <a:t>18/11/2024</a:t>
            </a:fld>
            <a:endParaRPr lang="el-GR" noProof="0"/>
          </a:p>
        </p:txBody>
      </p:sp>
      <p:sp>
        <p:nvSpPr>
          <p:cNvPr id="5" name="Σύμβολο κράτησης θέσης υποσέλιδου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l-GR" noProof="0"/>
              <a:t>
              </a:t>
            </a:r>
          </a:p>
        </p:txBody>
      </p:sp>
      <p:sp>
        <p:nvSpPr>
          <p:cNvPr id="6" name="Θέση αριθμού διαφάνειας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6D22F896-40B5-4ADD-8801-0D06FADFA095}" type="slidenum">
              <a:rPr lang="el-GR" noProof="0" smtClean="0"/>
              <a:pPr/>
              <a:t>‹#›</a:t>
            </a:fld>
            <a:endParaRPr lang="el-GR" noProof="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a:ln>
                <a:noFill/>
              </a:ln>
              <a:solidFill>
                <a:srgbClr val="FFFFFF"/>
              </a:solidFill>
              <a:effectLst/>
              <a:uLnTx/>
              <a:uFillTx/>
              <a:latin typeface="Gill Sans MT" panose="020B0502020104020203"/>
              <a:ea typeface="+mn-ea"/>
              <a:cs typeface="+mn-cs"/>
            </a:endParaRPr>
          </a:p>
        </p:txBody>
      </p:sp>
      <p:sp>
        <p:nvSpPr>
          <p:cNvPr id="2" name="Τίτλος 1">
            <a:extLst>
              <a:ext uri="{FF2B5EF4-FFF2-40B4-BE49-F238E27FC236}">
                <a16:creationId xmlns:a16="http://schemas.microsoft.com/office/drawing/2014/main" id="{050E78D6-F072-48E7-8270-20EFBDD26F36}"/>
              </a:ext>
            </a:extLst>
          </p:cNvPr>
          <p:cNvSpPr>
            <a:spLocks noGrp="1"/>
          </p:cNvSpPr>
          <p:nvPr>
            <p:ph type="ctrTitle"/>
          </p:nvPr>
        </p:nvSpPr>
        <p:spPr>
          <a:xfrm>
            <a:off x="737297" y="2594153"/>
            <a:ext cx="4912734" cy="1231106"/>
          </a:xfrm>
          <a:noFill/>
          <a:ln>
            <a:solidFill>
              <a:schemeClr val="tx1"/>
            </a:solidFill>
          </a:ln>
          <a:effectLst>
            <a:glow rad="152400">
              <a:schemeClr val="tx1">
                <a:alpha val="13000"/>
              </a:schemeClr>
            </a:glow>
          </a:effectLst>
        </p:spPr>
        <p:txBody>
          <a:bodyPr rtlCol="0">
            <a:normAutofit/>
          </a:bodyPr>
          <a:lstStyle/>
          <a:p>
            <a:pPr rtl="0"/>
            <a:r>
              <a:rPr lang="en-US" sz="1800" kern="0" dirty="0">
                <a:solidFill>
                  <a:schemeClr val="tx1"/>
                </a:solidFill>
                <a:effectLst/>
                <a:latin typeface="Times New Roman" panose="02020603050405020304" pitchFamily="18" charset="0"/>
                <a:ea typeface="Times New Roman" panose="02020603050405020304" pitchFamily="18" charset="0"/>
              </a:rPr>
              <a:t>Data Analysis Report on Sales and Pricing Trends</a:t>
            </a:r>
            <a:endParaRPr lang="el-GR" sz="3000" dirty="0">
              <a:solidFill>
                <a:schemeClr val="tx1"/>
              </a:solidFill>
            </a:endParaRPr>
          </a:p>
        </p:txBody>
      </p:sp>
      <p:sp>
        <p:nvSpPr>
          <p:cNvPr id="3" name="Υπότιτλος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rtlCol="0">
            <a:normAutofit/>
          </a:bodyPr>
          <a:lstStyle/>
          <a:p>
            <a:pPr rtl="0"/>
            <a:r>
              <a:rPr lang="en-US" sz="1800" dirty="0" err="1">
                <a:solidFill>
                  <a:schemeClr val="tx1"/>
                </a:solidFill>
                <a:latin typeface="Times New Roman" panose="02020603050405020304" pitchFamily="18" charset="0"/>
                <a:cs typeface="Times New Roman" panose="02020603050405020304" pitchFamily="18" charset="0"/>
              </a:rPr>
              <a:t>DynamisHub</a:t>
            </a:r>
            <a:endParaRPr lang="el-GR" sz="1800" dirty="0">
              <a:solidFill>
                <a:schemeClr val="tx1"/>
              </a:solidFill>
              <a:latin typeface="Times New Roman" panose="02020603050405020304" pitchFamily="18" charset="0"/>
              <a:cs typeface="Times New Roman" panose="02020603050405020304" pitchFamily="18" charset="0"/>
            </a:endParaRPr>
          </a:p>
        </p:txBody>
      </p:sp>
      <p:pic>
        <p:nvPicPr>
          <p:cNvPr id="5" name="Εικόνα 4" descr="Αριθμοί χρηματοοικονομικών συναλλαγών">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Ορθογώνιο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12" name="Ορθογώνιο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9C9DE503-F7C2-4A40-83F4-4DE931E7D9DE}"/>
              </a:ext>
            </a:extLst>
          </p:cNvPr>
          <p:cNvSpPr>
            <a:spLocks noGrp="1"/>
          </p:cNvSpPr>
          <p:nvPr>
            <p:ph type="title"/>
          </p:nvPr>
        </p:nvSpPr>
        <p:spPr>
          <a:xfrm>
            <a:off x="129396" y="2681103"/>
            <a:ext cx="4408098" cy="1495794"/>
          </a:xfrm>
          <a:noFill/>
          <a:ln>
            <a:solidFill>
              <a:schemeClr val="bg1"/>
            </a:solidFill>
          </a:ln>
          <a:effectLst>
            <a:glow rad="152400">
              <a:schemeClr val="bg1">
                <a:alpha val="13000"/>
              </a:schemeClr>
            </a:glow>
          </a:effectLst>
        </p:spPr>
        <p:txBody>
          <a:bodyPr wrap="square" rtlCol="0">
            <a:normAutofit/>
          </a:bodyPr>
          <a:lstStyle/>
          <a:p>
            <a:pPr rtl="0"/>
            <a:r>
              <a:rPr lang="en-US" dirty="0">
                <a:solidFill>
                  <a:schemeClr val="bg1"/>
                </a:solidFill>
                <a:latin typeface="Times New Roman" panose="02020603050405020304" pitchFamily="18" charset="0"/>
                <a:cs typeface="Times New Roman" panose="02020603050405020304" pitchFamily="18" charset="0"/>
              </a:rPr>
              <a:t>Recommendations</a:t>
            </a:r>
            <a:endParaRPr lang="el-GR" dirty="0">
              <a:solidFill>
                <a:schemeClr val="bg1"/>
              </a:solidFill>
              <a:latin typeface="Times New Roman" panose="02020603050405020304" pitchFamily="18" charset="0"/>
              <a:cs typeface="Times New Roman" panose="02020603050405020304" pitchFamily="18" charset="0"/>
            </a:endParaRPr>
          </a:p>
        </p:txBody>
      </p:sp>
      <p:sp>
        <p:nvSpPr>
          <p:cNvPr id="6" name="Ορθογώνιο 5">
            <a:extLst>
              <a:ext uri="{FF2B5EF4-FFF2-40B4-BE49-F238E27FC236}">
                <a16:creationId xmlns:a16="http://schemas.microsoft.com/office/drawing/2014/main" id="{E7D27FBE-CC2C-4D65-D553-1A1484AB4980}"/>
              </a:ext>
            </a:extLst>
          </p:cNvPr>
          <p:cNvSpPr/>
          <p:nvPr/>
        </p:nvSpPr>
        <p:spPr>
          <a:xfrm>
            <a:off x="5865962" y="810883"/>
            <a:ext cx="5365630" cy="53570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Refine the forecasting model by including market trends, seasonal variations, and promotional activities to better align predictions with actual sales.</a:t>
            </a: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Implement robust outlier management and anomaly detection to improve the stability and accuracy of the forecast model.</a:t>
            </a: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Conduct a deeper analysis of periods with zero sales to understand underlying factors and adjust the forecasting strategy accordingly.</a:t>
            </a: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Regularly review and recalibrate the forecasting model based on ongoing sales data and market conditions to maintain relevance and accuracy.</a:t>
            </a:r>
            <a:endParaRPr lang="el-G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26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1F70220-677A-411B-B416-94321A555329}"/>
              </a:ext>
            </a:extLst>
          </p:cNvPr>
          <p:cNvSpPr>
            <a:spLocks noGrp="1"/>
          </p:cNvSpPr>
          <p:nvPr>
            <p:ph type="title"/>
          </p:nvPr>
        </p:nvSpPr>
        <p:spPr>
          <a:xfrm>
            <a:off x="6096000" y="1944094"/>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en-US" dirty="0">
                <a:solidFill>
                  <a:schemeClr val="bg1"/>
                </a:solidFill>
              </a:rPr>
              <a:t>Thank you</a:t>
            </a:r>
            <a:endParaRPr lang="el-GR" dirty="0">
              <a:solidFill>
                <a:schemeClr val="bg1"/>
              </a:solidFill>
            </a:endParaRPr>
          </a:p>
        </p:txBody>
      </p:sp>
      <p:pic>
        <p:nvPicPr>
          <p:cNvPr id="4" name="Εικόνα 3" descr="Χέρι με πένα που δείχνει οικονομικά στοιχεία">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Ορθογώνιο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12" name="Ορθογώνιο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en-US" dirty="0">
                <a:solidFill>
                  <a:schemeClr val="bg1"/>
                </a:solidFill>
                <a:latin typeface="Times New Roman" panose="02020603050405020304" pitchFamily="18" charset="0"/>
                <a:cs typeface="Times New Roman" panose="02020603050405020304" pitchFamily="18" charset="0"/>
              </a:rPr>
              <a:t>Key points</a:t>
            </a:r>
            <a:endParaRPr lang="el-GR" dirty="0">
              <a:solidFill>
                <a:schemeClr val="bg1"/>
              </a:solidFill>
              <a:latin typeface="Times New Roman" panose="02020603050405020304" pitchFamily="18" charset="0"/>
              <a:cs typeface="Times New Roman" panose="02020603050405020304" pitchFamily="18" charset="0"/>
            </a:endParaRPr>
          </a:p>
        </p:txBody>
      </p:sp>
      <p:pic>
        <p:nvPicPr>
          <p:cNvPr id="4" name="Εικόνα 3" descr="Αριθμοί χρηματοοικονομικών συναλλαγών">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9" y="0"/>
            <a:ext cx="7541091" cy="6858000"/>
          </a:xfrm>
          <a:prstGeom prst="rect">
            <a:avLst/>
          </a:prstGeom>
        </p:spPr>
      </p:pic>
      <p:sp>
        <p:nvSpPr>
          <p:cNvPr id="6" name="Ορθογώνιο 5">
            <a:extLst>
              <a:ext uri="{FF2B5EF4-FFF2-40B4-BE49-F238E27FC236}">
                <a16:creationId xmlns:a16="http://schemas.microsoft.com/office/drawing/2014/main" id="{E7D27FBE-CC2C-4D65-D553-1A1484AB4980}"/>
              </a:ext>
            </a:extLst>
          </p:cNvPr>
          <p:cNvSpPr/>
          <p:nvPr/>
        </p:nvSpPr>
        <p:spPr>
          <a:xfrm>
            <a:off x="6400800" y="1414731"/>
            <a:ext cx="3321170" cy="8626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Sales Overview</a:t>
            </a:r>
            <a:endParaRPr lang="el-GR" dirty="0">
              <a:latin typeface="Times New Roman" panose="02020603050405020304" pitchFamily="18" charset="0"/>
              <a:cs typeface="Times New Roman" panose="02020603050405020304" pitchFamily="18" charset="0"/>
            </a:endParaRPr>
          </a:p>
        </p:txBody>
      </p:sp>
      <p:sp>
        <p:nvSpPr>
          <p:cNvPr id="7" name="Ορθογώνιο 6">
            <a:extLst>
              <a:ext uri="{FF2B5EF4-FFF2-40B4-BE49-F238E27FC236}">
                <a16:creationId xmlns:a16="http://schemas.microsoft.com/office/drawing/2014/main" id="{09C062E1-FEA6-A9CE-1578-4EC2121F4D0B}"/>
              </a:ext>
            </a:extLst>
          </p:cNvPr>
          <p:cNvSpPr/>
          <p:nvPr/>
        </p:nvSpPr>
        <p:spPr>
          <a:xfrm>
            <a:off x="6400800" y="4597880"/>
            <a:ext cx="3321170" cy="8626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Forecast Sales Evaluation</a:t>
            </a:r>
            <a:endParaRPr lang="el-GR" dirty="0">
              <a:latin typeface="Times New Roman" panose="02020603050405020304" pitchFamily="18" charset="0"/>
              <a:cs typeface="Times New Roman" panose="02020603050405020304" pitchFamily="18" charset="0"/>
            </a:endParaRPr>
          </a:p>
        </p:txBody>
      </p:sp>
      <p:sp>
        <p:nvSpPr>
          <p:cNvPr id="8" name="Ορθογώνιο 7">
            <a:extLst>
              <a:ext uri="{FF2B5EF4-FFF2-40B4-BE49-F238E27FC236}">
                <a16:creationId xmlns:a16="http://schemas.microsoft.com/office/drawing/2014/main" id="{6C60C01D-6660-F036-882D-9A96FCA6761A}"/>
              </a:ext>
            </a:extLst>
          </p:cNvPr>
          <p:cNvSpPr/>
          <p:nvPr/>
        </p:nvSpPr>
        <p:spPr>
          <a:xfrm>
            <a:off x="6400800" y="2997679"/>
            <a:ext cx="3321170" cy="8626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Pricing Analysis</a:t>
            </a:r>
            <a:endParaRPr lang="el-G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Ορθογώνιο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0" name="Ορθογώνιο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8EB78894-19E5-4916-B37E-B4A80B9B8D52}"/>
              </a:ext>
            </a:extLst>
          </p:cNvPr>
          <p:cNvSpPr>
            <a:spLocks noGrp="1"/>
          </p:cNvSpPr>
          <p:nvPr>
            <p:ph type="title"/>
          </p:nvPr>
        </p:nvSpPr>
        <p:spPr>
          <a:xfrm>
            <a:off x="8152908" y="389139"/>
            <a:ext cx="3760169" cy="1574317"/>
          </a:xfrm>
          <a:noFill/>
          <a:ln>
            <a:solidFill>
              <a:srgbClr val="FFFFFF"/>
            </a:solidFill>
          </a:ln>
          <a:effectLst>
            <a:glow rad="152400">
              <a:schemeClr val="bg1">
                <a:alpha val="13000"/>
              </a:schemeClr>
            </a:glow>
          </a:effectLst>
        </p:spPr>
        <p:txBody>
          <a:bodyPr wrap="square" rtlCol="0">
            <a:noAutofit/>
          </a:bodyPr>
          <a:lstStyle/>
          <a:p>
            <a:pPr rtl="0"/>
            <a:r>
              <a:rPr lang="en-US" dirty="0">
                <a:solidFill>
                  <a:srgbClr val="FFFFFF"/>
                </a:solidFill>
                <a:latin typeface="Times New Roman" panose="02020603050405020304" pitchFamily="18" charset="0"/>
                <a:cs typeface="Times New Roman" panose="02020603050405020304" pitchFamily="18" charset="0"/>
              </a:rPr>
              <a:t>Sales trends and summary statistics</a:t>
            </a:r>
            <a:endParaRPr lang="el-GR" dirty="0">
              <a:solidFill>
                <a:srgbClr val="FFFFFF"/>
              </a:solidFill>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25AE3D8B-BCFF-D962-B1CC-90204ADFA1B4}"/>
              </a:ext>
            </a:extLst>
          </p:cNvPr>
          <p:cNvPicPr>
            <a:picLocks noChangeAspect="1"/>
          </p:cNvPicPr>
          <p:nvPr/>
        </p:nvPicPr>
        <p:blipFill>
          <a:blip r:embed="rId3"/>
          <a:stretch>
            <a:fillRect/>
          </a:stretch>
        </p:blipFill>
        <p:spPr>
          <a:xfrm>
            <a:off x="1053361" y="170411"/>
            <a:ext cx="5430982" cy="3258589"/>
          </a:xfrm>
          <a:prstGeom prst="rect">
            <a:avLst/>
          </a:prstGeom>
        </p:spPr>
      </p:pic>
      <p:pic>
        <p:nvPicPr>
          <p:cNvPr id="10" name="Θέση περιεχομένου 9"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5585C625-E09F-03DB-6B76-D4A3DAC31F8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79552" y="3429000"/>
            <a:ext cx="3889585" cy="1219306"/>
          </a:xfrm>
          <a:prstGeom prst="rect">
            <a:avLst/>
          </a:prstGeom>
        </p:spPr>
      </p:pic>
      <p:pic>
        <p:nvPicPr>
          <p:cNvPr id="11" name="Εικόνα 10">
            <a:extLst>
              <a:ext uri="{FF2B5EF4-FFF2-40B4-BE49-F238E27FC236}">
                <a16:creationId xmlns:a16="http://schemas.microsoft.com/office/drawing/2014/main" id="{7FB50695-955F-067A-6040-3BB156E55C9E}"/>
              </a:ext>
            </a:extLst>
          </p:cNvPr>
          <p:cNvPicPr>
            <a:picLocks noChangeAspect="1"/>
          </p:cNvPicPr>
          <p:nvPr/>
        </p:nvPicPr>
        <p:blipFill>
          <a:blip r:embed="rId5"/>
          <a:stretch>
            <a:fillRect/>
          </a:stretch>
        </p:blipFill>
        <p:spPr>
          <a:xfrm>
            <a:off x="1979553" y="5187529"/>
            <a:ext cx="3889585" cy="938865"/>
          </a:xfrm>
          <a:prstGeom prst="rect">
            <a:avLst/>
          </a:prstGeom>
        </p:spPr>
      </p:pic>
      <p:sp>
        <p:nvSpPr>
          <p:cNvPr id="13" name="TextBox 12">
            <a:extLst>
              <a:ext uri="{FF2B5EF4-FFF2-40B4-BE49-F238E27FC236}">
                <a16:creationId xmlns:a16="http://schemas.microsoft.com/office/drawing/2014/main" id="{8F28CD49-BD8E-5AB2-2A8A-CBBF22259A68}"/>
              </a:ext>
            </a:extLst>
          </p:cNvPr>
          <p:cNvSpPr txBox="1"/>
          <p:nvPr/>
        </p:nvSpPr>
        <p:spPr>
          <a:xfrm>
            <a:off x="8152909" y="2386149"/>
            <a:ext cx="3760170" cy="3693319"/>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This </a:t>
            </a:r>
            <a:r>
              <a:rPr lang="en-US" dirty="0" err="1">
                <a:solidFill>
                  <a:schemeClr val="bg1"/>
                </a:solidFill>
                <a:latin typeface="Times New Roman" panose="02020603050405020304" pitchFamily="18" charset="0"/>
                <a:cs typeface="Times New Roman" panose="02020603050405020304" pitchFamily="18" charset="0"/>
              </a:rPr>
              <a:t>linechart</a:t>
            </a:r>
            <a:r>
              <a:rPr lang="en-US" dirty="0">
                <a:solidFill>
                  <a:schemeClr val="bg1"/>
                </a:solidFill>
                <a:latin typeface="Times New Roman" panose="02020603050405020304" pitchFamily="18" charset="0"/>
                <a:cs typeface="Times New Roman" panose="02020603050405020304" pitchFamily="18" charset="0"/>
              </a:rPr>
              <a:t> illustrates the sales trend per month from January 2019 to July 2022, highlighting significant fluctuations over the period. The graph reveals a peak in sales around mid-2020, followed by a steady decline. Additionally, we analyze sales data by item and store, detailing metrics such as count, mean, and standard deviation. The tables show variability in sales performance across different items and stores, providing key insights for targeted sales strategies.</a:t>
            </a:r>
            <a:endParaRPr lang="el-G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Ορθογώνιο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0" name="Ορθογώνιο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15115107-5DA3-4397-A1DA-67705DAE1EC2}"/>
              </a:ext>
            </a:extLst>
          </p:cNvPr>
          <p:cNvSpPr>
            <a:spLocks noGrp="1"/>
          </p:cNvSpPr>
          <p:nvPr>
            <p:ph type="title"/>
          </p:nvPr>
        </p:nvSpPr>
        <p:spPr>
          <a:xfrm>
            <a:off x="645161" y="457597"/>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pPr rtl="0"/>
            <a:r>
              <a:rPr lang="en-US" dirty="0">
                <a:solidFill>
                  <a:srgbClr val="FFFFFF"/>
                </a:solidFill>
                <a:latin typeface="Times New Roman" panose="02020603050405020304" pitchFamily="18" charset="0"/>
                <a:cs typeface="Times New Roman" panose="02020603050405020304" pitchFamily="18" charset="0"/>
              </a:rPr>
              <a:t>Sales analysis</a:t>
            </a:r>
            <a:br>
              <a:rPr lang="en-US" dirty="0">
                <a:solidFill>
                  <a:srgbClr val="FFFFFF"/>
                </a:solidFill>
                <a:latin typeface="Times New Roman" panose="02020603050405020304" pitchFamily="18" charset="0"/>
                <a:cs typeface="Times New Roman" panose="02020603050405020304" pitchFamily="18" charset="0"/>
              </a:rPr>
            </a:br>
            <a:r>
              <a:rPr lang="en-US" dirty="0">
                <a:solidFill>
                  <a:srgbClr val="FFFFFF"/>
                </a:solidFill>
                <a:latin typeface="Times New Roman" panose="02020603050405020304" pitchFamily="18" charset="0"/>
                <a:cs typeface="Times New Roman" panose="02020603050405020304" pitchFamily="18" charset="0"/>
              </a:rPr>
              <a:t>by item </a:t>
            </a:r>
            <a:endParaRPr lang="el-GR" dirty="0">
              <a:solidFill>
                <a:srgbClr val="FFFFFF"/>
              </a:solidFill>
              <a:latin typeface="Times New Roman" panose="02020603050405020304" pitchFamily="18" charset="0"/>
              <a:cs typeface="Times New Roman" panose="02020603050405020304" pitchFamily="18" charset="0"/>
            </a:endParaRPr>
          </a:p>
        </p:txBody>
      </p:sp>
      <p:sp>
        <p:nvSpPr>
          <p:cNvPr id="4" name="Θέση περιεχομένου 3">
            <a:extLst>
              <a:ext uri="{FF2B5EF4-FFF2-40B4-BE49-F238E27FC236}">
                <a16:creationId xmlns:a16="http://schemas.microsoft.com/office/drawing/2014/main" id="{891EBE3E-51A1-8A1B-4510-3737A20875B1}"/>
              </a:ext>
            </a:extLst>
          </p:cNvPr>
          <p:cNvSpPr>
            <a:spLocks noGrp="1"/>
          </p:cNvSpPr>
          <p:nvPr>
            <p:ph idx="1"/>
          </p:nvPr>
        </p:nvSpPr>
        <p:spPr>
          <a:xfrm>
            <a:off x="6474690" y="5002211"/>
            <a:ext cx="4248727" cy="1085268"/>
          </a:xfrm>
        </p:spPr>
        <p:txBody>
          <a:bodyPr/>
          <a:lstStyle/>
          <a:p>
            <a:endParaRPr lang="el-GR" dirty="0"/>
          </a:p>
        </p:txBody>
      </p:sp>
      <p:pic>
        <p:nvPicPr>
          <p:cNvPr id="5" name="Εικόνα 4"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71B9E35D-F553-788F-21D9-0562E7E935D9}"/>
              </a:ext>
            </a:extLst>
          </p:cNvPr>
          <p:cNvPicPr>
            <a:picLocks noChangeAspect="1"/>
          </p:cNvPicPr>
          <p:nvPr/>
        </p:nvPicPr>
        <p:blipFill>
          <a:blip r:embed="rId3"/>
          <a:stretch>
            <a:fillRect/>
          </a:stretch>
        </p:blipFill>
        <p:spPr>
          <a:xfrm>
            <a:off x="5597236" y="57977"/>
            <a:ext cx="5331283" cy="3790828"/>
          </a:xfrm>
          <a:prstGeom prst="rect">
            <a:avLst/>
          </a:prstGeom>
        </p:spPr>
      </p:pic>
      <p:pic>
        <p:nvPicPr>
          <p:cNvPr id="7" name="Εικόνα 6"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69F085B9-D45E-71CC-A4EF-FA9B108E90A4}"/>
              </a:ext>
            </a:extLst>
          </p:cNvPr>
          <p:cNvPicPr>
            <a:picLocks noChangeAspect="1"/>
          </p:cNvPicPr>
          <p:nvPr/>
        </p:nvPicPr>
        <p:blipFill>
          <a:blip r:embed="rId4"/>
          <a:stretch>
            <a:fillRect/>
          </a:stretch>
        </p:blipFill>
        <p:spPr>
          <a:xfrm>
            <a:off x="5772727" y="3848805"/>
            <a:ext cx="5155792" cy="3009195"/>
          </a:xfrm>
          <a:prstGeom prst="rect">
            <a:avLst/>
          </a:prstGeom>
        </p:spPr>
      </p:pic>
      <p:sp>
        <p:nvSpPr>
          <p:cNvPr id="9" name="TextBox 8">
            <a:extLst>
              <a:ext uri="{FF2B5EF4-FFF2-40B4-BE49-F238E27FC236}">
                <a16:creationId xmlns:a16="http://schemas.microsoft.com/office/drawing/2014/main" id="{B63F61BD-E19D-4459-A6EF-CD1B5FE29F5F}"/>
              </a:ext>
            </a:extLst>
          </p:cNvPr>
          <p:cNvSpPr txBox="1"/>
          <p:nvPr/>
        </p:nvSpPr>
        <p:spPr>
          <a:xfrm>
            <a:off x="534839" y="1953391"/>
            <a:ext cx="3614468" cy="480131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This line graph presents a detailed analysis of sales per year for each item from July 2020 to July 2022, showcasing distinct trends in item performance. It also at the top demonstrates a significant decline in sales for Item 1, whereas the sales figures for Items 2, 4, 5, 6, and 7 show relative stability over the same period. The histogram below provides a comparison of average sales per item, highlighting Item 1 as initially the highest seller but experiencing a sharp decrease over time. These insights are crucial for understanding sales dynamics and guiding inventory decisions.</a:t>
            </a:r>
            <a:endParaRPr lang="el-G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Ορθογώνιο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0" name="Ορθογώνιο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8EB78894-19E5-4916-B37E-B4A80B9B8D52}"/>
              </a:ext>
            </a:extLst>
          </p:cNvPr>
          <p:cNvSpPr>
            <a:spLocks noGrp="1"/>
          </p:cNvSpPr>
          <p:nvPr>
            <p:ph type="title"/>
          </p:nvPr>
        </p:nvSpPr>
        <p:spPr>
          <a:xfrm>
            <a:off x="8182865" y="455488"/>
            <a:ext cx="3363974" cy="1495794"/>
          </a:xfrm>
          <a:noFill/>
          <a:ln>
            <a:solidFill>
              <a:srgbClr val="FFFFFF"/>
            </a:solidFill>
          </a:ln>
          <a:effectLst>
            <a:glow rad="152400">
              <a:schemeClr val="bg1">
                <a:alpha val="13000"/>
              </a:schemeClr>
            </a:glow>
          </a:effectLst>
        </p:spPr>
        <p:txBody>
          <a:bodyPr wrap="square" rtlCol="0">
            <a:noAutofit/>
          </a:bodyPr>
          <a:lstStyle/>
          <a:p>
            <a:pPr rtl="0"/>
            <a:r>
              <a:rPr lang="en-US" dirty="0">
                <a:solidFill>
                  <a:srgbClr val="FFFFFF"/>
                </a:solidFill>
                <a:latin typeface="+mn-lt"/>
              </a:rPr>
              <a:t>Sales by month and year</a:t>
            </a:r>
            <a:endParaRPr lang="el-GR" dirty="0">
              <a:solidFill>
                <a:srgbClr val="FFFFFF"/>
              </a:solidFill>
              <a:latin typeface="+mn-lt"/>
            </a:endParaRPr>
          </a:p>
        </p:txBody>
      </p:sp>
      <p:pic>
        <p:nvPicPr>
          <p:cNvPr id="12" name="Θέση περιεχομένου 11"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9752A463-CA04-AAF6-FCB5-645B15A11B17}"/>
              </a:ext>
            </a:extLst>
          </p:cNvPr>
          <p:cNvPicPr>
            <a:picLocks noGrp="1" noChangeAspect="1"/>
          </p:cNvPicPr>
          <p:nvPr>
            <p:ph idx="1"/>
          </p:nvPr>
        </p:nvPicPr>
        <p:blipFill>
          <a:blip r:embed="rId3"/>
          <a:stretch>
            <a:fillRect/>
          </a:stretch>
        </p:blipFill>
        <p:spPr>
          <a:xfrm>
            <a:off x="0" y="1203384"/>
            <a:ext cx="7537703" cy="4753533"/>
          </a:xfrm>
          <a:prstGeom prst="rect">
            <a:avLst/>
          </a:prstGeom>
        </p:spPr>
      </p:pic>
      <p:sp>
        <p:nvSpPr>
          <p:cNvPr id="13" name="TextBox 12">
            <a:extLst>
              <a:ext uri="{FF2B5EF4-FFF2-40B4-BE49-F238E27FC236}">
                <a16:creationId xmlns:a16="http://schemas.microsoft.com/office/drawing/2014/main" id="{CEA4B038-7492-A54B-EA9D-C24768B82BBD}"/>
              </a:ext>
            </a:extLst>
          </p:cNvPr>
          <p:cNvSpPr txBox="1"/>
          <p:nvPr/>
        </p:nvSpPr>
        <p:spPr>
          <a:xfrm>
            <a:off x="8013940" y="2027208"/>
            <a:ext cx="3968151" cy="4524315"/>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This visualization displays sales data both annually and monthly, alongside their respective linear regression analyses. The bar charts show that sales have generally increased each year from 2019 through 2022, with a notable peak in 2021. Monthly sales data reveals significant variations, with the highest sales occurring in January and the lowest in November. The linear regression plots underscore these trends, highlighting a steady increase in annual sales and a variable, yet generally upward, trend in monthly sales. These analyses assist in predicting future sales patterns and planning accordingly.</a:t>
            </a:r>
            <a:endParaRPr lang="el-G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63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Ορθογώνιο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0" name="Ορθογώνιο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15115107-5DA3-4397-A1DA-67705DAE1EC2}"/>
              </a:ext>
            </a:extLst>
          </p:cNvPr>
          <p:cNvSpPr>
            <a:spLocks noGrp="1"/>
          </p:cNvSpPr>
          <p:nvPr>
            <p:ph type="title"/>
          </p:nvPr>
        </p:nvSpPr>
        <p:spPr>
          <a:xfrm>
            <a:off x="645161" y="457597"/>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pPr rtl="0"/>
            <a:r>
              <a:rPr lang="en-US" dirty="0">
                <a:solidFill>
                  <a:srgbClr val="FFFFFF"/>
                </a:solidFill>
                <a:latin typeface="Times New Roman" panose="02020603050405020304" pitchFamily="18" charset="0"/>
                <a:cs typeface="Times New Roman" panose="02020603050405020304" pitchFamily="18" charset="0"/>
              </a:rPr>
              <a:t>Pricing analysis according to sales</a:t>
            </a:r>
            <a:endParaRPr lang="el-GR" dirty="0">
              <a:solidFill>
                <a:srgbClr val="FFFFFF"/>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3F61BD-E19D-4459-A6EF-CD1B5FE29F5F}"/>
              </a:ext>
            </a:extLst>
          </p:cNvPr>
          <p:cNvSpPr txBox="1"/>
          <p:nvPr/>
        </p:nvSpPr>
        <p:spPr>
          <a:xfrm>
            <a:off x="534839" y="1953391"/>
            <a:ext cx="3769742" cy="4801314"/>
          </a:xfrm>
          <a:prstGeom prst="rect">
            <a:avLst/>
          </a:prstGeom>
          <a:noFill/>
        </p:spPr>
        <p:txBody>
          <a:bodyPr wrap="square" rtlCol="0">
            <a:spAutoFit/>
          </a:bodyPr>
          <a:lstStyle/>
          <a:p>
            <a:r>
              <a:rPr lang="en-US" dirty="0">
                <a:solidFill>
                  <a:schemeClr val="bg1"/>
                </a:solidFill>
              </a:rPr>
              <a:t>These scatter plots illustrate the relationship between sales volume and pricing strategies. The top chart shows sales according to promotional prices, revealing a concentration of higher sales volumes at certain higher price points, particularly near 250. Conversely, the bottom chart details sales in relation to regular prices, with noticeable clusters of higher sales occurring at price points around 250 as well. These visualizations suggest that certain price levels, regardless of being promotional or regular, are optimal for maximizing sales, indicating key price points that attract customers and drive sales.</a:t>
            </a:r>
            <a:endParaRPr lang="el-GR" dirty="0">
              <a:solidFill>
                <a:schemeClr val="bg1"/>
              </a:solidFill>
              <a:latin typeface="Times New Roman" panose="02020603050405020304" pitchFamily="18" charset="0"/>
              <a:cs typeface="Times New Roman" panose="02020603050405020304" pitchFamily="18" charset="0"/>
            </a:endParaRPr>
          </a:p>
        </p:txBody>
      </p:sp>
      <p:pic>
        <p:nvPicPr>
          <p:cNvPr id="3" name="Εικόνα 2" descr="Εικόνα που περιέχει κείμενο, στιγμιότυπο οθόνης, αριθμός, γράφημα&#10;&#10;Περιγραφή που δημιουργήθηκε αυτόματα">
            <a:extLst>
              <a:ext uri="{FF2B5EF4-FFF2-40B4-BE49-F238E27FC236}">
                <a16:creationId xmlns:a16="http://schemas.microsoft.com/office/drawing/2014/main" id="{54CA62D3-DC06-39A4-642B-551172C63C3F}"/>
              </a:ext>
            </a:extLst>
          </p:cNvPr>
          <p:cNvPicPr>
            <a:picLocks noChangeAspect="1"/>
          </p:cNvPicPr>
          <p:nvPr/>
        </p:nvPicPr>
        <p:blipFill>
          <a:blip r:embed="rId3"/>
          <a:stretch>
            <a:fillRect/>
          </a:stretch>
        </p:blipFill>
        <p:spPr>
          <a:xfrm>
            <a:off x="5449107" y="-1270"/>
            <a:ext cx="5274310" cy="3430270"/>
          </a:xfrm>
          <a:prstGeom prst="rect">
            <a:avLst/>
          </a:prstGeom>
        </p:spPr>
      </p:pic>
      <p:pic>
        <p:nvPicPr>
          <p:cNvPr id="6" name="Θέση περιεχομένου 5" descr="Εικόνα που περιέχει κείμενο, γράφημα, αριθμός, γραμμή&#10;&#10;Περιγραφή που δημιουργήθηκε αυτόματα">
            <a:extLst>
              <a:ext uri="{FF2B5EF4-FFF2-40B4-BE49-F238E27FC236}">
                <a16:creationId xmlns:a16="http://schemas.microsoft.com/office/drawing/2014/main" id="{0447AE03-C2A5-27B7-1461-6C640D063568}"/>
              </a:ext>
            </a:extLst>
          </p:cNvPr>
          <p:cNvPicPr>
            <a:picLocks noGrp="1" noChangeAspect="1"/>
          </p:cNvPicPr>
          <p:nvPr>
            <p:ph idx="1"/>
          </p:nvPr>
        </p:nvPicPr>
        <p:blipFill>
          <a:blip r:embed="rId4"/>
          <a:stretch>
            <a:fillRect/>
          </a:stretch>
        </p:blipFill>
        <p:spPr>
          <a:xfrm>
            <a:off x="5449108" y="3429000"/>
            <a:ext cx="5274309" cy="3183369"/>
          </a:xfrm>
          <a:prstGeom prst="rect">
            <a:avLst/>
          </a:prstGeom>
        </p:spPr>
      </p:pic>
    </p:spTree>
    <p:extLst>
      <p:ext uri="{BB962C8B-B14F-4D97-AF65-F5344CB8AC3E}">
        <p14:creationId xmlns:p14="http://schemas.microsoft.com/office/powerpoint/2010/main" val="103032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Ορθογώνιο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0" name="Ορθογώνιο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15115107-5DA3-4397-A1DA-67705DAE1EC2}"/>
              </a:ext>
            </a:extLst>
          </p:cNvPr>
          <p:cNvSpPr>
            <a:spLocks noGrp="1"/>
          </p:cNvSpPr>
          <p:nvPr>
            <p:ph type="title"/>
          </p:nvPr>
        </p:nvSpPr>
        <p:spPr>
          <a:xfrm>
            <a:off x="645161" y="457597"/>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pPr rtl="0"/>
            <a:r>
              <a:rPr lang="en-US" dirty="0">
                <a:solidFill>
                  <a:srgbClr val="FFFFFF"/>
                </a:solidFill>
                <a:latin typeface="Times New Roman" panose="02020603050405020304" pitchFamily="18" charset="0"/>
                <a:cs typeface="Times New Roman" panose="02020603050405020304" pitchFamily="18" charset="0"/>
              </a:rPr>
              <a:t>Pricing analysis according to sales</a:t>
            </a:r>
            <a:endParaRPr lang="el-GR" dirty="0">
              <a:solidFill>
                <a:srgbClr val="FFFFFF"/>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3F61BD-E19D-4459-A6EF-CD1B5FE29F5F}"/>
              </a:ext>
            </a:extLst>
          </p:cNvPr>
          <p:cNvSpPr txBox="1"/>
          <p:nvPr/>
        </p:nvSpPr>
        <p:spPr>
          <a:xfrm>
            <a:off x="534839" y="1953391"/>
            <a:ext cx="3769742" cy="4524315"/>
          </a:xfrm>
          <a:prstGeom prst="rect">
            <a:avLst/>
          </a:prstGeom>
          <a:noFill/>
        </p:spPr>
        <p:txBody>
          <a:bodyPr wrap="square" rtlCol="0">
            <a:spAutoFit/>
          </a:bodyPr>
          <a:lstStyle/>
          <a:p>
            <a:r>
              <a:rPr lang="en-US" dirty="0">
                <a:solidFill>
                  <a:schemeClr val="bg1"/>
                </a:solidFill>
              </a:rPr>
              <a:t>This slide visualizes sales performance influenced by different pricing strategies and monthly variations across four years. The first two bar charts compare sales at various promotional and regular price points, showing peaks at certain price levels that appear to optimize sales, notably around 265 and 300. The third chart tracks monthly sales from 2019 to 2022, highlighting seasonal peaks and trends, such as high sales in early summer and end-of-year periods. These insights are crucial for adjusting pricing strategies and anticipating seasonal sales fluctuations</a:t>
            </a:r>
            <a:endParaRPr lang="el-GR" dirty="0">
              <a:solidFill>
                <a:schemeClr val="bg1"/>
              </a:solidFill>
              <a:latin typeface="Times New Roman" panose="02020603050405020304" pitchFamily="18" charset="0"/>
              <a:cs typeface="Times New Roman" panose="02020603050405020304" pitchFamily="18" charset="0"/>
            </a:endParaRPr>
          </a:p>
        </p:txBody>
      </p:sp>
      <p:pic>
        <p:nvPicPr>
          <p:cNvPr id="8" name="Θέση περιεχομένου 7"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1920C747-23BD-845E-2C8F-D86F9D8520EB}"/>
              </a:ext>
            </a:extLst>
          </p:cNvPr>
          <p:cNvPicPr>
            <a:picLocks noGrp="1" noChangeAspect="1"/>
          </p:cNvPicPr>
          <p:nvPr>
            <p:ph idx="1"/>
          </p:nvPr>
        </p:nvPicPr>
        <p:blipFill>
          <a:blip r:embed="rId3"/>
          <a:stretch>
            <a:fillRect/>
          </a:stretch>
        </p:blipFill>
        <p:spPr>
          <a:xfrm>
            <a:off x="4654296" y="290931"/>
            <a:ext cx="7537703" cy="6276137"/>
          </a:xfrm>
          <a:prstGeom prst="rect">
            <a:avLst/>
          </a:prstGeom>
        </p:spPr>
      </p:pic>
    </p:spTree>
    <p:extLst>
      <p:ext uri="{BB962C8B-B14F-4D97-AF65-F5344CB8AC3E}">
        <p14:creationId xmlns:p14="http://schemas.microsoft.com/office/powerpoint/2010/main" val="219282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Ορθογώνιο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0" name="Ορθογώνιο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8EB78894-19E5-4916-B37E-B4A80B9B8D52}"/>
              </a:ext>
            </a:extLst>
          </p:cNvPr>
          <p:cNvSpPr>
            <a:spLocks noGrp="1"/>
          </p:cNvSpPr>
          <p:nvPr>
            <p:ph type="title"/>
          </p:nvPr>
        </p:nvSpPr>
        <p:spPr>
          <a:xfrm>
            <a:off x="8178005" y="200793"/>
            <a:ext cx="3363974" cy="1495794"/>
          </a:xfrm>
          <a:noFill/>
          <a:ln>
            <a:solidFill>
              <a:srgbClr val="FFFFFF"/>
            </a:solidFill>
          </a:ln>
          <a:effectLst>
            <a:glow rad="152400">
              <a:schemeClr val="bg1">
                <a:alpha val="13000"/>
              </a:schemeClr>
            </a:glow>
          </a:effectLst>
        </p:spPr>
        <p:txBody>
          <a:bodyPr wrap="square" rtlCol="0">
            <a:noAutofit/>
          </a:bodyPr>
          <a:lstStyle/>
          <a:p>
            <a:pPr rtl="0"/>
            <a:r>
              <a:rPr lang="en-US" dirty="0">
                <a:solidFill>
                  <a:srgbClr val="FFFFFF"/>
                </a:solidFill>
                <a:latin typeface="+mn-lt"/>
              </a:rPr>
              <a:t>Forecast evaluation </a:t>
            </a:r>
            <a:endParaRPr lang="el-GR" dirty="0">
              <a:solidFill>
                <a:srgbClr val="FFFFFF"/>
              </a:solidFill>
              <a:latin typeface="+mn-lt"/>
            </a:endParaRPr>
          </a:p>
        </p:txBody>
      </p:sp>
      <p:sp>
        <p:nvSpPr>
          <p:cNvPr id="13" name="TextBox 12">
            <a:extLst>
              <a:ext uri="{FF2B5EF4-FFF2-40B4-BE49-F238E27FC236}">
                <a16:creationId xmlns:a16="http://schemas.microsoft.com/office/drawing/2014/main" id="{CEA4B038-7492-A54B-EA9D-C24768B82BBD}"/>
              </a:ext>
            </a:extLst>
          </p:cNvPr>
          <p:cNvSpPr txBox="1"/>
          <p:nvPr/>
        </p:nvSpPr>
        <p:spPr>
          <a:xfrm>
            <a:off x="7737893" y="1696587"/>
            <a:ext cx="4321835" cy="4278094"/>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These data summaries provided illustrate key differences in the forecast and actual sales metrics. The forecast data, with 310 observations, shows a mean of approximately 2.08 units and a high variability, as indicated by a standard deviation of 3.66. Notably, 50% of forecasted data points are zeros, suggesting periods of inactivity or no sales, yet the maximum spikes up to 36 units. In contrast, the actual sales data consists of 280 observations with a slightly higher average sales figure of approximately 2.59 units. The standard deviation here is also substantial at 3.62, indicating similar variability as the forecast. The distribution of sales is more continuous, evidenced by 50% of the values being about 0.45 units, and the maximum sale reaching 19.31 units, which is significantly lower than the forecast's maximum.</a:t>
            </a:r>
            <a:endParaRPr lang="el-GR" sz="1600" dirty="0">
              <a:solidFill>
                <a:schemeClr val="bg1"/>
              </a:solidFill>
              <a:latin typeface="Times New Roman" panose="02020603050405020304" pitchFamily="18" charset="0"/>
              <a:cs typeface="Times New Roman" panose="02020603050405020304" pitchFamily="18" charset="0"/>
            </a:endParaRPr>
          </a:p>
        </p:txBody>
      </p:sp>
      <p:pic>
        <p:nvPicPr>
          <p:cNvPr id="5" name="Θέση περιεχομένου 4" descr="Εικόνα που περιέχει κείμενο, γραμματοσειρά, στιγμιότυπο οθόνης&#10;&#10;Περιγραφή που δημιουργήθηκε αυτόματα">
            <a:extLst>
              <a:ext uri="{FF2B5EF4-FFF2-40B4-BE49-F238E27FC236}">
                <a16:creationId xmlns:a16="http://schemas.microsoft.com/office/drawing/2014/main" id="{2F90C918-F0DC-ABFB-A710-FC6391408C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0675" y="2473130"/>
            <a:ext cx="2276208" cy="2089852"/>
          </a:xfrm>
          <a:prstGeom prst="rect">
            <a:avLst/>
          </a:prstGeom>
        </p:spPr>
      </p:pic>
      <p:pic>
        <p:nvPicPr>
          <p:cNvPr id="6" name="Εικόνα 5" descr="Εικόνα που περιέχει κείμενο, γραμματοσειρά, στιγμιότυπο οθόνης, αριθμός&#10;&#10;Περιγραφή που δημιουργήθηκε αυτόματα">
            <a:extLst>
              <a:ext uri="{FF2B5EF4-FFF2-40B4-BE49-F238E27FC236}">
                <a16:creationId xmlns:a16="http://schemas.microsoft.com/office/drawing/2014/main" id="{E02609C7-BD36-3E2D-43B8-97378B2D71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5318" y="2460952"/>
            <a:ext cx="2276208" cy="2102030"/>
          </a:xfrm>
          <a:prstGeom prst="rect">
            <a:avLst/>
          </a:prstGeom>
        </p:spPr>
      </p:pic>
      <p:sp>
        <p:nvSpPr>
          <p:cNvPr id="7" name="TextBox 6">
            <a:extLst>
              <a:ext uri="{FF2B5EF4-FFF2-40B4-BE49-F238E27FC236}">
                <a16:creationId xmlns:a16="http://schemas.microsoft.com/office/drawing/2014/main" id="{549CE80D-E1FD-AAF9-698A-027B218A1304}"/>
              </a:ext>
            </a:extLst>
          </p:cNvPr>
          <p:cNvSpPr txBox="1"/>
          <p:nvPr/>
        </p:nvSpPr>
        <p:spPr>
          <a:xfrm>
            <a:off x="953801" y="2091620"/>
            <a:ext cx="2009955" cy="369332"/>
          </a:xfrm>
          <a:prstGeom prst="rect">
            <a:avLst/>
          </a:prstGeom>
          <a:noFill/>
        </p:spPr>
        <p:txBody>
          <a:bodyPr wrap="square" rtlCol="0">
            <a:spAutoFit/>
          </a:bodyPr>
          <a:lstStyle/>
          <a:p>
            <a:r>
              <a:rPr lang="en-US" dirty="0"/>
              <a:t>Forecast Summary</a:t>
            </a:r>
            <a:endParaRPr lang="el-GR" dirty="0"/>
          </a:p>
        </p:txBody>
      </p:sp>
      <p:sp>
        <p:nvSpPr>
          <p:cNvPr id="8" name="TextBox 7">
            <a:extLst>
              <a:ext uri="{FF2B5EF4-FFF2-40B4-BE49-F238E27FC236}">
                <a16:creationId xmlns:a16="http://schemas.microsoft.com/office/drawing/2014/main" id="{EDE3A184-28BA-EC45-9C6B-7B4824C27822}"/>
              </a:ext>
            </a:extLst>
          </p:cNvPr>
          <p:cNvSpPr txBox="1"/>
          <p:nvPr/>
        </p:nvSpPr>
        <p:spPr>
          <a:xfrm>
            <a:off x="4003507" y="2082994"/>
            <a:ext cx="2919830" cy="369332"/>
          </a:xfrm>
          <a:prstGeom prst="rect">
            <a:avLst/>
          </a:prstGeom>
          <a:noFill/>
        </p:spPr>
        <p:txBody>
          <a:bodyPr wrap="square" rtlCol="0">
            <a:spAutoFit/>
          </a:bodyPr>
          <a:lstStyle/>
          <a:p>
            <a:r>
              <a:rPr lang="en-US" dirty="0"/>
              <a:t>Sales Summary for May 2022</a:t>
            </a:r>
          </a:p>
        </p:txBody>
      </p:sp>
    </p:spTree>
    <p:extLst>
      <p:ext uri="{BB962C8B-B14F-4D97-AF65-F5344CB8AC3E}">
        <p14:creationId xmlns:p14="http://schemas.microsoft.com/office/powerpoint/2010/main" val="200209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Ορθογώνιο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0" name="Ορθογώνιο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8EB78894-19E5-4916-B37E-B4A80B9B8D52}"/>
              </a:ext>
            </a:extLst>
          </p:cNvPr>
          <p:cNvSpPr>
            <a:spLocks noGrp="1"/>
          </p:cNvSpPr>
          <p:nvPr>
            <p:ph type="title"/>
          </p:nvPr>
        </p:nvSpPr>
        <p:spPr>
          <a:xfrm>
            <a:off x="8178005" y="200793"/>
            <a:ext cx="3363974" cy="1495794"/>
          </a:xfrm>
          <a:noFill/>
          <a:ln>
            <a:solidFill>
              <a:srgbClr val="FFFFFF"/>
            </a:solidFill>
          </a:ln>
          <a:effectLst>
            <a:glow rad="152400">
              <a:schemeClr val="bg1">
                <a:alpha val="13000"/>
              </a:schemeClr>
            </a:glow>
          </a:effectLst>
        </p:spPr>
        <p:txBody>
          <a:bodyPr wrap="square" rtlCol="0">
            <a:noAutofit/>
          </a:bodyPr>
          <a:lstStyle/>
          <a:p>
            <a:pPr rtl="0"/>
            <a:r>
              <a:rPr lang="en-US" dirty="0">
                <a:solidFill>
                  <a:srgbClr val="FFFFFF"/>
                </a:solidFill>
                <a:latin typeface="+mn-lt"/>
              </a:rPr>
              <a:t>Forecast evaluation </a:t>
            </a:r>
            <a:endParaRPr lang="el-GR" dirty="0">
              <a:solidFill>
                <a:srgbClr val="FFFFFF"/>
              </a:solidFill>
              <a:latin typeface="+mn-lt"/>
            </a:endParaRPr>
          </a:p>
        </p:txBody>
      </p:sp>
      <p:sp>
        <p:nvSpPr>
          <p:cNvPr id="13" name="TextBox 12">
            <a:extLst>
              <a:ext uri="{FF2B5EF4-FFF2-40B4-BE49-F238E27FC236}">
                <a16:creationId xmlns:a16="http://schemas.microsoft.com/office/drawing/2014/main" id="{CEA4B038-7492-A54B-EA9D-C24768B82BBD}"/>
              </a:ext>
            </a:extLst>
          </p:cNvPr>
          <p:cNvSpPr txBox="1"/>
          <p:nvPr/>
        </p:nvSpPr>
        <p:spPr>
          <a:xfrm>
            <a:off x="7699074" y="1986440"/>
            <a:ext cx="4321835" cy="4524315"/>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predictive model's performance metrics, with an R-squared of approximately 0.298 and a Mean Squared Error of 15.87, indicate a moderate fit. This suggests the model captures some underlying patterns but might not fully account for all variabilities or potential anomalies in the data.</a:t>
            </a:r>
          </a:p>
          <a:p>
            <a:r>
              <a:rPr lang="en-US" dirty="0">
                <a:solidFill>
                  <a:schemeClr val="bg1"/>
                </a:solidFill>
                <a:latin typeface="Times New Roman" panose="02020603050405020304" pitchFamily="18" charset="0"/>
                <a:cs typeface="Times New Roman" panose="02020603050405020304" pitchFamily="18" charset="0"/>
              </a:rPr>
              <a:t>Overall, while both datasets exhibit high variability, actual sales tend to be more evenly distributed than forecasted sales, which include a significant number of zero-sales periods. The model's predictive accuracy, as gauged by the MSE and R-squared values, suggests room for improvement in capturing the full dynamics of sales activities.</a:t>
            </a:r>
            <a:endParaRPr lang="el-GR" dirty="0">
              <a:solidFill>
                <a:schemeClr val="bg1"/>
              </a:solidFill>
              <a:latin typeface="Times New Roman" panose="02020603050405020304" pitchFamily="18" charset="0"/>
              <a:cs typeface="Times New Roman" panose="02020603050405020304" pitchFamily="18" charset="0"/>
            </a:endParaRPr>
          </a:p>
        </p:txBody>
      </p:sp>
      <p:pic>
        <p:nvPicPr>
          <p:cNvPr id="9" name="Θέση περιεχομένου 8" descr="Εικόνα που περιέχει κείμενο, γραμματοσειρά, στιγμιότυπο οθόνης, λευκό&#10;&#10;Περιγραφή που δημιουργήθηκε αυτόματα">
            <a:extLst>
              <a:ext uri="{FF2B5EF4-FFF2-40B4-BE49-F238E27FC236}">
                <a16:creationId xmlns:a16="http://schemas.microsoft.com/office/drawing/2014/main" id="{8CD70497-78CC-38E2-1DEA-B569B411AA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2169" y="3099536"/>
            <a:ext cx="4791648" cy="808230"/>
          </a:xfrm>
          <a:prstGeom prst="rect">
            <a:avLst/>
          </a:prstGeom>
        </p:spPr>
      </p:pic>
    </p:spTree>
    <p:extLst>
      <p:ext uri="{BB962C8B-B14F-4D97-AF65-F5344CB8AC3E}">
        <p14:creationId xmlns:p14="http://schemas.microsoft.com/office/powerpoint/2010/main" val="1255094936"/>
      </p:ext>
    </p:extLst>
  </p:cSld>
  <p:clrMapOvr>
    <a:masterClrMapping/>
  </p:clrMapOvr>
</p:sld>
</file>

<file path=ppt/theme/theme1.xml><?xml version="1.0" encoding="utf-8"?>
<a:theme xmlns:a="http://schemas.openxmlformats.org/drawingml/2006/main" name="Φάκελος">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2.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Οικονομικός σχεδιασμός</Template>
  <TotalTime>95</TotalTime>
  <Words>885</Words>
  <Application>Microsoft Office PowerPoint</Application>
  <PresentationFormat>Ευρεία οθόνη</PresentationFormat>
  <Paragraphs>43</Paragraphs>
  <Slides>11</Slides>
  <Notes>11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11</vt:i4>
      </vt:variant>
    </vt:vector>
  </HeadingPairs>
  <TitlesOfParts>
    <vt:vector size="17" baseType="lpstr">
      <vt:lpstr>Arial</vt:lpstr>
      <vt:lpstr>Calibri</vt:lpstr>
      <vt:lpstr>Corbel</vt:lpstr>
      <vt:lpstr>Gill Sans MT</vt:lpstr>
      <vt:lpstr>Times New Roman</vt:lpstr>
      <vt:lpstr>Φάκελος</vt:lpstr>
      <vt:lpstr>Data Analysis Report on Sales and Pricing Trends</vt:lpstr>
      <vt:lpstr>Key points</vt:lpstr>
      <vt:lpstr>Sales trends and summary statistics</vt:lpstr>
      <vt:lpstr>Sales analysis by item </vt:lpstr>
      <vt:lpstr>Sales by month and year</vt:lpstr>
      <vt:lpstr>Pricing analysis according to sales</vt:lpstr>
      <vt:lpstr>Pricing analysis according to sales</vt:lpstr>
      <vt:lpstr>Forecast evaluation </vt:lpstr>
      <vt:lpstr>Forecast evaluation </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Report on Sales and Pricing Trends</dc:title>
  <dc:creator>Μπαχτσεβάνης Αναστάσιος</dc:creator>
  <cp:lastModifiedBy>Μπαχτσεβάνης Αναστάσιος</cp:lastModifiedBy>
  <cp:revision>3</cp:revision>
  <dcterms:created xsi:type="dcterms:W3CDTF">2024-05-10T21:47:19Z</dcterms:created>
  <dcterms:modified xsi:type="dcterms:W3CDTF">2024-11-18T18:38:58Z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