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946C24E-7FE3-441D-96D7-244F4F937B16}" type="datetimeFigureOut">
              <a:rPr lang="en-AU" smtClean="0"/>
              <a:t>26/09/2024</a:t>
            </a:fld>
            <a:endParaRPr lang="en-AU"/>
          </a:p>
        </p:txBody>
      </p:sp>
      <p:sp>
        <p:nvSpPr>
          <p:cNvPr id="8" name="Slide Number Placeholder 7"/>
          <p:cNvSpPr>
            <a:spLocks noGrp="1"/>
          </p:cNvSpPr>
          <p:nvPr>
            <p:ph type="sldNum" sz="quarter" idx="11"/>
          </p:nvPr>
        </p:nvSpPr>
        <p:spPr/>
        <p:txBody>
          <a:bodyPr/>
          <a:lstStyle/>
          <a:p>
            <a:fld id="{8D4F9C38-0A6B-40F0-95F5-36422B0F9842}" type="slidenum">
              <a:rPr lang="en-AU" smtClean="0"/>
              <a:t>‹#›</a:t>
            </a:fld>
            <a:endParaRPr lang="en-AU"/>
          </a:p>
        </p:txBody>
      </p:sp>
      <p:sp>
        <p:nvSpPr>
          <p:cNvPr id="9" name="Footer Placeholder 8"/>
          <p:cNvSpPr>
            <a:spLocks noGrp="1"/>
          </p:cNvSpPr>
          <p:nvPr>
            <p:ph type="ftr" sz="quarter" idx="12"/>
          </p:nvPr>
        </p:nvSpPr>
        <p:spPr/>
        <p:txBody>
          <a:body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6C24E-7FE3-441D-96D7-244F4F937B16}" type="datetimeFigureOut">
              <a:rPr lang="en-AU" smtClean="0"/>
              <a:t>26/09/2024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D4F9C38-0A6B-40F0-95F5-36422B0F9842}"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6C24E-7FE3-441D-96D7-244F4F937B16}" type="datetimeFigureOut">
              <a:rPr lang="en-AU" smtClean="0"/>
              <a:t>26/09/2024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D4F9C38-0A6B-40F0-95F5-36422B0F9842}"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6C24E-7FE3-441D-96D7-244F4F937B16}" type="datetimeFigureOut">
              <a:rPr lang="en-AU" smtClean="0"/>
              <a:t>26/09/2024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D4F9C38-0A6B-40F0-95F5-36422B0F9842}"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6C24E-7FE3-441D-96D7-244F4F937B16}" type="datetimeFigureOut">
              <a:rPr lang="en-AU" smtClean="0"/>
              <a:t>26/09/2024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D4F9C38-0A6B-40F0-95F5-36422B0F9842}" type="slidenum">
              <a:rPr lang="en-AU" smtClean="0"/>
              <a:t>‹#›</a:t>
            </a:fld>
            <a:endParaRPr lang="en-A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46C24E-7FE3-441D-96D7-244F4F937B16}" type="datetimeFigureOut">
              <a:rPr lang="en-AU" smtClean="0"/>
              <a:t>26/09/2024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D4F9C38-0A6B-40F0-95F5-36422B0F9842}" type="slidenum">
              <a:rPr lang="en-AU" smtClean="0"/>
              <a:t>‹#›</a:t>
            </a:fld>
            <a:endParaRPr lang="en-AU"/>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946C24E-7FE3-441D-96D7-244F4F937B16}" type="datetimeFigureOut">
              <a:rPr lang="en-AU" smtClean="0"/>
              <a:t>26/09/2024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D4F9C38-0A6B-40F0-95F5-36422B0F9842}" type="slidenum">
              <a:rPr lang="en-AU" smtClean="0"/>
              <a:t>‹#›</a:t>
            </a:fld>
            <a:endParaRPr lang="en-AU"/>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46C24E-7FE3-441D-96D7-244F4F937B16}" type="datetimeFigureOut">
              <a:rPr lang="en-AU" smtClean="0"/>
              <a:t>26/09/2024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D4F9C38-0A6B-40F0-95F5-36422B0F9842}"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6C24E-7FE3-441D-96D7-244F4F937B16}" type="datetimeFigureOut">
              <a:rPr lang="en-AU" smtClean="0"/>
              <a:t>26/09/2024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D4F9C38-0A6B-40F0-95F5-36422B0F9842}"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6C24E-7FE3-441D-96D7-244F4F937B16}" type="datetimeFigureOut">
              <a:rPr lang="en-AU" smtClean="0"/>
              <a:t>26/09/2024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D4F9C38-0A6B-40F0-95F5-36422B0F9842}"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6C24E-7FE3-441D-96D7-244F4F937B16}" type="datetimeFigureOut">
              <a:rPr lang="en-AU" smtClean="0"/>
              <a:t>26/09/2024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D4F9C38-0A6B-40F0-95F5-36422B0F9842}"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946C24E-7FE3-441D-96D7-244F4F937B16}" type="datetimeFigureOut">
              <a:rPr lang="en-AU" smtClean="0"/>
              <a:t>26/09/2024</a:t>
            </a:fld>
            <a:endParaRPr lang="en-A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A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D4F9C38-0A6B-40F0-95F5-36422B0F9842}" type="slidenum">
              <a:rPr lang="en-AU" smtClean="0"/>
              <a:t>‹#›</a:t>
            </a:fld>
            <a:endParaRPr lang="en-A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b="1" dirty="0">
                <a:effectLst/>
              </a:rPr>
              <a:t>Service NSW Analytical Assessment</a:t>
            </a:r>
            <a:endParaRPr lang="en-AU" dirty="0"/>
          </a:p>
        </p:txBody>
      </p:sp>
      <p:sp>
        <p:nvSpPr>
          <p:cNvPr id="3" name="Subtitle 2"/>
          <p:cNvSpPr>
            <a:spLocks noGrp="1"/>
          </p:cNvSpPr>
          <p:nvPr>
            <p:ph type="subTitle" idx="1"/>
          </p:nvPr>
        </p:nvSpPr>
        <p:spPr/>
        <p:txBody>
          <a:bodyPr/>
          <a:lstStyle/>
          <a:p>
            <a:r>
              <a:rPr lang="en-AU" dirty="0"/>
              <a:t>Prepared By Mohammad </a:t>
            </a:r>
            <a:r>
              <a:rPr lang="en-AU" dirty="0" err="1"/>
              <a:t>Tarequl</a:t>
            </a:r>
            <a:r>
              <a:rPr lang="en-AU" dirty="0"/>
              <a:t> Islam </a:t>
            </a:r>
            <a:br>
              <a:rPr lang="en-AU" dirty="0"/>
            </a:br>
            <a:endParaRPr lang="en-AU" dirty="0"/>
          </a:p>
        </p:txBody>
      </p:sp>
    </p:spTree>
    <p:extLst>
      <p:ext uri="{BB962C8B-B14F-4D97-AF65-F5344CB8AC3E}">
        <p14:creationId xmlns:p14="http://schemas.microsoft.com/office/powerpoint/2010/main" val="393444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p>
        </p:txBody>
      </p:sp>
      <p:sp>
        <p:nvSpPr>
          <p:cNvPr id="5" name="TextBox 4"/>
          <p:cNvSpPr txBox="1"/>
          <p:nvPr/>
        </p:nvSpPr>
        <p:spPr>
          <a:xfrm>
            <a:off x="853142" y="1916832"/>
            <a:ext cx="7416824" cy="3970318"/>
          </a:xfrm>
          <a:prstGeom prst="rect">
            <a:avLst/>
          </a:prstGeom>
          <a:noFill/>
        </p:spPr>
        <p:txBody>
          <a:bodyPr wrap="square" rtlCol="0">
            <a:spAutoFit/>
          </a:bodyPr>
          <a:lstStyle/>
          <a:p>
            <a:r>
              <a:rPr lang="en-US" dirty="0"/>
              <a:t>(9) What additional data or information would you require to conduct further analysis &amp; what value would it add to the presentation?</a:t>
            </a:r>
          </a:p>
          <a:p>
            <a:endParaRPr lang="en-US" dirty="0"/>
          </a:p>
          <a:p>
            <a:r>
              <a:rPr lang="en-US" dirty="0"/>
              <a:t>I need some more additional data such as goods receive date, supplier name whether its own product or from third party, discount price , Ordering/Approval employee,  payment days, Office Code to find out which city’s office spending most.</a:t>
            </a:r>
            <a:br>
              <a:rPr lang="en-US" dirty="0"/>
            </a:br>
            <a:endParaRPr lang="en-US" dirty="0"/>
          </a:p>
          <a:p>
            <a:r>
              <a:rPr lang="en-US" dirty="0"/>
              <a:t>I conduct  weekday basis analysis   to find out whether total spend is higher when staff working at onsite ?</a:t>
            </a:r>
          </a:p>
          <a:p>
            <a:endParaRPr lang="en-US" dirty="0"/>
          </a:p>
          <a:p>
            <a:endParaRPr lang="en-US" dirty="0"/>
          </a:p>
          <a:p>
            <a:endParaRPr lang="en-US" dirty="0"/>
          </a:p>
          <a:p>
            <a:endParaRPr lang="en-AU" dirty="0"/>
          </a:p>
        </p:txBody>
      </p:sp>
      <p:sp>
        <p:nvSpPr>
          <p:cNvPr id="3" name="Content Placeholder 2"/>
          <p:cNvSpPr>
            <a:spLocks noGrp="1"/>
          </p:cNvSpPr>
          <p:nvPr>
            <p:ph idx="1"/>
          </p:nvPr>
        </p:nvSpPr>
        <p:spPr>
          <a:xfrm>
            <a:off x="179512" y="5733256"/>
            <a:ext cx="8229600" cy="2764904"/>
          </a:xfrm>
        </p:spPr>
        <p:txBody>
          <a:bodyPr/>
          <a:lstStyle/>
          <a:p>
            <a:pPr marL="0" indent="0">
              <a:buNone/>
            </a:pPr>
            <a:r>
              <a:rPr lang="en-AU" dirty="0"/>
              <a:t> </a:t>
            </a:r>
          </a:p>
        </p:txBody>
      </p:sp>
    </p:spTree>
    <p:extLst>
      <p:ext uri="{BB962C8B-B14F-4D97-AF65-F5344CB8AC3E}">
        <p14:creationId xmlns:p14="http://schemas.microsoft.com/office/powerpoint/2010/main" val="418457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p>
        </p:txBody>
      </p:sp>
      <p:sp>
        <p:nvSpPr>
          <p:cNvPr id="5" name="TextBox 4"/>
          <p:cNvSpPr txBox="1"/>
          <p:nvPr/>
        </p:nvSpPr>
        <p:spPr>
          <a:xfrm>
            <a:off x="853142" y="1916832"/>
            <a:ext cx="7416824" cy="646331"/>
          </a:xfrm>
          <a:prstGeom prst="rect">
            <a:avLst/>
          </a:prstGeom>
          <a:noFill/>
        </p:spPr>
        <p:txBody>
          <a:bodyPr wrap="square" rtlCol="0">
            <a:spAutoFit/>
          </a:bodyPr>
          <a:lstStyle/>
          <a:p>
            <a:endParaRPr lang="en-US" dirty="0"/>
          </a:p>
          <a:p>
            <a:endParaRPr lang="en-AU" dirty="0"/>
          </a:p>
        </p:txBody>
      </p:sp>
      <p:sp>
        <p:nvSpPr>
          <p:cNvPr id="3" name="Content Placeholder 2"/>
          <p:cNvSpPr>
            <a:spLocks noGrp="1"/>
          </p:cNvSpPr>
          <p:nvPr>
            <p:ph idx="1"/>
          </p:nvPr>
        </p:nvSpPr>
        <p:spPr>
          <a:xfrm>
            <a:off x="179512" y="5733256"/>
            <a:ext cx="8229600" cy="2764904"/>
          </a:xfrm>
        </p:spPr>
        <p:txBody>
          <a:bodyPr/>
          <a:lstStyle/>
          <a:p>
            <a:pPr marL="0" indent="0">
              <a:buNone/>
            </a:pPr>
            <a:r>
              <a:rPr lang="en-AU"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2" y="68271"/>
            <a:ext cx="6198198" cy="620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47664" y="6208724"/>
            <a:ext cx="5415265" cy="646331"/>
          </a:xfrm>
          <a:prstGeom prst="rect">
            <a:avLst/>
          </a:prstGeom>
          <a:noFill/>
        </p:spPr>
        <p:txBody>
          <a:bodyPr wrap="none" rtlCol="0">
            <a:spAutoFit/>
          </a:bodyPr>
          <a:lstStyle/>
          <a:p>
            <a:r>
              <a:rPr lang="en-AU" sz="3600" b="1" dirty="0"/>
              <a:t>Service NSW Dashboard</a:t>
            </a:r>
          </a:p>
        </p:txBody>
      </p:sp>
    </p:spTree>
    <p:extLst>
      <p:ext uri="{BB962C8B-B14F-4D97-AF65-F5344CB8AC3E}">
        <p14:creationId xmlns:p14="http://schemas.microsoft.com/office/powerpoint/2010/main" val="86178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Before starting the Analysis</a:t>
            </a:r>
          </a:p>
        </p:txBody>
      </p:sp>
      <p:sp>
        <p:nvSpPr>
          <p:cNvPr id="3" name="Content Placeholder 2"/>
          <p:cNvSpPr>
            <a:spLocks noGrp="1"/>
          </p:cNvSpPr>
          <p:nvPr>
            <p:ph idx="1"/>
          </p:nvPr>
        </p:nvSpPr>
        <p:spPr/>
        <p:txBody>
          <a:bodyPr>
            <a:normAutofit fontScale="92500" lnSpcReduction="20000"/>
          </a:bodyPr>
          <a:lstStyle/>
          <a:p>
            <a:r>
              <a:rPr lang="en-AU" dirty="0"/>
              <a:t>I kept the raw data and create copy of data set so that if anything goes wrong I can retrieve the data.</a:t>
            </a:r>
          </a:p>
          <a:p>
            <a:endParaRPr lang="en-AU" dirty="0"/>
          </a:p>
          <a:p>
            <a:r>
              <a:rPr lang="en-AU" dirty="0"/>
              <a:t>Data quality checks, data wrangling</a:t>
            </a:r>
          </a:p>
          <a:p>
            <a:pPr marL="0" indent="0">
              <a:buNone/>
            </a:pPr>
            <a:endParaRPr lang="en-AU" dirty="0"/>
          </a:p>
          <a:p>
            <a:r>
              <a:rPr lang="en-AU" dirty="0"/>
              <a:t>Remove the duplicates as I am assuming we should have unique Invoice Number.</a:t>
            </a:r>
          </a:p>
          <a:p>
            <a:pPr marL="0" indent="0">
              <a:buNone/>
            </a:pPr>
            <a:endParaRPr lang="en-AU" dirty="0"/>
          </a:p>
          <a:p>
            <a:r>
              <a:rPr lang="en-AU" dirty="0"/>
              <a:t>Checking the missing values.</a:t>
            </a:r>
          </a:p>
          <a:p>
            <a:pPr marL="0" indent="0">
              <a:buNone/>
            </a:pPr>
            <a:endParaRPr lang="en-AU" dirty="0"/>
          </a:p>
          <a:p>
            <a:r>
              <a:rPr lang="en-AU" dirty="0"/>
              <a:t>I have used Excel and Power BI to perform the analysis.</a:t>
            </a:r>
          </a:p>
          <a:p>
            <a:endParaRPr lang="en-AU" dirty="0"/>
          </a:p>
          <a:p>
            <a:r>
              <a:rPr lang="en-AU" dirty="0"/>
              <a:t>Identify the calculated columns, measures, data modelling if needed</a:t>
            </a:r>
          </a:p>
          <a:p>
            <a:endParaRPr lang="en-AU" dirty="0"/>
          </a:p>
          <a:p>
            <a:endParaRPr lang="en-AU" dirty="0"/>
          </a:p>
        </p:txBody>
      </p:sp>
    </p:spTree>
    <p:extLst>
      <p:ext uri="{BB962C8B-B14F-4D97-AF65-F5344CB8AC3E}">
        <p14:creationId xmlns:p14="http://schemas.microsoft.com/office/powerpoint/2010/main" val="101635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p>
        </p:txBody>
      </p:sp>
      <p:sp>
        <p:nvSpPr>
          <p:cNvPr id="5" name="TextBox 4"/>
          <p:cNvSpPr txBox="1"/>
          <p:nvPr/>
        </p:nvSpPr>
        <p:spPr>
          <a:xfrm>
            <a:off x="899592" y="5013176"/>
            <a:ext cx="7416824" cy="923330"/>
          </a:xfrm>
          <a:prstGeom prst="rect">
            <a:avLst/>
          </a:prstGeom>
          <a:noFill/>
        </p:spPr>
        <p:txBody>
          <a:bodyPr wrap="square" rtlCol="0">
            <a:spAutoFit/>
          </a:bodyPr>
          <a:lstStyle/>
          <a:p>
            <a:r>
              <a:rPr lang="en-AU" dirty="0"/>
              <a:t>✳Above chart clearly  showing that </a:t>
            </a:r>
            <a:r>
              <a:rPr lang="en-AU" b="1" dirty="0"/>
              <a:t>Service delivery </a:t>
            </a:r>
            <a:r>
              <a:rPr lang="en-AU" dirty="0"/>
              <a:t>in  Business Units has the most significant spend and </a:t>
            </a:r>
            <a:r>
              <a:rPr lang="en-AU" b="1" dirty="0"/>
              <a:t>Digital service </a:t>
            </a:r>
            <a:r>
              <a:rPr lang="en-AU" dirty="0"/>
              <a:t>has spent the least.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4663"/>
            <a:ext cx="6480720" cy="467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79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p>
        </p:txBody>
      </p:sp>
      <p:sp>
        <p:nvSpPr>
          <p:cNvPr id="5" name="TextBox 4"/>
          <p:cNvSpPr txBox="1"/>
          <p:nvPr/>
        </p:nvSpPr>
        <p:spPr>
          <a:xfrm>
            <a:off x="899592" y="5013176"/>
            <a:ext cx="7416824" cy="646331"/>
          </a:xfrm>
          <a:prstGeom prst="rect">
            <a:avLst/>
          </a:prstGeom>
          <a:noFill/>
        </p:spPr>
        <p:txBody>
          <a:bodyPr wrap="square" rtlCol="0">
            <a:spAutoFit/>
          </a:bodyPr>
          <a:lstStyle/>
          <a:p>
            <a:r>
              <a:rPr lang="en-AU" dirty="0"/>
              <a:t>✳</a:t>
            </a:r>
            <a:r>
              <a:rPr lang="en-AU" b="1" dirty="0"/>
              <a:t>Print Consumables </a:t>
            </a:r>
            <a:r>
              <a:rPr lang="en-AU" dirty="0"/>
              <a:t>has the highest spend and the total spent amount is $286571.</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60648"/>
            <a:ext cx="7488832" cy="447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75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p>
        </p:txBody>
      </p:sp>
      <p:sp>
        <p:nvSpPr>
          <p:cNvPr id="5" name="TextBox 4"/>
          <p:cNvSpPr txBox="1"/>
          <p:nvPr/>
        </p:nvSpPr>
        <p:spPr>
          <a:xfrm>
            <a:off x="899592" y="5013176"/>
            <a:ext cx="7416824" cy="646331"/>
          </a:xfrm>
          <a:prstGeom prst="rect">
            <a:avLst/>
          </a:prstGeom>
          <a:noFill/>
        </p:spPr>
        <p:txBody>
          <a:bodyPr wrap="square" rtlCol="0">
            <a:spAutoFit/>
          </a:bodyPr>
          <a:lstStyle/>
          <a:p>
            <a:r>
              <a:rPr lang="en-US" dirty="0"/>
              <a:t>The average price paid for each of the top five spend items and </a:t>
            </a:r>
            <a:r>
              <a:rPr lang="en-US" b="1" dirty="0" err="1"/>
              <a:t>Rexel</a:t>
            </a:r>
            <a:r>
              <a:rPr lang="en-US" b="1" dirty="0"/>
              <a:t> Copy Paper A4 850GSM white</a:t>
            </a:r>
            <a:r>
              <a:rPr lang="en-US" dirty="0"/>
              <a:t> has the highest average price paid.</a:t>
            </a:r>
            <a:endParaRPr lang="en-AU" dirty="0"/>
          </a:p>
        </p:txBody>
      </p:sp>
      <p:sp>
        <p:nvSpPr>
          <p:cNvPr id="3" name="Content Placeholder 2"/>
          <p:cNvSpPr>
            <a:spLocks noGrp="1"/>
          </p:cNvSpPr>
          <p:nvPr>
            <p:ph idx="1"/>
          </p:nvPr>
        </p:nvSpPr>
        <p:spPr>
          <a:xfrm>
            <a:off x="457200" y="1600201"/>
            <a:ext cx="8229600" cy="2764904"/>
          </a:xfrm>
        </p:spPr>
        <p:txBody>
          <a:bodyPr/>
          <a:lstStyle/>
          <a:p>
            <a:pPr marL="0" indent="0">
              <a:buNone/>
            </a:pPr>
            <a:r>
              <a:rPr lang="en-AU" dirty="0"/>
              <a:t>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96347"/>
            <a:ext cx="7418187" cy="4269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71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p>
        </p:txBody>
      </p:sp>
      <p:sp>
        <p:nvSpPr>
          <p:cNvPr id="5" name="TextBox 4"/>
          <p:cNvSpPr txBox="1"/>
          <p:nvPr/>
        </p:nvSpPr>
        <p:spPr>
          <a:xfrm>
            <a:off x="899592" y="5013176"/>
            <a:ext cx="7416824" cy="1200329"/>
          </a:xfrm>
          <a:prstGeom prst="rect">
            <a:avLst/>
          </a:prstGeom>
          <a:noFill/>
        </p:spPr>
        <p:txBody>
          <a:bodyPr wrap="square" rtlCol="0">
            <a:spAutoFit/>
          </a:bodyPr>
          <a:lstStyle/>
          <a:p>
            <a:r>
              <a:rPr lang="en-US" dirty="0"/>
              <a:t>The average invoice value (ex GST) per month per business unit. I assumed the </a:t>
            </a:r>
            <a:r>
              <a:rPr lang="en-US" b="1" dirty="0"/>
              <a:t>total spend ( Unit price * quantity purchased</a:t>
            </a:r>
            <a:r>
              <a:rPr lang="en-US" dirty="0"/>
              <a:t>) including GST. I have used some formula to deduct the GST. In </a:t>
            </a:r>
            <a:r>
              <a:rPr lang="en-US" b="1" dirty="0"/>
              <a:t>April, service delivery unit</a:t>
            </a:r>
            <a:r>
              <a:rPr lang="en-US" dirty="0"/>
              <a:t> spent the highest average invoice value.</a:t>
            </a:r>
            <a:endParaRPr lang="en-AU" dirty="0"/>
          </a:p>
        </p:txBody>
      </p:sp>
      <p:sp>
        <p:nvSpPr>
          <p:cNvPr id="3" name="Content Placeholder 2"/>
          <p:cNvSpPr>
            <a:spLocks noGrp="1"/>
          </p:cNvSpPr>
          <p:nvPr>
            <p:ph idx="1"/>
          </p:nvPr>
        </p:nvSpPr>
        <p:spPr>
          <a:xfrm>
            <a:off x="457200" y="1600201"/>
            <a:ext cx="8229600" cy="2764904"/>
          </a:xfrm>
        </p:spPr>
        <p:txBody>
          <a:bodyPr/>
          <a:lstStyle/>
          <a:p>
            <a:pPr marL="0" indent="0">
              <a:buNone/>
            </a:pPr>
            <a:r>
              <a:rPr lang="en-AU" dirty="0"/>
              <a:t> </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314" y="260648"/>
            <a:ext cx="6292919" cy="4358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92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p>
        </p:txBody>
      </p:sp>
      <p:sp>
        <p:nvSpPr>
          <p:cNvPr id="5" name="TextBox 4"/>
          <p:cNvSpPr txBox="1"/>
          <p:nvPr/>
        </p:nvSpPr>
        <p:spPr>
          <a:xfrm>
            <a:off x="863588" y="4337722"/>
            <a:ext cx="7416824" cy="2585323"/>
          </a:xfrm>
          <a:prstGeom prst="rect">
            <a:avLst/>
          </a:prstGeom>
          <a:noFill/>
        </p:spPr>
        <p:txBody>
          <a:bodyPr wrap="square" rtlCol="0">
            <a:spAutoFit/>
          </a:bodyPr>
          <a:lstStyle/>
          <a:p>
            <a:r>
              <a:rPr lang="en-AU" dirty="0"/>
              <a:t>I have analysed the total spend by business unit with benchmark unit cost and current unit price. Service delivery unit has the highest with benchmark unit cost and current unit price. Digital services, SNSW for Business and Partnerships are pretty consistent and those units has the potential savings capability.</a:t>
            </a:r>
          </a:p>
          <a:p>
            <a:endParaRPr lang="en-AU" dirty="0"/>
          </a:p>
          <a:p>
            <a:r>
              <a:rPr lang="en-AU" dirty="0"/>
              <a:t>* In this Question I need more clarification. For doing it, I will setup a meeting with my senior manager.</a:t>
            </a:r>
            <a:br>
              <a:rPr lang="en-AU" dirty="0"/>
            </a:br>
            <a:endParaRPr lang="en-AU" dirty="0"/>
          </a:p>
        </p:txBody>
      </p:sp>
      <p:sp>
        <p:nvSpPr>
          <p:cNvPr id="3" name="Content Placeholder 2"/>
          <p:cNvSpPr>
            <a:spLocks noGrp="1"/>
          </p:cNvSpPr>
          <p:nvPr>
            <p:ph idx="1"/>
          </p:nvPr>
        </p:nvSpPr>
        <p:spPr>
          <a:xfrm>
            <a:off x="457200" y="1600201"/>
            <a:ext cx="8229600" cy="2764904"/>
          </a:xfrm>
        </p:spPr>
        <p:txBody>
          <a:bodyPr/>
          <a:lstStyle/>
          <a:p>
            <a:pPr marL="0" indent="0">
              <a:buNone/>
            </a:pPr>
            <a:r>
              <a:rPr lang="en-AU" dirty="0"/>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76673"/>
            <a:ext cx="5904656"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63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p>
        </p:txBody>
      </p:sp>
      <p:sp>
        <p:nvSpPr>
          <p:cNvPr id="5" name="TextBox 4"/>
          <p:cNvSpPr txBox="1"/>
          <p:nvPr/>
        </p:nvSpPr>
        <p:spPr>
          <a:xfrm>
            <a:off x="899592" y="5013176"/>
            <a:ext cx="7416824" cy="1477328"/>
          </a:xfrm>
          <a:prstGeom prst="rect">
            <a:avLst/>
          </a:prstGeom>
          <a:noFill/>
        </p:spPr>
        <p:txBody>
          <a:bodyPr wrap="square" rtlCol="0">
            <a:spAutoFit/>
          </a:bodyPr>
          <a:lstStyle/>
          <a:p>
            <a:r>
              <a:rPr lang="en-AU" dirty="0"/>
              <a:t>I have done the </a:t>
            </a:r>
            <a:r>
              <a:rPr lang="en-US" dirty="0"/>
              <a:t>Seasonality analysis of the spend for the next 3  months. I have used some advanced Excel formula to do the Seasonality analysis. I have cross checked with Excel feature call forecast sheet as well. Orange line indicating the seasonality spend of next 3 months.</a:t>
            </a:r>
            <a:endParaRPr lang="en-AU" dirty="0"/>
          </a:p>
        </p:txBody>
      </p:sp>
      <p:sp>
        <p:nvSpPr>
          <p:cNvPr id="3" name="Content Placeholder 2"/>
          <p:cNvSpPr>
            <a:spLocks noGrp="1"/>
          </p:cNvSpPr>
          <p:nvPr>
            <p:ph idx="1"/>
          </p:nvPr>
        </p:nvSpPr>
        <p:spPr>
          <a:xfrm>
            <a:off x="457200" y="1600201"/>
            <a:ext cx="8229600" cy="2764904"/>
          </a:xfrm>
        </p:spPr>
        <p:txBody>
          <a:bodyPr/>
          <a:lstStyle/>
          <a:p>
            <a:pPr marL="0" indent="0">
              <a:buNone/>
            </a:pPr>
            <a:r>
              <a:rPr lang="en-AU" dirty="0"/>
              <a:t> </a:t>
            </a:r>
          </a:p>
        </p:txBody>
      </p:sp>
      <p:pic>
        <p:nvPicPr>
          <p:cNvPr id="6" name="Picture 5">
            <a:extLst>
              <a:ext uri="{FF2B5EF4-FFF2-40B4-BE49-F238E27FC236}">
                <a16:creationId xmlns:a16="http://schemas.microsoft.com/office/drawing/2014/main" xmlns="" id="{81970635-708C-BA74-ED75-FBFB17C4495B}"/>
              </a:ext>
            </a:extLst>
          </p:cNvPr>
          <p:cNvPicPr>
            <a:picLocks noChangeAspect="1"/>
          </p:cNvPicPr>
          <p:nvPr/>
        </p:nvPicPr>
        <p:blipFill>
          <a:blip r:embed="rId2"/>
          <a:stretch>
            <a:fillRect/>
          </a:stretch>
        </p:blipFill>
        <p:spPr>
          <a:xfrm>
            <a:off x="1538287" y="644495"/>
            <a:ext cx="6067425" cy="3881784"/>
          </a:xfrm>
          <a:prstGeom prst="rect">
            <a:avLst/>
          </a:prstGeom>
        </p:spPr>
      </p:pic>
    </p:spTree>
    <p:extLst>
      <p:ext uri="{BB962C8B-B14F-4D97-AF65-F5344CB8AC3E}">
        <p14:creationId xmlns:p14="http://schemas.microsoft.com/office/powerpoint/2010/main" val="189580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p>
        </p:txBody>
      </p:sp>
      <p:sp>
        <p:nvSpPr>
          <p:cNvPr id="5" name="TextBox 4"/>
          <p:cNvSpPr txBox="1"/>
          <p:nvPr/>
        </p:nvSpPr>
        <p:spPr>
          <a:xfrm>
            <a:off x="827584" y="620688"/>
            <a:ext cx="7416824" cy="4247317"/>
          </a:xfrm>
          <a:prstGeom prst="rect">
            <a:avLst/>
          </a:prstGeom>
          <a:noFill/>
        </p:spPr>
        <p:txBody>
          <a:bodyPr wrap="square" rtlCol="0">
            <a:spAutoFit/>
          </a:bodyPr>
          <a:lstStyle/>
          <a:p>
            <a:r>
              <a:rPr lang="en-US" dirty="0"/>
              <a:t>(8) What other analysis could you have conducted given the data contained in the single dataset you have created?</a:t>
            </a:r>
            <a:br>
              <a:rPr lang="en-US" dirty="0"/>
            </a:br>
            <a:endParaRPr lang="en-US" dirty="0"/>
          </a:p>
          <a:p>
            <a:r>
              <a:rPr lang="en-US" dirty="0"/>
              <a:t>I would analyze  some  more KPIs such as </a:t>
            </a:r>
            <a:br>
              <a:rPr lang="en-US" dirty="0"/>
            </a:br>
            <a:endParaRPr lang="en-US" dirty="0"/>
          </a:p>
          <a:p>
            <a:r>
              <a:rPr lang="en-US" dirty="0"/>
              <a:t>Total invoices</a:t>
            </a:r>
          </a:p>
          <a:p>
            <a:r>
              <a:rPr lang="en-US" dirty="0"/>
              <a:t>Total category</a:t>
            </a:r>
          </a:p>
          <a:p>
            <a:r>
              <a:rPr lang="en-US" dirty="0"/>
              <a:t>Sum of the Total Spend</a:t>
            </a:r>
          </a:p>
          <a:p>
            <a:r>
              <a:rPr lang="en-US" dirty="0"/>
              <a:t>Average spend of per invoice</a:t>
            </a:r>
          </a:p>
          <a:p>
            <a:endParaRPr lang="en-US" dirty="0"/>
          </a:p>
          <a:p>
            <a:r>
              <a:rPr lang="en-US" dirty="0"/>
              <a:t>I have added the monthly slicer into dashboard so that Client can see the dashboard easily on a monthly basis. </a:t>
            </a:r>
          </a:p>
          <a:p>
            <a:endParaRPr lang="en-US" dirty="0"/>
          </a:p>
          <a:p>
            <a:endParaRPr lang="en-US" dirty="0"/>
          </a:p>
          <a:p>
            <a:endParaRPr lang="en-AU" dirty="0"/>
          </a:p>
        </p:txBody>
      </p:sp>
      <p:sp>
        <p:nvSpPr>
          <p:cNvPr id="3" name="Content Placeholder 2"/>
          <p:cNvSpPr>
            <a:spLocks noGrp="1"/>
          </p:cNvSpPr>
          <p:nvPr>
            <p:ph idx="1"/>
          </p:nvPr>
        </p:nvSpPr>
        <p:spPr>
          <a:xfrm>
            <a:off x="179512" y="5733256"/>
            <a:ext cx="8229600" cy="2764904"/>
          </a:xfrm>
        </p:spPr>
        <p:txBody>
          <a:bodyPr/>
          <a:lstStyle/>
          <a:p>
            <a:pPr marL="0" indent="0">
              <a:buNone/>
            </a:pPr>
            <a:r>
              <a:rPr lang="en-AU" dirty="0"/>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390459"/>
            <a:ext cx="8568480" cy="1219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945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103</TotalTime>
  <Words>439</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Executive</vt:lpstr>
      <vt:lpstr>Service NSW Analytical Assessment</vt:lpstr>
      <vt:lpstr>Before starting the Analysis</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NSW Analytical Assessment</dc:title>
  <dc:creator>tareq islam</dc:creator>
  <cp:lastModifiedBy>tareq islam</cp:lastModifiedBy>
  <cp:revision>15</cp:revision>
  <dcterms:created xsi:type="dcterms:W3CDTF">2023-01-26T04:26:45Z</dcterms:created>
  <dcterms:modified xsi:type="dcterms:W3CDTF">2024-09-26T11:45:49Z</dcterms:modified>
</cp:coreProperties>
</file>