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1" r:id="rId3"/>
    <p:sldId id="333" r:id="rId4"/>
    <p:sldId id="262" r:id="rId5"/>
    <p:sldId id="260" r:id="rId6"/>
    <p:sldId id="292" r:id="rId7"/>
    <p:sldId id="313" r:id="rId8"/>
    <p:sldId id="286" r:id="rId9"/>
    <p:sldId id="314" r:id="rId10"/>
    <p:sldId id="315" r:id="rId11"/>
    <p:sldId id="316" r:id="rId12"/>
    <p:sldId id="331" r:id="rId13"/>
    <p:sldId id="318" r:id="rId14"/>
    <p:sldId id="323" r:id="rId15"/>
    <p:sldId id="321" r:id="rId16"/>
    <p:sldId id="322" r:id="rId17"/>
    <p:sldId id="324" r:id="rId18"/>
    <p:sldId id="326" r:id="rId19"/>
    <p:sldId id="327" r:id="rId20"/>
    <p:sldId id="325" r:id="rId21"/>
    <p:sldId id="296" r:id="rId22"/>
    <p:sldId id="330" r:id="rId23"/>
    <p:sldId id="329" r:id="rId24"/>
    <p:sldId id="328" r:id="rId25"/>
    <p:sldId id="335" r:id="rId26"/>
    <p:sldId id="320" r:id="rId27"/>
    <p:sldId id="312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4A66"/>
    <a:srgbClr val="234864"/>
    <a:srgbClr val="254E6B"/>
    <a:srgbClr val="234964"/>
    <a:srgbClr val="F6F6F6"/>
    <a:srgbClr val="EBEBEB"/>
    <a:srgbClr val="FAFAFA"/>
    <a:srgbClr val="FBFBFB"/>
    <a:srgbClr val="FCFCFC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9220C-1BC2-4002-8F3A-0592245D17C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41A5-0E52-4EB8-ABD8-9E2E6B424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0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36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0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0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5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9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29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93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30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05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87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2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7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00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71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44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86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32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57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91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3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1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3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8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0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043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0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83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7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08271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6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1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F054-2505-4724-BCBA-28284C948A42}" type="datetimeFigureOut">
              <a:rPr lang="zh-CN" altLang="en-US" smtClean="0"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 descr="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DFDFD"/>
              </a:gs>
              <a:gs pos="100000">
                <a:srgbClr val="E6E6E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3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6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4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2344463" y="4474311"/>
            <a:ext cx="78305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i="1" dirty="0" err="1">
                <a:solidFill>
                  <a:srgbClr val="234864"/>
                </a:solidFill>
                <a:latin typeface="Adobe Caslon Pro" panose="0205050205050A020403" pitchFamily="18" charset="0"/>
              </a:rPr>
              <a:t>HyDRO</a:t>
            </a:r>
            <a:r>
              <a:rPr lang="en-US" altLang="zh-CN" sz="3200" i="1" dirty="0">
                <a:solidFill>
                  <a:srgbClr val="234864"/>
                </a:solidFill>
                <a:latin typeface="Adobe Caslon Pro" panose="0205050205050A020403" pitchFamily="18" charset="0"/>
              </a:rPr>
              <a:t>  </a:t>
            </a:r>
            <a:r>
              <a:rPr lang="en-US" altLang="zh-CN" sz="3200" dirty="0">
                <a:solidFill>
                  <a:srgbClr val="234864"/>
                </a:solidFill>
                <a:latin typeface="Adobe Caslon Pro" panose="0205050205050A020403" pitchFamily="18" charset="0"/>
              </a:rPr>
              <a:t>: Harvesting-aware Data Routing for</a:t>
            </a:r>
          </a:p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rgbClr val="234864"/>
                </a:solidFill>
                <a:latin typeface="Adobe Caslon Pro" panose="0205050205050A020403" pitchFamily="18" charset="0"/>
              </a:rPr>
              <a:t> Underwater Wireless Sensor Networks</a:t>
            </a:r>
            <a:endParaRPr lang="zh-CN" altLang="en-US" sz="3200" b="1" dirty="0">
              <a:solidFill>
                <a:srgbClr val="234864"/>
              </a:solidFill>
              <a:latin typeface="Adobe Caslon Pro" panose="0205050205050A020403" pitchFamily="18" charset="0"/>
              <a:ea typeface="创艺简细圆" pitchFamily="2" charset="-122"/>
            </a:endParaRPr>
          </a:p>
        </p:txBody>
      </p:sp>
      <p:cxnSp>
        <p:nvCxnSpPr>
          <p:cNvPr id="64" name="直接连接符 63"/>
          <p:cNvCxnSpPr>
            <a:cxnSpLocks/>
          </p:cNvCxnSpPr>
          <p:nvPr/>
        </p:nvCxnSpPr>
        <p:spPr>
          <a:xfrm>
            <a:off x="6591300" y="5710037"/>
            <a:ext cx="2111808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6" name="文本框 5"/>
          <p:cNvSpPr txBox="1">
            <a:spLocks noChangeArrowheads="1"/>
          </p:cNvSpPr>
          <p:nvPr/>
        </p:nvSpPr>
        <p:spPr bwMode="auto">
          <a:xfrm>
            <a:off x="4399312" y="6018069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r>
              <a:rPr lang="zh-CN" altLang="en-US" sz="2400" dirty="0">
                <a:solidFill>
                  <a:srgbClr val="23486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小组成员：王晨，傅彦钧，李可，徐咏晴</a:t>
            </a:r>
          </a:p>
        </p:txBody>
      </p:sp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73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Q-learning based Model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A0AA323-A4C3-476E-8503-5CA34DEED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19" y="1520869"/>
            <a:ext cx="6677240" cy="4769460"/>
          </a:xfrm>
          <a:prstGeom prst="rect">
            <a:avLst/>
          </a:prstGeom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AA445B34-5E30-4098-BD5B-8E18A13003DE}"/>
              </a:ext>
            </a:extLst>
          </p:cNvPr>
          <p:cNvSpPr txBox="1"/>
          <p:nvPr/>
        </p:nvSpPr>
        <p:spPr>
          <a:xfrm>
            <a:off x="509132" y="1294665"/>
            <a:ext cx="4483888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40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Implicit ACK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endParaRPr lang="en-US" sz="24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0A6EE8-9ABB-4112-9152-E065A3C699FB}"/>
              </a:ext>
            </a:extLst>
          </p:cNvPr>
          <p:cNvSpPr/>
          <p:nvPr/>
        </p:nvSpPr>
        <p:spPr>
          <a:xfrm>
            <a:off x="509132" y="3169134"/>
            <a:ext cx="4329568" cy="262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l-GR" altLang="zh-CN" sz="2800" dirty="0">
                <a:ea typeface="隶书" panose="02010509060101010101" pitchFamily="49" charset="-122"/>
              </a:rPr>
              <a:t>τ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is a pre-determined amount of time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K is the maximum time of attempts to transmit packet</a:t>
            </a:r>
          </a:p>
        </p:txBody>
      </p:sp>
    </p:spTree>
    <p:extLst>
      <p:ext uri="{BB962C8B-B14F-4D97-AF65-F5344CB8AC3E}">
        <p14:creationId xmlns:p14="http://schemas.microsoft.com/office/powerpoint/2010/main" val="249459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Q-learning based Model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2994842-3131-4B96-86E1-C60E79DD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12" y="2194671"/>
            <a:ext cx="7525237" cy="33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Q-learning based Model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2994842-3131-4B96-86E1-C60E79DD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51" y="122136"/>
            <a:ext cx="4180937" cy="1885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13">
                <a:extLst>
                  <a:ext uri="{FF2B5EF4-FFF2-40B4-BE49-F238E27FC236}">
                    <a16:creationId xmlns:a16="http://schemas.microsoft.com/office/drawing/2014/main" id="{59C9862A-A3FD-435B-A837-0C90EE7EB2EB}"/>
                  </a:ext>
                </a:extLst>
              </p:cNvPr>
              <p:cNvSpPr txBox="1"/>
              <p:nvPr/>
            </p:nvSpPr>
            <p:spPr>
              <a:xfrm>
                <a:off x="822975" y="1286862"/>
                <a:ext cx="7834370" cy="520020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endParaRPr lang="en-US" sz="2400" dirty="0">
                  <a:latin typeface="Adobe Garamond Pro" panose="02020502060506020403" pitchFamily="18" charset="0"/>
                  <a:ea typeface="隶书" panose="02010509060101010101" pitchFamily="49" charset="-122"/>
                </a:endParaRPr>
              </a:p>
              <a:p>
                <a:pPr marL="241300" indent="-228600">
                  <a:lnSpc>
                    <a:spcPct val="100000"/>
                  </a:lnSpc>
                  <a:buAutoNum type="arabicPeriod"/>
                </a:pP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State space S={0, . . . ,K − 1} ∪ {</a:t>
                </a:r>
                <a:r>
                  <a:rPr lang="en-US" sz="2400" dirty="0" err="1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rcv</a:t>
                </a: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, drop}.</a:t>
                </a:r>
              </a:p>
              <a:p>
                <a:pPr marL="241300" indent="-228600">
                  <a:lnSpc>
                    <a:spcPct val="100000"/>
                  </a:lnSpc>
                  <a:buAutoNum type="arabicPeriod"/>
                </a:pP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The set of actions </a:t>
                </a:r>
                <a:r>
                  <a:rPr lang="pt-BR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Ai (s) = {a = j | j ∈ N (i)}, </a:t>
                </a: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where a = j  is the action of forwarding a packet to neighbor j , and N (</a:t>
                </a:r>
                <a:r>
                  <a:rPr lang="en-US" sz="2400" dirty="0" err="1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i</a:t>
                </a: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) is the set of node </a:t>
                </a:r>
                <a:r>
                  <a:rPr lang="en-US" sz="2400" dirty="0" err="1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i</a:t>
                </a: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current neighbors.</a:t>
                </a:r>
              </a:p>
              <a:p>
                <a:pPr marL="241300" indent="-228600">
                  <a:lnSpc>
                    <a:spcPct val="100000"/>
                  </a:lnSpc>
                  <a:buAutoNum type="arabicPeriod"/>
                </a:pP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Transition probabilities</a:t>
                </a:r>
                <a:r>
                  <a:rPr lang="zh-CN" alt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i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, </m:t>
                        </m:r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→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′</m:t>
                        </m:r>
                      </m:sub>
                      <m:sup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is the probability of going from state s to s' on the action a.</a:t>
                </a:r>
              </a:p>
              <a:p>
                <a:pPr marL="241300" indent="-228600">
                  <a:lnSpc>
                    <a:spcPct val="100000"/>
                  </a:lnSpc>
                  <a:buAutoNum type="arabicPeriod"/>
                </a:pPr>
                <a:endParaRPr lang="en-US" sz="2400" dirty="0">
                  <a:latin typeface="Adobe Garamond Pro" panose="02020502060506020403" pitchFamily="18" charset="0"/>
                  <a:ea typeface="隶书" panose="02010509060101010101" pitchFamily="49" charset="-122"/>
                </a:endParaRPr>
              </a:p>
              <a:p>
                <a:pPr marL="241300" indent="-228600">
                  <a:lnSpc>
                    <a:spcPct val="100000"/>
                  </a:lnSpc>
                  <a:buAutoNum type="arabicPeriod"/>
                </a:pP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Reward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隶书" panose="02010509060101010101" pitchFamily="49" charset="-122"/>
                      </a:rPr>
                      <m:t>)</m:t>
                    </m:r>
                  </m:oMath>
                </a14:m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reflects the residual energy of node </a:t>
                </a:r>
                <a:r>
                  <a:rPr lang="en-US" sz="2400" dirty="0" err="1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i</a:t>
                </a: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and that on the route towards the sink. </a:t>
                </a:r>
              </a:p>
              <a:p>
                <a:pPr marL="241300" indent="-228600">
                  <a:lnSpc>
                    <a:spcPct val="100000"/>
                  </a:lnSpc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 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隶书" panose="020105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 provides a measure of the residual energy on the path towards the sink starting from node j. (broadcast in the header) </a:t>
                </a:r>
              </a:p>
              <a:p>
                <a:pPr marL="241300" indent="-228600">
                  <a:lnSpc>
                    <a:spcPct val="100000"/>
                  </a:lnSpc>
                  <a:buAutoNum type="arabicPeriod"/>
                </a:pPr>
                <a:r>
                  <a:rPr lang="en-US" sz="2400" dirty="0">
                    <a:latin typeface="Adobe Garamond Pro" panose="02020502060506020403" pitchFamily="18" charset="0"/>
                    <a:ea typeface="隶书" panose="02010509060101010101" pitchFamily="49" charset="-122"/>
                  </a:rPr>
                  <a:t> The discount factor γ ( 0 ≤ γ ≤ 1) indicates the importance of future costs.</a:t>
                </a:r>
              </a:p>
            </p:txBody>
          </p:sp>
        </mc:Choice>
        <mc:Fallback>
          <p:sp>
            <p:nvSpPr>
              <p:cNvPr id="23" name="object 13">
                <a:extLst>
                  <a:ext uri="{FF2B5EF4-FFF2-40B4-BE49-F238E27FC236}">
                    <a16:creationId xmlns:a16="http://schemas.microsoft.com/office/drawing/2014/main" id="{59C9862A-A3FD-435B-A837-0C90EE7E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5" y="1286862"/>
                <a:ext cx="7834370" cy="5200206"/>
              </a:xfrm>
              <a:prstGeom prst="rect">
                <a:avLst/>
              </a:prstGeom>
              <a:blipFill>
                <a:blip r:embed="rId4"/>
                <a:stretch>
                  <a:fillRect l="-2335" r="-1868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4438D999-ACBA-4454-9A55-56C307BA7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3559059"/>
            <a:ext cx="3561736" cy="65581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4537591-CC58-4CAE-BB15-E5D247D80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19" y="3502186"/>
            <a:ext cx="3254396" cy="76955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30759B6-11B8-40BB-9C8B-E8A839108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75" y="2517775"/>
            <a:ext cx="3075116" cy="7874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C09EE5B-7F4F-47B7-A837-FCDD4C108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75" y="3607745"/>
            <a:ext cx="2117725" cy="76767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B556A0F-83C4-4816-97B5-3C52246B9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74" y="5625131"/>
            <a:ext cx="2647049" cy="70762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D55A9D3-C65C-4C6D-9B08-8329F11235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75" y="4637051"/>
            <a:ext cx="1569085" cy="7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76383" y="2937649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73A640-1244-44B0-86E0-50F0A4825B3C}"/>
              </a:ext>
            </a:extLst>
          </p:cNvPr>
          <p:cNvSpPr txBox="1"/>
          <p:nvPr/>
        </p:nvSpPr>
        <p:spPr>
          <a:xfrm>
            <a:off x="6088650" y="3105415"/>
            <a:ext cx="488540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34864"/>
                </a:solidFill>
                <a:latin typeface="Gill Sans MT" panose="020B0502020104020203" pitchFamily="34" charset="0"/>
              </a:rPr>
              <a:t>Implementation</a:t>
            </a:r>
            <a:endParaRPr lang="zh-CN" altLang="en-US" sz="4000" dirty="0">
              <a:solidFill>
                <a:srgbClr val="234864"/>
              </a:solidFill>
              <a:latin typeface="Gill Sans MT" panose="020B0502020104020203" pitchFamily="34" charset="0"/>
            </a:endParaRPr>
          </a:p>
          <a:p>
            <a:pPr algn="dist"/>
            <a:endParaRPr lang="zh-CN" altLang="en-US" sz="3600" dirty="0">
              <a:solidFill>
                <a:srgbClr val="234864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00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Flow Chart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66D12FC-10F8-6944-A2B0-2D45D8E10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4" y="1242576"/>
            <a:ext cx="9499114" cy="53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52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Challenges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80B95577-72F7-C24F-AA45-8694F0B5A495}"/>
              </a:ext>
            </a:extLst>
          </p:cNvPr>
          <p:cNvSpPr txBox="1"/>
          <p:nvPr/>
        </p:nvSpPr>
        <p:spPr>
          <a:xfrm>
            <a:off x="1483904" y="1481151"/>
            <a:ext cx="9431746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Some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details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are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clearly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described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paper.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Adobe Garamond Pro" panose="02020502060506020403" pitchFamily="18" charset="0"/>
                <a:ea typeface="隶书" panose="02010509060101010101" pitchFamily="49" charset="-122"/>
              </a:rPr>
              <a:t>Eg.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It’s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clear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that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how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update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V(</a:t>
            </a:r>
            <a:r>
              <a:rPr lang="en-US" altLang="zh-CN" sz="2800" dirty="0" err="1">
                <a:latin typeface="Adobe Garamond Pro" panose="02020502060506020403" pitchFamily="18" charset="0"/>
                <a:ea typeface="隶书" panose="02010509060101010101" pitchFamily="49" charset="-122"/>
              </a:rPr>
              <a:t>rcv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and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V(drop).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A5B948-9B1C-4040-958E-56F4E5DAF664}"/>
              </a:ext>
            </a:extLst>
          </p:cNvPr>
          <p:cNvSpPr/>
          <p:nvPr/>
        </p:nvSpPr>
        <p:spPr>
          <a:xfrm>
            <a:off x="1516721" y="2941543"/>
            <a:ext cx="9398929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have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suitable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platform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implement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our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routing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algorithms.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SUNSET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mentioned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paper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is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downloadable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need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build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our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own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simulators.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origin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simulator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last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six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days,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but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have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conditions.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have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reset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parameters.</a:t>
            </a:r>
          </a:p>
        </p:txBody>
      </p:sp>
    </p:spTree>
    <p:extLst>
      <p:ext uri="{BB962C8B-B14F-4D97-AF65-F5344CB8AC3E}">
        <p14:creationId xmlns:p14="http://schemas.microsoft.com/office/powerpoint/2010/main" val="874372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Methods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we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have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tried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B2022064-9F40-F840-B031-22A9DAF1CC35}"/>
              </a:ext>
            </a:extLst>
          </p:cNvPr>
          <p:cNvSpPr txBox="1"/>
          <p:nvPr/>
        </p:nvSpPr>
        <p:spPr>
          <a:xfrm>
            <a:off x="1483904" y="1725747"/>
            <a:ext cx="9431746" cy="455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Building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Wireless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Sensor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Network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Simulator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using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Adobe Garamond Pro" panose="02020502060506020403" pitchFamily="18" charset="0"/>
                <a:ea typeface="隶书" panose="02010509060101010101" pitchFamily="49" charset="-122"/>
              </a:rPr>
              <a:t>C++</a:t>
            </a:r>
            <a:r>
              <a:rPr lang="zh-CN" altLang="en-US" sz="2800" b="1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from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scratch,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have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realized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communication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function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between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two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nodes,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and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implement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routing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algorithm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based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on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it.</a:t>
            </a:r>
            <a:endParaRPr lang="en-US" altLang="zh-CN" sz="40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Send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e-mails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all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authors,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but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one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replies.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So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consult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teachers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and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used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our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imaginations.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By experimenting with different parameters and adjusting assumptions based on unclear details, better results are obtained.</a:t>
            </a:r>
          </a:p>
        </p:txBody>
      </p:sp>
    </p:spTree>
    <p:extLst>
      <p:ext uri="{BB962C8B-B14F-4D97-AF65-F5344CB8AC3E}">
        <p14:creationId xmlns:p14="http://schemas.microsoft.com/office/powerpoint/2010/main" val="1868324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Multithread Programming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9D8925D1-3C36-FC4E-BAF1-64C031141599}"/>
              </a:ext>
            </a:extLst>
          </p:cNvPr>
          <p:cNvSpPr txBox="1"/>
          <p:nvPr/>
        </p:nvSpPr>
        <p:spPr>
          <a:xfrm>
            <a:off x="1483904" y="1637235"/>
            <a:ext cx="9431746" cy="45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Considering each node as a </a:t>
            </a:r>
            <a:r>
              <a:rPr lang="en-US" altLang="zh-CN" sz="2800" b="1" dirty="0">
                <a:latin typeface="Adobe Garamond Pro" panose="02020502060506020403" pitchFamily="18" charset="0"/>
                <a:ea typeface="隶书" panose="02010509060101010101" pitchFamily="49" charset="-122"/>
              </a:rPr>
              <a:t>thread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, the communication between threads is used to simulate the information exchange between nodes.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 thread is used to generate data packets according to </a:t>
            </a:r>
            <a:r>
              <a:rPr lang="en-US" altLang="zh-CN" sz="2800" b="1" dirty="0">
                <a:latin typeface="Adobe Garamond Pro" panose="02020502060506020403" pitchFamily="18" charset="0"/>
                <a:ea typeface="隶书" panose="02010509060101010101" pitchFamily="49" charset="-122"/>
              </a:rPr>
              <a:t>Poisson Distribution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. When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packet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is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generated,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is randomly added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to the message queue of a node.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 thread is used to generate energy.</a:t>
            </a:r>
          </a:p>
        </p:txBody>
      </p:sp>
    </p:spTree>
    <p:extLst>
      <p:ext uri="{BB962C8B-B14F-4D97-AF65-F5344CB8AC3E}">
        <p14:creationId xmlns:p14="http://schemas.microsoft.com/office/powerpoint/2010/main" val="1644106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Simulation scenarios and metrics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34FA02-F1EB-2842-BF23-B8E86713C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59600"/>
              </p:ext>
            </p:extLst>
          </p:nvPr>
        </p:nvGraphicFramePr>
        <p:xfrm>
          <a:off x="1850243" y="1905528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188144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93538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1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Simulation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duration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18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deployment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km</a:t>
                      </a:r>
                      <a:r>
                        <a:rPr lang="en-US" altLang="zh-CN" baseline="30000" dirty="0"/>
                        <a:t>2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0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Depth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deployment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240m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15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53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payload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2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HyDRO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header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3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Packet inter-arrival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[5,4,3](low to high traffic)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retransmissions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[5,4,3](low to high traffic)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1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 factor </a:t>
                      </a:r>
                      <a:r>
                        <a:rPr lang="el-GR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0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274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Our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improvements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AA95399A-C2A8-4391-9886-1335133335AF}"/>
              </a:ext>
            </a:extLst>
          </p:cNvPr>
          <p:cNvSpPr txBox="1"/>
          <p:nvPr/>
        </p:nvSpPr>
        <p:spPr>
          <a:xfrm>
            <a:off x="1345472" y="2295212"/>
            <a:ext cx="9183162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In order to avoid </a:t>
            </a:r>
            <a:r>
              <a:rPr lang="en-US" altLang="zh-CN" sz="2800" b="1" dirty="0">
                <a:latin typeface="Adobe Garamond Pro" panose="02020502060506020403" pitchFamily="18" charset="0"/>
                <a:ea typeface="隶书" panose="02010509060101010101" pitchFamily="49" charset="-122"/>
              </a:rPr>
              <a:t>self-looping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, we only add those closer to the sink to the neighborhood table at first.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After receiving packets from a new node for the first time, its state would be </a:t>
            </a:r>
            <a:r>
              <a:rPr lang="en-US" altLang="zh-CN" sz="2800" b="1" dirty="0">
                <a:latin typeface="Adobe Garamond Pro" panose="02020502060506020403" pitchFamily="18" charset="0"/>
                <a:ea typeface="隶书" panose="02010509060101010101" pitchFamily="49" charset="-122"/>
              </a:rPr>
              <a:t>relax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. For the second time, it would be turned into </a:t>
            </a:r>
            <a:r>
              <a:rPr lang="en-US" altLang="zh-CN" sz="2800" b="1" dirty="0">
                <a:latin typeface="Adobe Garamond Pro" panose="02020502060506020403" pitchFamily="18" charset="0"/>
                <a:ea typeface="隶书" panose="02010509060101010101" pitchFamily="49" charset="-122"/>
              </a:rPr>
              <a:t>active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endParaRPr lang="en-US" sz="24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815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/>
          <p:cNvSpPr>
            <a:spLocks noEditPoints="1"/>
          </p:cNvSpPr>
          <p:nvPr/>
        </p:nvSpPr>
        <p:spPr bwMode="auto">
          <a:xfrm>
            <a:off x="9721730" y="1888777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561584" y="1524150"/>
            <a:ext cx="6057483" cy="776884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38318" y="1547658"/>
            <a:ext cx="42366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234864"/>
                </a:solidFill>
                <a:latin typeface="Gill Sans MT" panose="020B0502020104020203" pitchFamily="34" charset="0"/>
                <a:ea typeface="方正静蕾简体" panose="02000000000000000000" pitchFamily="2" charset="-122"/>
              </a:rPr>
              <a:t>1.Motivation</a:t>
            </a:r>
            <a:endParaRPr lang="zh-CN" altLang="en-US" sz="3200" dirty="0">
              <a:solidFill>
                <a:srgbClr val="234864"/>
              </a:solidFill>
              <a:latin typeface="Gill Sans MT" panose="020B0502020104020203" pitchFamily="34" charset="0"/>
              <a:ea typeface="方正静蕾简体" panose="02000000000000000000" pitchFamily="2" charset="-122"/>
            </a:endParaRPr>
          </a:p>
          <a:p>
            <a:pPr algn="dist"/>
            <a:endParaRPr lang="zh-CN" altLang="en-US" sz="2800" dirty="0">
              <a:solidFill>
                <a:srgbClr val="234864"/>
              </a:solidFill>
              <a:latin typeface="Adobe Garamond Pro" panose="02020502060506020403" pitchFamily="18" charset="0"/>
            </a:endParaRPr>
          </a:p>
          <a:p>
            <a:pPr algn="dist"/>
            <a:endParaRPr lang="zh-CN" altLang="en-US" sz="2800" dirty="0">
              <a:solidFill>
                <a:srgbClr val="234864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dist"/>
            <a:endParaRPr lang="zh-CN" altLang="en-US" sz="2800" dirty="0">
              <a:solidFill>
                <a:srgbClr val="234864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Freeform 34"/>
          <p:cNvSpPr>
            <a:spLocks noEditPoints="1"/>
          </p:cNvSpPr>
          <p:nvPr/>
        </p:nvSpPr>
        <p:spPr bwMode="auto">
          <a:xfrm>
            <a:off x="9721730" y="3444490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592621" y="2948170"/>
            <a:ext cx="6026446" cy="782124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42014" y="2865568"/>
            <a:ext cx="2529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234864"/>
                </a:solidFill>
                <a:latin typeface="Gill Sans MT" panose="020B0502020104020203" pitchFamily="34" charset="0"/>
                <a:ea typeface="方正静蕾简体" panose="02000000000000000000" pitchFamily="2" charset="-122"/>
              </a:rPr>
              <a:t>2. </a:t>
            </a:r>
            <a:r>
              <a:rPr lang="en-US" altLang="zh-CN" sz="3200" dirty="0">
                <a:solidFill>
                  <a:srgbClr val="234864"/>
                </a:solidFill>
                <a:latin typeface="Gill Sans MT" panose="020B0502020104020203" pitchFamily="34" charset="0"/>
              </a:rPr>
              <a:t>Models</a:t>
            </a:r>
            <a:endParaRPr lang="zh-CN" altLang="en-US" sz="3200" dirty="0">
              <a:solidFill>
                <a:srgbClr val="234864"/>
              </a:solidFill>
              <a:latin typeface="Gill Sans MT" panose="020B0502020104020203" pitchFamily="34" charset="0"/>
            </a:endParaRPr>
          </a:p>
          <a:p>
            <a:pPr algn="dist"/>
            <a:endParaRPr lang="zh-CN" altLang="en-US" sz="2800" dirty="0">
              <a:solidFill>
                <a:srgbClr val="234864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9721730" y="458265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581632" y="4380957"/>
            <a:ext cx="6037435" cy="767972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355024" y="4403815"/>
            <a:ext cx="4415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234864"/>
                </a:solidFill>
                <a:latin typeface="Gill Sans MT" panose="020B0502020104020203" pitchFamily="34" charset="0"/>
              </a:rPr>
              <a:t>3. Implementation</a:t>
            </a:r>
            <a:endParaRPr lang="zh-CN" altLang="en-US" sz="3200" dirty="0">
              <a:solidFill>
                <a:srgbClr val="234864"/>
              </a:solidFill>
              <a:latin typeface="Gill Sans MT" panose="020B0502020104020203" pitchFamily="34" charset="0"/>
            </a:endParaRPr>
          </a:p>
          <a:p>
            <a:pPr algn="dist"/>
            <a:endParaRPr lang="zh-CN" altLang="en-US" sz="2800" dirty="0">
              <a:solidFill>
                <a:srgbClr val="234864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" name="Freeform 34"/>
          <p:cNvSpPr>
            <a:spLocks noEditPoints="1"/>
          </p:cNvSpPr>
          <p:nvPr/>
        </p:nvSpPr>
        <p:spPr bwMode="auto">
          <a:xfrm>
            <a:off x="9721730" y="620181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573856" y="5811743"/>
            <a:ext cx="6045211" cy="819678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29125" y="5841249"/>
            <a:ext cx="278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234864"/>
                </a:solidFill>
                <a:latin typeface="Gill Sans MT" panose="020B0502020104020203" pitchFamily="34" charset="0"/>
                <a:ea typeface="方正静蕾简体" panose="02000000000000000000" pitchFamily="2" charset="-122"/>
              </a:rPr>
              <a:t>4.Results</a:t>
            </a:r>
            <a:endParaRPr lang="zh-CN" altLang="en-US" sz="3200" dirty="0">
              <a:solidFill>
                <a:srgbClr val="234864"/>
              </a:solidFill>
              <a:latin typeface="Gill Sans MT" panose="020B0502020104020203" pitchFamily="34" charset="0"/>
              <a:ea typeface="方正静蕾简体" panose="02000000000000000000" pitchFamily="2" charset="-122"/>
            </a:endParaRPr>
          </a:p>
          <a:p>
            <a:pPr algn="dist"/>
            <a:endParaRPr lang="zh-CN" altLang="en-US" sz="2800" dirty="0">
              <a:solidFill>
                <a:srgbClr val="234864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6540" y="90125"/>
            <a:ext cx="3205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254E6B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Contents</a:t>
            </a:r>
            <a:endParaRPr lang="zh-CN" altLang="en-US" sz="34400" b="1" dirty="0">
              <a:solidFill>
                <a:srgbClr val="254E6B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flipV="1">
            <a:off x="2499422" y="2636232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0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 flipV="1">
            <a:off x="2512432" y="4060996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32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 flipV="1">
            <a:off x="2515388" y="1354875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44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 flipV="1">
            <a:off x="2512432" y="5552464"/>
            <a:ext cx="732153" cy="755559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56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44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Energy harvesting traces and model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90D8168-F877-2B41-A435-65C57639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2" y="2289080"/>
            <a:ext cx="6075057" cy="2640108"/>
          </a:xfrm>
          <a:prstGeom prst="rect">
            <a:avLst/>
          </a:prstGeom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546CA20D-5EE9-1B48-94ED-9D1B7DC64807}"/>
              </a:ext>
            </a:extLst>
          </p:cNvPr>
          <p:cNvSpPr txBox="1"/>
          <p:nvPr/>
        </p:nvSpPr>
        <p:spPr>
          <a:xfrm>
            <a:off x="6613116" y="1846168"/>
            <a:ext cx="4688297" cy="455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 solar panel is deployed on buoys at sea surface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Nodes deployed at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depths greater than 50m draw power from a sea current turbine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Let's suppose half the time is in the dark.</a:t>
            </a:r>
          </a:p>
        </p:txBody>
      </p:sp>
    </p:spTree>
    <p:extLst>
      <p:ext uri="{BB962C8B-B14F-4D97-AF65-F5344CB8AC3E}">
        <p14:creationId xmlns:p14="http://schemas.microsoft.com/office/powerpoint/2010/main" val="440880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476383" y="2937649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4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191478-27CF-4DCB-88EA-4986828FD621}"/>
              </a:ext>
            </a:extLst>
          </p:cNvPr>
          <p:cNvSpPr txBox="1"/>
          <p:nvPr/>
        </p:nvSpPr>
        <p:spPr>
          <a:xfrm>
            <a:off x="6559753" y="3166970"/>
            <a:ext cx="40642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234864"/>
                </a:solidFill>
                <a:latin typeface="Gill Sans MT" panose="020B0502020104020203" pitchFamily="34" charset="0"/>
                <a:ea typeface="方正静蕾简体" panose="02000000000000000000" pitchFamily="2" charset="-122"/>
              </a:rPr>
              <a:t>Results</a:t>
            </a:r>
            <a:endParaRPr lang="zh-CN" altLang="en-US" sz="3600" dirty="0">
              <a:solidFill>
                <a:srgbClr val="234864"/>
              </a:solidFill>
              <a:latin typeface="Gill Sans MT" panose="020B0502020104020203" pitchFamily="34" charset="0"/>
              <a:ea typeface="方正静蕾简体" panose="02000000000000000000" pitchFamily="2" charset="-122"/>
            </a:endParaRPr>
          </a:p>
          <a:p>
            <a:pPr algn="dist"/>
            <a:endParaRPr lang="zh-CN" altLang="en-US" sz="3200" dirty="0">
              <a:solidFill>
                <a:srgbClr val="234864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8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Result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A2A3CF9-986F-BD49-970A-963850BC2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2" y="1472374"/>
            <a:ext cx="4533113" cy="243376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CB1F2E2-D279-FE49-B055-663891110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466435"/>
            <a:ext cx="3673272" cy="242956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E2D2D46-CFCC-4D40-9058-53BC90B225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80" y="4140334"/>
            <a:ext cx="3803571" cy="25157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C6D83A2-946F-674F-9F04-DAE666D13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2" y="4120140"/>
            <a:ext cx="4533113" cy="2535942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13C4CE73-3E5A-E144-AA1B-D6C86F96B21B}"/>
              </a:ext>
            </a:extLst>
          </p:cNvPr>
          <p:cNvSpPr txBox="1"/>
          <p:nvPr/>
        </p:nvSpPr>
        <p:spPr>
          <a:xfrm>
            <a:off x="9357736" y="3104386"/>
            <a:ext cx="2708478" cy="132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There is a similar trend.</a:t>
            </a:r>
          </a:p>
        </p:txBody>
      </p:sp>
    </p:spTree>
    <p:extLst>
      <p:ext uri="{BB962C8B-B14F-4D97-AF65-F5344CB8AC3E}">
        <p14:creationId xmlns:p14="http://schemas.microsoft.com/office/powerpoint/2010/main" val="127435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Result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CB039E55-F23E-A04B-AF3F-7A6A13766B92}"/>
              </a:ext>
            </a:extLst>
          </p:cNvPr>
          <p:cNvSpPr txBox="1"/>
          <p:nvPr/>
        </p:nvSpPr>
        <p:spPr>
          <a:xfrm>
            <a:off x="1483904" y="1637235"/>
            <a:ext cx="9431746" cy="390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The paper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compares the results of the three models, but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 only reproduce one of the best.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So we need another way of comparison to prove the correctness of the model.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We compare the energy consumption of nodes at different locations during the day and night to prove that routing selection changes with energy changes.</a:t>
            </a:r>
          </a:p>
        </p:txBody>
      </p:sp>
    </p:spTree>
    <p:extLst>
      <p:ext uri="{BB962C8B-B14F-4D97-AF65-F5344CB8AC3E}">
        <p14:creationId xmlns:p14="http://schemas.microsoft.com/office/powerpoint/2010/main" val="2460857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Result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CA21EC0-CDF1-7349-869A-6820112CF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2" y="1996022"/>
            <a:ext cx="6561938" cy="43746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EF88724-24AB-7945-AE95-386A6237A371}"/>
              </a:ext>
            </a:extLst>
          </p:cNvPr>
          <p:cNvSpPr txBox="1"/>
          <p:nvPr/>
        </p:nvSpPr>
        <p:spPr>
          <a:xfrm>
            <a:off x="7341779" y="1940867"/>
            <a:ext cx="4688297" cy="390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0-10 days, 10-20 nights.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Nodes on the water surface do not generate energy at night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After a period of</a:t>
            </a: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consumption, the routing choice of nodes changes.</a:t>
            </a:r>
          </a:p>
        </p:txBody>
      </p:sp>
    </p:spTree>
    <p:extLst>
      <p:ext uri="{BB962C8B-B14F-4D97-AF65-F5344CB8AC3E}">
        <p14:creationId xmlns:p14="http://schemas.microsoft.com/office/powerpoint/2010/main" val="2677856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Visualization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by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NS2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0CC0C2-2A2C-4597-A3F2-C30FEE33B68A}"/>
              </a:ext>
            </a:extLst>
          </p:cNvPr>
          <p:cNvSpPr/>
          <p:nvPr/>
        </p:nvSpPr>
        <p:spPr>
          <a:xfrm>
            <a:off x="3736891" y="1572737"/>
            <a:ext cx="61874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0 connect: 2 3 6 8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1 connect: 9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2 connect: 1 6 8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3 connect: 2 4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4 connect: 1 2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5 connect: 3 4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6 connect: 1 8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7 connect: 0 3 5 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8 connect: 1 9 </a:t>
            </a:r>
          </a:p>
          <a:p>
            <a:endParaRPr lang="zh-CN" altLang="en-US" dirty="0">
              <a:solidFill>
                <a:srgbClr val="244A66"/>
              </a:solidFill>
              <a:latin typeface="Adobe Caslon Pro" panose="0205050205050A020403" pitchFamily="18" charset="0"/>
            </a:endParaRP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node 9 is the sink node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only node </a:t>
            </a:r>
            <a:r>
              <a:rPr lang="en-US" altLang="zh-CN" dirty="0">
                <a:solidFill>
                  <a:srgbClr val="244A66"/>
                </a:solidFill>
                <a:latin typeface="Adobe Caslon Pro" panose="0205050205050A020403" pitchFamily="18" charset="0"/>
              </a:rPr>
              <a:t>1 </a:t>
            </a:r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and 8 can transmit packet to the sink</a:t>
            </a:r>
          </a:p>
          <a:p>
            <a:endParaRPr lang="zh-CN" altLang="en-US" dirty="0">
              <a:solidFill>
                <a:srgbClr val="244A66"/>
              </a:solidFill>
              <a:latin typeface="Adobe Caslon Pro" panose="0205050205050A020403" pitchFamily="18" charset="0"/>
            </a:endParaRP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maximum bit rate: 100kb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propagation delay: 1s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packet size: 1015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bitrate: 4k</a:t>
            </a:r>
          </a:p>
          <a:p>
            <a:r>
              <a:rPr lang="zh-CN" altLang="en-US" dirty="0">
                <a:solidFill>
                  <a:srgbClr val="244A66"/>
                </a:solidFill>
                <a:latin typeface="Adobe Caslon Pro" panose="0205050205050A020403" pitchFamily="18" charset="0"/>
              </a:rPr>
              <a:t>simulation time: 5min</a:t>
            </a:r>
          </a:p>
        </p:txBody>
      </p:sp>
    </p:spTree>
    <p:extLst>
      <p:ext uri="{BB962C8B-B14F-4D97-AF65-F5344CB8AC3E}">
        <p14:creationId xmlns:p14="http://schemas.microsoft.com/office/powerpoint/2010/main" val="1079094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414688" y="470351"/>
            <a:ext cx="626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Visualization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by</a:t>
            </a:r>
            <a:r>
              <a:rPr lang="zh-CN" altLang="en-US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 </a:t>
            </a:r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NS2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1">
            <a:hlinkClick r:id="" action="ppaction://media"/>
            <a:extLst>
              <a:ext uri="{FF2B5EF4-FFF2-40B4-BE49-F238E27FC236}">
                <a16:creationId xmlns:a16="http://schemas.microsoft.com/office/drawing/2014/main" id="{C0C7C5D9-CEE3-43D4-AB07-A589F4EB7E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3311"/>
          <a:stretch/>
        </p:blipFill>
        <p:spPr>
          <a:xfrm>
            <a:off x="1990724" y="1782508"/>
            <a:ext cx="7962901" cy="47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28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37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6790766" y="1745137"/>
            <a:ext cx="339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244A66"/>
                </a:solidFill>
                <a:latin typeface="Algerian" panose="04020705040A02060702" pitchFamily="82" charset="0"/>
                <a:ea typeface="方正静蕾简体" panose="02000000000000000000" pitchFamily="2" charset="-122"/>
              </a:rPr>
              <a:t>Thanks</a:t>
            </a:r>
          </a:p>
        </p:txBody>
      </p: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BEE1B4-BCFF-4949-BDB1-FDB202950F66}"/>
              </a:ext>
            </a:extLst>
          </p:cNvPr>
          <p:cNvSpPr/>
          <p:nvPr/>
        </p:nvSpPr>
        <p:spPr>
          <a:xfrm>
            <a:off x="7645903" y="2609285"/>
            <a:ext cx="1681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244A66"/>
                </a:solidFill>
                <a:latin typeface="Algerian" panose="04020705040A02060702" pitchFamily="82" charset="0"/>
                <a:ea typeface="方正静蕾简体" panose="02000000000000000000" pitchFamily="2" charset="-122"/>
              </a:rPr>
              <a:t>For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C50F6C-30CB-40DE-AC9A-9234996B4E39}"/>
              </a:ext>
            </a:extLst>
          </p:cNvPr>
          <p:cNvSpPr/>
          <p:nvPr/>
        </p:nvSpPr>
        <p:spPr>
          <a:xfrm>
            <a:off x="6819419" y="3332202"/>
            <a:ext cx="3667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3600" dirty="0">
                <a:solidFill>
                  <a:srgbClr val="244A66"/>
                </a:solidFill>
                <a:latin typeface="Algerian" panose="04020705040A02060702" pitchFamily="82" charset="0"/>
                <a:ea typeface="方正静蕾简体" panose="02000000000000000000" pitchFamily="2" charset="-122"/>
              </a:rPr>
              <a:t>Watching</a:t>
            </a:r>
            <a:endParaRPr lang="zh-CN" altLang="en-US" sz="3600" dirty="0">
              <a:solidFill>
                <a:srgbClr val="244A66"/>
              </a:solidFill>
              <a:latin typeface="Algerian" panose="04020705040A02060702" pitchFamily="82" charset="0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3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534193" y="470351"/>
            <a:ext cx="4062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234864"/>
                </a:solidFill>
                <a:latin typeface="Adobe Garamond Pro" panose="02020502060506020403" pitchFamily="18" charset="0"/>
                <a:ea typeface="方正静蕾简体" panose="02000000000000000000" pitchFamily="2" charset="-122"/>
              </a:rPr>
              <a:t>Contribution</a:t>
            </a:r>
            <a:endParaRPr lang="zh-CN" altLang="en-US" sz="3200" dirty="0">
              <a:solidFill>
                <a:srgbClr val="234864"/>
              </a:solidFill>
              <a:latin typeface="Adobe Garamond Pro" panose="02020502060506020403" pitchFamily="18" charset="0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CB039E55-F23E-A04B-AF3F-7A6A13766B92}"/>
              </a:ext>
            </a:extLst>
          </p:cNvPr>
          <p:cNvSpPr txBox="1"/>
          <p:nvPr/>
        </p:nvSpPr>
        <p:spPr>
          <a:xfrm>
            <a:off x="2076826" y="2243358"/>
            <a:ext cx="9431746" cy="327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rgbClr val="244A66"/>
                </a:solidFill>
                <a:latin typeface="Adobe Garamond Pro" panose="02020502060506020403" pitchFamily="18" charset="0"/>
                <a:ea typeface="隶书" panose="02010509060101010101" pitchFamily="49" charset="-122"/>
              </a:rPr>
              <a:t>○   </a:t>
            </a:r>
            <a:r>
              <a:rPr lang="en-US" altLang="zh-CN" sz="3600" dirty="0">
                <a:solidFill>
                  <a:srgbClr val="244A66"/>
                </a:solidFill>
                <a:latin typeface="Adobe Garamond Pro" panose="02020502060506020403" pitchFamily="18" charset="0"/>
                <a:ea typeface="隶书" panose="02010509060101010101" pitchFamily="49" charset="-122"/>
              </a:rPr>
              <a:t>Code</a:t>
            </a:r>
            <a:r>
              <a:rPr lang="zh-CN" altLang="en-US" sz="3600" dirty="0">
                <a:solidFill>
                  <a:srgbClr val="244A66"/>
                </a:solidFill>
                <a:latin typeface="Adobe Garamond Pro" panose="02020502060506020403" pitchFamily="18" charset="0"/>
                <a:ea typeface="隶书" panose="02010509060101010101" pitchFamily="49" charset="-122"/>
              </a:rPr>
              <a:t>：  </a:t>
            </a:r>
            <a:r>
              <a:rPr lang="zh-CN" altLang="en-US" sz="3600" dirty="0">
                <a:solidFill>
                  <a:srgbClr val="244A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王晨，傅彦钧</a:t>
            </a:r>
            <a:endParaRPr lang="en-US" altLang="zh-CN" sz="3600" dirty="0">
              <a:solidFill>
                <a:srgbClr val="244A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rgbClr val="244A66"/>
                </a:solidFill>
                <a:latin typeface="Adobe Garamond Pro" panose="02020502060506020403" pitchFamily="18" charset="0"/>
                <a:ea typeface="隶书" panose="02010509060101010101" pitchFamily="49" charset="-122"/>
              </a:rPr>
              <a:t>○   </a:t>
            </a:r>
            <a:r>
              <a:rPr lang="en-US" altLang="zh-CN" sz="3600" dirty="0">
                <a:solidFill>
                  <a:srgbClr val="244A66"/>
                </a:solidFill>
                <a:latin typeface="Adobe Garamond Pro" panose="02020502060506020403" pitchFamily="18" charset="0"/>
                <a:ea typeface="隶书" panose="02010509060101010101" pitchFamily="49" charset="-122"/>
              </a:rPr>
              <a:t>Simulate:   </a:t>
            </a:r>
            <a:r>
              <a:rPr lang="zh-CN" altLang="en-US" sz="3600" dirty="0">
                <a:solidFill>
                  <a:srgbClr val="244A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李可</a:t>
            </a:r>
            <a:endParaRPr lang="en-US" altLang="zh-CN" sz="3600" dirty="0">
              <a:solidFill>
                <a:srgbClr val="244A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rgbClr val="244A66"/>
                </a:solidFill>
                <a:latin typeface="Adobe Garamond Pro" panose="02020502060506020403" pitchFamily="18" charset="0"/>
                <a:ea typeface="隶书" panose="02010509060101010101" pitchFamily="49" charset="-122"/>
              </a:rPr>
              <a:t>○   </a:t>
            </a:r>
            <a:r>
              <a:rPr lang="en-US" altLang="zh-CN" sz="3600" dirty="0">
                <a:solidFill>
                  <a:srgbClr val="244A66"/>
                </a:solidFill>
                <a:latin typeface="Adobe Garamond Pro" panose="02020502060506020403" pitchFamily="18" charset="0"/>
                <a:ea typeface="隶书" panose="02010509060101010101" pitchFamily="49" charset="-122"/>
              </a:rPr>
              <a:t>Paper, Presentation:  </a:t>
            </a:r>
            <a:r>
              <a:rPr lang="zh-CN" altLang="en-US" sz="3600" dirty="0">
                <a:solidFill>
                  <a:srgbClr val="244A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徐咏晴</a:t>
            </a:r>
            <a:endParaRPr lang="en-US" altLang="zh-CN" sz="3600" dirty="0">
              <a:solidFill>
                <a:srgbClr val="244A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720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6096000" y="3132622"/>
            <a:ext cx="45999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234864"/>
                </a:solidFill>
                <a:latin typeface="Gill Sans MT" panose="020B0502020104020203" pitchFamily="34" charset="0"/>
                <a:ea typeface="方正静蕾简体" panose="02000000000000000000" pitchFamily="2" charset="-122"/>
              </a:rPr>
              <a:t>Motivation</a:t>
            </a:r>
            <a:endParaRPr lang="zh-CN" altLang="en-US" sz="4400" dirty="0">
              <a:solidFill>
                <a:srgbClr val="244A6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46179" y="2178449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623146" y="653601"/>
            <a:ext cx="3625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234864"/>
                </a:solidFill>
                <a:latin typeface="Gill Sans MT" panose="020B0502020104020203" pitchFamily="34" charset="0"/>
                <a:ea typeface="方正静蕾简体" panose="02000000000000000000" pitchFamily="2" charset="-122"/>
              </a:rPr>
              <a:t>Motivation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8344" y="1614607"/>
            <a:ext cx="100153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dobe Garamond Pro" panose="02020502060506020403" pitchFamily="18" charset="0"/>
              </a:rPr>
              <a:t>       </a:t>
            </a:r>
            <a:r>
              <a:rPr lang="zh-CN" altLang="en-US" sz="2400" dirty="0">
                <a:latin typeface="Adobe Garamond Pro" panose="02020502060506020403" pitchFamily="18" charset="0"/>
              </a:rPr>
              <a:t>With rapid development of science and technology, communication has become more and more convenient. However, underwater communication is still yet to be developed. 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dobe Garamond Pro" panose="02020502060506020403" pitchFamily="18" charset="0"/>
              </a:rPr>
              <a:t>       The original paper is Harnessing HyDRO: Harvesting-aware Data ROuting for Underwater Wireless Sensor Networks </a:t>
            </a:r>
            <a:r>
              <a:rPr lang="en-US" altLang="zh-CN" sz="2400" dirty="0">
                <a:latin typeface="Adobe Garamond Pro" panose="02020502060506020403" pitchFamily="18" charset="0"/>
              </a:rPr>
              <a:t>(</a:t>
            </a:r>
            <a:r>
              <a:rPr lang="zh-CN" altLang="en-US" sz="2400" dirty="0">
                <a:latin typeface="Adobe Garamond Pro" panose="02020502060506020403" pitchFamily="18" charset="0"/>
              </a:rPr>
              <a:t>Mobihoc 2018</a:t>
            </a:r>
            <a:r>
              <a:rPr lang="en-US" altLang="zh-CN" sz="2400" dirty="0">
                <a:latin typeface="Adobe Garamond Pro" panose="02020502060506020403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>
              <a:latin typeface="Adobe Garamond Pro" panose="02020502060506020403" pitchFamily="18" charset="0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dobe Garamond Pro" panose="02020502060506020403" pitchFamily="18" charset="0"/>
                <a:ea typeface="华文中宋" panose="02010600040101010101" pitchFamily="2" charset="-122"/>
              </a:rPr>
              <a:t>          </a:t>
            </a:r>
            <a:r>
              <a:rPr lang="en-US" sz="2400" b="1" i="1" dirty="0">
                <a:latin typeface="Adobe Garamond Pro" panose="02020502060506020403" pitchFamily="18" charset="0"/>
              </a:rPr>
              <a:t>Keywords:</a:t>
            </a:r>
            <a:r>
              <a:rPr lang="en-US" sz="2400" dirty="0">
                <a:latin typeface="Adobe Garamond Pro" panose="02020502060506020403" pitchFamily="18" charset="0"/>
              </a:rPr>
              <a:t> Routing Protocol, </a:t>
            </a:r>
            <a:r>
              <a:rPr lang="en-US" altLang="zh-CN" sz="2400" dirty="0">
                <a:latin typeface="Adobe Garamond Pro" panose="02020502060506020403" pitchFamily="18" charset="0"/>
              </a:rPr>
              <a:t>Underwater Wireless Sensor Networks (UWSNs) , Underwater wireless communication,  Energy harvesting, Reinforcement learning, Q-learning, Ns2</a:t>
            </a:r>
            <a:endParaRPr lang="en-US" dirty="0">
              <a:latin typeface="Adobe Garamond Pro" panose="020205020605060204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44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6291275" y="3112704"/>
            <a:ext cx="418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234864"/>
                </a:solidFill>
                <a:latin typeface="Gill Sans MT" panose="020B0502020104020203" pitchFamily="34" charset="0"/>
              </a:rPr>
              <a:t>Models</a:t>
            </a:r>
            <a:endParaRPr lang="zh-CN" altLang="en-US" sz="3600" dirty="0">
              <a:solidFill>
                <a:srgbClr val="244A6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50327" y="2235260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59596" y="2678393"/>
            <a:ext cx="9436883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 ●    </a:t>
            </a:r>
            <a:r>
              <a:rPr lang="en-US" altLang="zh-CN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Energy-harvesting Model</a:t>
            </a:r>
            <a:endParaRPr lang="zh-CN" altLang="zh-CN" sz="32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40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 ○    </a:t>
            </a:r>
            <a:r>
              <a:rPr lang="en-US" altLang="zh-CN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Q-learning based reinforcement learning Model</a:t>
            </a:r>
            <a:endParaRPr lang="en-US" altLang="zh-CN" sz="44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E7A8F6-271E-44AC-AC65-9F3F105B8FD8}"/>
              </a:ext>
            </a:extLst>
          </p:cNvPr>
          <p:cNvSpPr txBox="1"/>
          <p:nvPr/>
        </p:nvSpPr>
        <p:spPr>
          <a:xfrm flipH="1">
            <a:off x="2786491" y="386416"/>
            <a:ext cx="314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234864"/>
                </a:solidFill>
                <a:latin typeface="Gill Sans MT" panose="020B0502020104020203" pitchFamily="34" charset="0"/>
              </a:rPr>
              <a:t>Models</a:t>
            </a:r>
            <a:endParaRPr lang="zh-CN" altLang="en-US" sz="3600" dirty="0">
              <a:solidFill>
                <a:srgbClr val="244A6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956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4259" y="1442979"/>
            <a:ext cx="7251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A6BD4A7-0FEB-4F9D-BD1E-249B04578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67" y="1693399"/>
            <a:ext cx="5693776" cy="436516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2744FFA-D65D-4CDF-8A1A-F95E6004FDC5}"/>
              </a:ext>
            </a:extLst>
          </p:cNvPr>
          <p:cNvSpPr txBox="1"/>
          <p:nvPr/>
        </p:nvSpPr>
        <p:spPr>
          <a:xfrm flipH="1">
            <a:off x="2329291" y="249474"/>
            <a:ext cx="6291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234864"/>
                </a:solidFill>
                <a:latin typeface="Gill Sans MT" panose="020B0502020104020203" pitchFamily="34" charset="0"/>
              </a:rPr>
              <a:t>Energy-harvesting Model</a:t>
            </a:r>
            <a:endParaRPr lang="zh-CN" altLang="en-US" sz="3200" dirty="0">
              <a:solidFill>
                <a:srgbClr val="234864"/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49036571-D38B-4F0F-AAB3-CEB1FC9361CA}"/>
              </a:ext>
            </a:extLst>
          </p:cNvPr>
          <p:cNvSpPr txBox="1"/>
          <p:nvPr/>
        </p:nvSpPr>
        <p:spPr>
          <a:xfrm>
            <a:off x="509132" y="1973217"/>
            <a:ext cx="5586868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closer - - solar energy     (panels)</a:t>
            </a:r>
            <a:endParaRPr lang="en-US" altLang="zh-CN" sz="40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deeper- - kinetic energy (turbines)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sink node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○    </a:t>
            </a:r>
            <a:r>
              <a:rPr lang="en-US" altLang="zh-CN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all-off node</a:t>
            </a:r>
          </a:p>
          <a:p>
            <a:pPr>
              <a:lnSpc>
                <a:spcPct val="150000"/>
              </a:lnSpc>
            </a:pPr>
            <a:endParaRPr lang="en-US" altLang="zh-CN" sz="36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Adobe Garamond Pro" panose="02020502060506020403" pitchFamily="18" charset="0"/>
                <a:ea typeface="隶书" panose="02010509060101010101" pitchFamily="49" charset="-122"/>
              </a:rPr>
              <a:t> </a:t>
            </a:r>
            <a:endParaRPr lang="en-US" sz="24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809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59596" y="2678393"/>
            <a:ext cx="9436883" cy="308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 ○   </a:t>
            </a:r>
            <a:r>
              <a:rPr lang="en-US" altLang="zh-CN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Energy-harvesting Model</a:t>
            </a:r>
            <a:endParaRPr lang="zh-CN" altLang="zh-CN" sz="32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40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 ●    </a:t>
            </a:r>
            <a:r>
              <a:rPr lang="en-US" altLang="zh-CN" sz="3200" dirty="0">
                <a:latin typeface="Adobe Garamond Pro" panose="02020502060506020403" pitchFamily="18" charset="0"/>
                <a:ea typeface="隶书" panose="02010509060101010101" pitchFamily="49" charset="-122"/>
              </a:rPr>
              <a:t>Q-learning based reinforcement learning Model</a:t>
            </a:r>
            <a:endParaRPr lang="en-US" altLang="zh-CN" sz="44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Adobe Garamond Pro" panose="02020502060506020403" pitchFamily="18" charset="0"/>
              <a:ea typeface="隶书" panose="020105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E7A8F6-271E-44AC-AC65-9F3F105B8FD8}"/>
              </a:ext>
            </a:extLst>
          </p:cNvPr>
          <p:cNvSpPr txBox="1"/>
          <p:nvPr/>
        </p:nvSpPr>
        <p:spPr>
          <a:xfrm flipH="1">
            <a:off x="2786491" y="386416"/>
            <a:ext cx="314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234864"/>
                </a:solidFill>
                <a:latin typeface="Gill Sans MT" panose="020B0502020104020203" pitchFamily="34" charset="0"/>
              </a:rPr>
              <a:t>Models</a:t>
            </a:r>
            <a:endParaRPr lang="zh-CN" altLang="en-US" sz="3600" dirty="0">
              <a:solidFill>
                <a:srgbClr val="244A6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556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灯泡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1014</Words>
  <Application>Microsoft Office PowerPoint</Application>
  <PresentationFormat>宽屏</PresentationFormat>
  <Paragraphs>163</Paragraphs>
  <Slides>27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方正静蕾简体</vt:lpstr>
      <vt:lpstr>仿宋</vt:lpstr>
      <vt:lpstr>华文隶书</vt:lpstr>
      <vt:lpstr>华文中宋</vt:lpstr>
      <vt:lpstr>Adobe Caslon Pro</vt:lpstr>
      <vt:lpstr>Adobe Garamond Pro</vt:lpstr>
      <vt:lpstr>Algerian</vt:lpstr>
      <vt:lpstr>Arial</vt:lpstr>
      <vt:lpstr>Calibri</vt:lpstr>
      <vt:lpstr>Calibri Light</vt:lpstr>
      <vt:lpstr>Cambria Math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蓝色灯泡答辩</dc:title>
  <dc:creator>PC</dc:creator>
  <cp:lastModifiedBy>Yvonna Xu</cp:lastModifiedBy>
  <cp:revision>111</cp:revision>
  <dcterms:created xsi:type="dcterms:W3CDTF">2017-04-05T16:21:43Z</dcterms:created>
  <dcterms:modified xsi:type="dcterms:W3CDTF">2018-12-27T06:23:34Z</dcterms:modified>
</cp:coreProperties>
</file>