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94" r:id="rId3"/>
    <p:sldId id="395" r:id="rId4"/>
    <p:sldId id="396" r:id="rId5"/>
    <p:sldId id="397" r:id="rId6"/>
    <p:sldId id="399" r:id="rId7"/>
    <p:sldId id="398" r:id="rId8"/>
    <p:sldId id="405" r:id="rId9"/>
    <p:sldId id="404" r:id="rId10"/>
    <p:sldId id="400" r:id="rId11"/>
    <p:sldId id="401" r:id="rId12"/>
    <p:sldId id="294" r:id="rId13"/>
    <p:sldId id="403" r:id="rId14"/>
    <p:sldId id="406" r:id="rId1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EEEEEE"/>
    <a:srgbClr val="061E7B"/>
    <a:srgbClr val="434EB7"/>
    <a:srgbClr val="E9EDF4"/>
    <a:srgbClr val="FF5C53"/>
    <a:srgbClr val="E6E6E6"/>
    <a:srgbClr val="00097B"/>
    <a:srgbClr val="D2DFFE"/>
    <a:srgbClr val="BDC9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829" autoAdjust="0"/>
    <p:restoredTop sz="93703" autoAdjust="0"/>
  </p:normalViewPr>
  <p:slideViewPr>
    <p:cSldViewPr>
      <p:cViewPr varScale="1">
        <p:scale>
          <a:sx n="150" d="100"/>
          <a:sy n="150" d="100"/>
        </p:scale>
        <p:origin x="461" y="10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7C28C-FCDF-43FA-A732-89A7066EBC22}" type="datetimeFigureOut">
              <a:rPr lang="fr-FR" smtClean="0"/>
              <a:pPr/>
              <a:t>22/08/2023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AA378-6B37-411C-8061-158E7FFDFCD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AA378-6B37-411C-8061-158E7FFDFCD4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831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AA378-6B37-411C-8061-158E7FFDFCD4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51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AA378-6B37-411C-8061-158E7FFDFCD4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862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AA378-6B37-411C-8061-158E7FFDFCD4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9920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AA378-6B37-411C-8061-158E7FFDFCD4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027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AA378-6B37-411C-8061-158E7FFDFCD4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984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AA378-6B37-411C-8061-158E7FFDFCD4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187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AA378-6B37-411C-8061-158E7FFDFCD4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7262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AA378-6B37-411C-8061-158E7FFDFCD4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974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AA378-6B37-411C-8061-158E7FFDFCD4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166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18"/>
          <a:stretch>
            <a:fillRect/>
          </a:stretch>
        </p:blipFill>
        <p:spPr>
          <a:xfrm>
            <a:off x="571472" y="1775470"/>
            <a:ext cx="8001056" cy="3582362"/>
          </a:xfrm>
          <a:prstGeom prst="rect">
            <a:avLst/>
          </a:prstGeom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4"/>
          <p:cNvGrpSpPr/>
          <p:nvPr userDrawn="1"/>
        </p:nvGrpSpPr>
        <p:grpSpPr>
          <a:xfrm>
            <a:off x="4714876" y="214296"/>
            <a:ext cx="5018499" cy="5500726"/>
            <a:chOff x="2205627" y="221908"/>
            <a:chExt cx="5018499" cy="5500726"/>
          </a:xfrm>
        </p:grpSpPr>
        <p:pic>
          <p:nvPicPr>
            <p:cNvPr id="6" name="Picture 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5627" y="2500312"/>
              <a:ext cx="1580556" cy="3222322"/>
            </a:xfrm>
            <a:prstGeom prst="rect">
              <a:avLst/>
            </a:prstGeom>
          </p:spPr>
        </p:pic>
        <p:pic>
          <p:nvPicPr>
            <p:cNvPr id="8" name="Picture 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9059" y="1357304"/>
              <a:ext cx="1580556" cy="3222322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3570" y="221908"/>
              <a:ext cx="1580556" cy="3222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1513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4031311" cy="5143500"/>
          </a:xfrm>
          <a:custGeom>
            <a:avLst/>
            <a:gdLst>
              <a:gd name="connsiteX0" fmla="*/ 0 w 4031311"/>
              <a:gd name="connsiteY0" fmla="*/ 5143500 h 5143500"/>
              <a:gd name="connsiteX1" fmla="*/ 1007828 w 4031311"/>
              <a:gd name="connsiteY1" fmla="*/ 0 h 5143500"/>
              <a:gd name="connsiteX2" fmla="*/ 4031311 w 4031311"/>
              <a:gd name="connsiteY2" fmla="*/ 0 h 5143500"/>
              <a:gd name="connsiteX3" fmla="*/ 3023483 w 4031311"/>
              <a:gd name="connsiteY3" fmla="*/ 5143500 h 5143500"/>
              <a:gd name="connsiteX4" fmla="*/ 0 w 4031311"/>
              <a:gd name="connsiteY4" fmla="*/ 5143500 h 5143500"/>
              <a:gd name="connsiteX0" fmla="*/ 0 w 4031311"/>
              <a:gd name="connsiteY0" fmla="*/ 5143500 h 5143500"/>
              <a:gd name="connsiteX1" fmla="*/ 7664 w 4031311"/>
              <a:gd name="connsiteY1" fmla="*/ 0 h 5143500"/>
              <a:gd name="connsiteX2" fmla="*/ 4031311 w 4031311"/>
              <a:gd name="connsiteY2" fmla="*/ 0 h 5143500"/>
              <a:gd name="connsiteX3" fmla="*/ 3023483 w 4031311"/>
              <a:gd name="connsiteY3" fmla="*/ 5143500 h 5143500"/>
              <a:gd name="connsiteX4" fmla="*/ 0 w 403131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1311" h="5143500">
                <a:moveTo>
                  <a:pt x="0" y="5143500"/>
                </a:moveTo>
                <a:cubicBezTo>
                  <a:pt x="2555" y="3429000"/>
                  <a:pt x="5109" y="1714500"/>
                  <a:pt x="7664" y="0"/>
                </a:cubicBezTo>
                <a:lnTo>
                  <a:pt x="4031311" y="0"/>
                </a:lnTo>
                <a:lnTo>
                  <a:pt x="3023483" y="5143500"/>
                </a:lnTo>
                <a:lnTo>
                  <a:pt x="0" y="5143500"/>
                </a:ln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5112689" y="0"/>
            <a:ext cx="4031311" cy="5143500"/>
          </a:xfrm>
          <a:custGeom>
            <a:avLst/>
            <a:gdLst>
              <a:gd name="connsiteX0" fmla="*/ 0 w 4031311"/>
              <a:gd name="connsiteY0" fmla="*/ 0 h 5143500"/>
              <a:gd name="connsiteX1" fmla="*/ 4031311 w 4031311"/>
              <a:gd name="connsiteY1" fmla="*/ 0 h 5143500"/>
              <a:gd name="connsiteX2" fmla="*/ 4031311 w 4031311"/>
              <a:gd name="connsiteY2" fmla="*/ 5143500 h 5143500"/>
              <a:gd name="connsiteX3" fmla="*/ 0 w 4031311"/>
              <a:gd name="connsiteY3" fmla="*/ 5143500 h 5143500"/>
              <a:gd name="connsiteX4" fmla="*/ 0 w 4031311"/>
              <a:gd name="connsiteY4" fmla="*/ 0 h 5143500"/>
              <a:gd name="connsiteX0" fmla="*/ 1428728 w 4031311"/>
              <a:gd name="connsiteY0" fmla="*/ 0 h 5143500"/>
              <a:gd name="connsiteX1" fmla="*/ 4031311 w 4031311"/>
              <a:gd name="connsiteY1" fmla="*/ 0 h 5143500"/>
              <a:gd name="connsiteX2" fmla="*/ 4031311 w 4031311"/>
              <a:gd name="connsiteY2" fmla="*/ 5143500 h 5143500"/>
              <a:gd name="connsiteX3" fmla="*/ 0 w 4031311"/>
              <a:gd name="connsiteY3" fmla="*/ 5143500 h 5143500"/>
              <a:gd name="connsiteX4" fmla="*/ 1428728 w 4031311"/>
              <a:gd name="connsiteY4" fmla="*/ 0 h 5143500"/>
              <a:gd name="connsiteX0" fmla="*/ 1214382 w 4031311"/>
              <a:gd name="connsiteY0" fmla="*/ 0 h 5143500"/>
              <a:gd name="connsiteX1" fmla="*/ 4031311 w 4031311"/>
              <a:gd name="connsiteY1" fmla="*/ 0 h 5143500"/>
              <a:gd name="connsiteX2" fmla="*/ 4031311 w 4031311"/>
              <a:gd name="connsiteY2" fmla="*/ 5143500 h 5143500"/>
              <a:gd name="connsiteX3" fmla="*/ 0 w 4031311"/>
              <a:gd name="connsiteY3" fmla="*/ 5143500 h 5143500"/>
              <a:gd name="connsiteX4" fmla="*/ 1214382 w 4031311"/>
              <a:gd name="connsiteY4" fmla="*/ 0 h 5143500"/>
              <a:gd name="connsiteX0" fmla="*/ 1214382 w 4031311"/>
              <a:gd name="connsiteY0" fmla="*/ 0 h 5143500"/>
              <a:gd name="connsiteX1" fmla="*/ 4031311 w 4031311"/>
              <a:gd name="connsiteY1" fmla="*/ 0 h 5143500"/>
              <a:gd name="connsiteX2" fmla="*/ 4031311 w 4031311"/>
              <a:gd name="connsiteY2" fmla="*/ 5143500 h 5143500"/>
              <a:gd name="connsiteX3" fmla="*/ 0 w 4031311"/>
              <a:gd name="connsiteY3" fmla="*/ 5143500 h 5143500"/>
              <a:gd name="connsiteX4" fmla="*/ 278431 w 4031311"/>
              <a:gd name="connsiteY4" fmla="*/ 5127171 h 5143500"/>
              <a:gd name="connsiteX5" fmla="*/ 1214382 w 4031311"/>
              <a:gd name="connsiteY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31311" h="5143500">
                <a:moveTo>
                  <a:pt x="1214382" y="0"/>
                </a:moveTo>
                <a:lnTo>
                  <a:pt x="4031311" y="0"/>
                </a:lnTo>
                <a:lnTo>
                  <a:pt x="4031311" y="5143500"/>
                </a:lnTo>
                <a:lnTo>
                  <a:pt x="0" y="5143500"/>
                </a:lnTo>
                <a:lnTo>
                  <a:pt x="278431" y="5127171"/>
                </a:lnTo>
                <a:lnTo>
                  <a:pt x="1214382" y="0"/>
                </a:ln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28724"/>
            <a:ext cx="9144000" cy="3714776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9144000"/>
              <a:gd name="connsiteY0" fmla="*/ 1380004 h 6523504"/>
              <a:gd name="connsiteX1" fmla="*/ 9144000 w 9144000"/>
              <a:gd name="connsiteY1" fmla="*/ 0 h 6523504"/>
              <a:gd name="connsiteX2" fmla="*/ 9144000 w 9144000"/>
              <a:gd name="connsiteY2" fmla="*/ 6523504 h 6523504"/>
              <a:gd name="connsiteX3" fmla="*/ 0 w 9144000"/>
              <a:gd name="connsiteY3" fmla="*/ 6523504 h 6523504"/>
              <a:gd name="connsiteX4" fmla="*/ 0 w 9144000"/>
              <a:gd name="connsiteY4" fmla="*/ 1380004 h 652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523504">
                <a:moveTo>
                  <a:pt x="0" y="1380004"/>
                </a:moveTo>
                <a:lnTo>
                  <a:pt x="9144000" y="0"/>
                </a:lnTo>
                <a:lnTo>
                  <a:pt x="9144000" y="6523504"/>
                </a:lnTo>
                <a:lnTo>
                  <a:pt x="0" y="6523504"/>
                </a:lnTo>
                <a:lnTo>
                  <a:pt x="0" y="1380004"/>
                </a:ln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-214346" y="1714495"/>
            <a:ext cx="2351330" cy="2786082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2214546" y="1714494"/>
            <a:ext cx="2351330" cy="2786082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4643438" y="1714494"/>
            <a:ext cx="2351330" cy="2786082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7072330" y="1714494"/>
            <a:ext cx="2351330" cy="2786082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724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2D158-8621-402E-BB9B-F7A23EDA4C68}" type="datetime1">
              <a:rPr lang="fr-FR" smtClean="0"/>
              <a:pPr/>
              <a:t>22/08/2023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05F6C-99A4-40F6-861D-E48481837A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7" r:id="rId2"/>
    <p:sldLayoutId id="2147483649" r:id="rId3"/>
    <p:sldLayoutId id="2147483655" r:id="rId4"/>
    <p:sldLayoutId id="2147483665" r:id="rId5"/>
    <p:sldLayoutId id="2147483666" r:id="rId6"/>
    <p:sldLayoutId id="2147483660" r:id="rId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27" name="Picture 3" descr="D:\LIFEAZ\_RESSOURCES\logo_lifea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70942" y="2283718"/>
            <a:ext cx="1202115" cy="382963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3707904" y="2619216"/>
            <a:ext cx="943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AvenirNext LT Pro Heavy" pitchFamily="34" charset="0"/>
              </a:rPr>
              <a:t>Kent</a:t>
            </a:r>
            <a:endParaRPr lang="fr-FR" sz="2000" dirty="0">
              <a:solidFill>
                <a:schemeClr val="bg1"/>
              </a:solidFill>
              <a:latin typeface="AvenirNext LT Pro UltLight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715400" y="4714890"/>
            <a:ext cx="428600" cy="428610"/>
          </a:xfrm>
          <a:prstGeom prst="rect">
            <a:avLst/>
          </a:prstGeom>
          <a:solidFill>
            <a:srgbClr val="000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numéro de diapositive 3"/>
          <p:cNvSpPr txBox="1">
            <a:spLocks/>
          </p:cNvSpPr>
          <p:nvPr/>
        </p:nvSpPr>
        <p:spPr>
          <a:xfrm>
            <a:off x="8715404" y="4786328"/>
            <a:ext cx="428596" cy="27384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605F6C-99A4-40F6-861D-E48481837AE1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venirNext LT Pro Heavy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venirNext LT Pro Heavy" pitchFamily="34" charset="0"/>
              <a:ea typeface="+mn-ea"/>
              <a:cs typeface="+mn-cs"/>
            </a:endParaRPr>
          </a:p>
        </p:txBody>
      </p:sp>
      <p:pic>
        <p:nvPicPr>
          <p:cNvPr id="44" name="Picture 4" descr="D:\LIFEAZ\_RESSOURCES\logo_lifeaz2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14282" y="4786378"/>
            <a:ext cx="728234" cy="231896"/>
          </a:xfrm>
          <a:prstGeom prst="rect">
            <a:avLst/>
          </a:prstGeom>
          <a:noFill/>
        </p:spPr>
      </p:pic>
      <p:sp>
        <p:nvSpPr>
          <p:cNvPr id="29" name="TextBox 1">
            <a:extLst>
              <a:ext uri="{FF2B5EF4-FFF2-40B4-BE49-F238E27FC236}">
                <a16:creationId xmlns:a16="http://schemas.microsoft.com/office/drawing/2014/main" id="{B121BE77-4B06-4B44-8F48-7925F4FDA48D}"/>
              </a:ext>
            </a:extLst>
          </p:cNvPr>
          <p:cNvSpPr txBox="1"/>
          <p:nvPr/>
        </p:nvSpPr>
        <p:spPr>
          <a:xfrm>
            <a:off x="1506935" y="534990"/>
            <a:ext cx="6290440" cy="302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dirty="0">
                <a:latin typeface="AvenirNext LT Pro UltLight" pitchFamily="34" charset="0"/>
              </a:rPr>
              <a:t>DES LIVRAISONS SUIVIES</a:t>
            </a:r>
            <a:endParaRPr lang="en-US" sz="2400" dirty="0">
              <a:latin typeface="AvenirNext LT Pro UltLight" pitchFamily="34" charset="0"/>
              <a:ea typeface="Titillium Light" charset="0"/>
              <a:cs typeface="Titillium Light" charset="0"/>
            </a:endParaRPr>
          </a:p>
        </p:txBody>
      </p:sp>
      <p:cxnSp>
        <p:nvCxnSpPr>
          <p:cNvPr id="33" name="Straight Connector 2">
            <a:extLst>
              <a:ext uri="{FF2B5EF4-FFF2-40B4-BE49-F238E27FC236}">
                <a16:creationId xmlns:a16="http://schemas.microsoft.com/office/drawing/2014/main" id="{90305CE0-DD5B-49D5-941C-AAEAA0C361C0}"/>
              </a:ext>
            </a:extLst>
          </p:cNvPr>
          <p:cNvCxnSpPr/>
          <p:nvPr/>
        </p:nvCxnSpPr>
        <p:spPr>
          <a:xfrm>
            <a:off x="4226379" y="915566"/>
            <a:ext cx="691243" cy="0"/>
          </a:xfrm>
          <a:prstGeom prst="line">
            <a:avLst/>
          </a:prstGeom>
          <a:ln w="25400">
            <a:solidFill>
              <a:srgbClr val="FF5C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48E2840-91FF-2CFD-310F-024DEDF25C69}"/>
              </a:ext>
            </a:extLst>
          </p:cNvPr>
          <p:cNvSpPr/>
          <p:nvPr/>
        </p:nvSpPr>
        <p:spPr>
          <a:xfrm>
            <a:off x="1412776" y="3999985"/>
            <a:ext cx="63184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dirty="0">
                <a:latin typeface="Avenir Next LT Pro" panose="020B0504020202020204" pitchFamily="34" charset="0"/>
              </a:rPr>
              <a:t>Il est mis en place une gestion de version des livrables avec documentations et tâches associées</a:t>
            </a:r>
          </a:p>
        </p:txBody>
      </p:sp>
      <p:pic>
        <p:nvPicPr>
          <p:cNvPr id="4" name="Image 3" descr="Une image contenant texte, Police, nombre, capture d’écran&#10;&#10;Description générée automatiquement">
            <a:extLst>
              <a:ext uri="{FF2B5EF4-FFF2-40B4-BE49-F238E27FC236}">
                <a16:creationId xmlns:a16="http://schemas.microsoft.com/office/drawing/2014/main" id="{3848A99C-2AD0-FC38-AE9B-D3678BA91E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80" y="1229203"/>
            <a:ext cx="8375040" cy="237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80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715400" y="4714890"/>
            <a:ext cx="428600" cy="428610"/>
          </a:xfrm>
          <a:prstGeom prst="rect">
            <a:avLst/>
          </a:prstGeom>
          <a:solidFill>
            <a:srgbClr val="000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numéro de diapositive 3"/>
          <p:cNvSpPr txBox="1">
            <a:spLocks/>
          </p:cNvSpPr>
          <p:nvPr/>
        </p:nvSpPr>
        <p:spPr>
          <a:xfrm>
            <a:off x="8715404" y="4786328"/>
            <a:ext cx="428596" cy="27384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605F6C-99A4-40F6-861D-E48481837AE1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venirNext LT Pro Heavy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venirNext LT Pro Heavy" pitchFamily="34" charset="0"/>
              <a:ea typeface="+mn-ea"/>
              <a:cs typeface="+mn-cs"/>
            </a:endParaRPr>
          </a:p>
        </p:txBody>
      </p:sp>
      <p:pic>
        <p:nvPicPr>
          <p:cNvPr id="44" name="Picture 4" descr="D:\LIFEAZ\_RESSOURCES\logo_lifeaz2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14282" y="4786378"/>
            <a:ext cx="728234" cy="231896"/>
          </a:xfrm>
          <a:prstGeom prst="rect">
            <a:avLst/>
          </a:prstGeom>
          <a:noFill/>
        </p:spPr>
      </p:pic>
      <p:sp>
        <p:nvSpPr>
          <p:cNvPr id="29" name="TextBox 1">
            <a:extLst>
              <a:ext uri="{FF2B5EF4-FFF2-40B4-BE49-F238E27FC236}">
                <a16:creationId xmlns:a16="http://schemas.microsoft.com/office/drawing/2014/main" id="{B121BE77-4B06-4B44-8F48-7925F4FDA48D}"/>
              </a:ext>
            </a:extLst>
          </p:cNvPr>
          <p:cNvSpPr txBox="1"/>
          <p:nvPr/>
        </p:nvSpPr>
        <p:spPr>
          <a:xfrm>
            <a:off x="1506935" y="534990"/>
            <a:ext cx="6290440" cy="302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dirty="0">
                <a:latin typeface="AvenirNext LT Pro UltLight" pitchFamily="34" charset="0"/>
              </a:rPr>
              <a:t>DES LIVRAISONS SUIVIES</a:t>
            </a:r>
            <a:endParaRPr lang="en-US" sz="2400" dirty="0">
              <a:latin typeface="AvenirNext LT Pro UltLight" pitchFamily="34" charset="0"/>
              <a:ea typeface="Titillium Light" charset="0"/>
              <a:cs typeface="Titillium Light" charset="0"/>
            </a:endParaRPr>
          </a:p>
        </p:txBody>
      </p:sp>
      <p:cxnSp>
        <p:nvCxnSpPr>
          <p:cNvPr id="33" name="Straight Connector 2">
            <a:extLst>
              <a:ext uri="{FF2B5EF4-FFF2-40B4-BE49-F238E27FC236}">
                <a16:creationId xmlns:a16="http://schemas.microsoft.com/office/drawing/2014/main" id="{90305CE0-DD5B-49D5-941C-AAEAA0C361C0}"/>
              </a:ext>
            </a:extLst>
          </p:cNvPr>
          <p:cNvCxnSpPr/>
          <p:nvPr/>
        </p:nvCxnSpPr>
        <p:spPr>
          <a:xfrm>
            <a:off x="4226379" y="915566"/>
            <a:ext cx="691243" cy="0"/>
          </a:xfrm>
          <a:prstGeom prst="line">
            <a:avLst/>
          </a:prstGeom>
          <a:ln w="25400">
            <a:solidFill>
              <a:srgbClr val="FF5C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0FD4C68A-3A1D-F1ED-8EEC-4878BB2C9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47" y="993303"/>
            <a:ext cx="8146505" cy="368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71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71486"/>
          </a:xfrm>
          <a:prstGeom prst="rect">
            <a:avLst/>
          </a:prstGeom>
          <a:solidFill>
            <a:srgbClr val="000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035819" y="48266"/>
            <a:ext cx="7072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AvenirNext LT Pro Heavy" pitchFamily="34" charset="0"/>
              </a:rPr>
              <a:t>DOCUMENTATION TECHNIQUE</a:t>
            </a:r>
            <a:endParaRPr lang="fr-FR" sz="2800" dirty="0">
              <a:solidFill>
                <a:schemeClr val="bg1"/>
              </a:solidFill>
              <a:latin typeface="AvenirNext LT Pro UltLight" pitchFamily="34" charset="0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1785918" y="785800"/>
            <a:ext cx="5750759" cy="1261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000" b="1" spc="200" dirty="0">
                <a:solidFill>
                  <a:srgbClr val="FF5C53"/>
                </a:solidFill>
                <a:latin typeface="AvenirNext LT Pro Bold" pitchFamily="34" charset="0"/>
                <a:ea typeface="Titillium" charset="0"/>
                <a:cs typeface="Titillium" charset="0"/>
              </a:rPr>
              <a:t>01 / </a:t>
            </a:r>
            <a:r>
              <a:rPr lang="en-US" sz="1000" b="1" spc="200" dirty="0">
                <a:latin typeface="AvenirNext LT Pro Bold" pitchFamily="34" charset="0"/>
                <a:ea typeface="Titillium" charset="0"/>
                <a:cs typeface="Titillium" charset="0"/>
              </a:rPr>
              <a:t>MODÈLE RELATIONNEL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AvenirNext LT Pro Regular" pitchFamily="34" charset="0"/>
              <a:ea typeface="Titillium" charset="0"/>
              <a:cs typeface="Titillium" charset="0"/>
            </a:endParaRPr>
          </a:p>
        </p:txBody>
      </p:sp>
      <p:pic>
        <p:nvPicPr>
          <p:cNvPr id="3" name="Image 2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F4074214-793E-D881-DA15-8F287C6A7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96" y="1419622"/>
            <a:ext cx="8244408" cy="304546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71486"/>
          </a:xfrm>
          <a:prstGeom prst="rect">
            <a:avLst/>
          </a:prstGeom>
          <a:solidFill>
            <a:srgbClr val="000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035819" y="48266"/>
            <a:ext cx="7072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AvenirNext LT Pro Heavy" pitchFamily="34" charset="0"/>
              </a:rPr>
              <a:t>DOCUMENTATION TECHNIQUE</a:t>
            </a:r>
            <a:endParaRPr lang="fr-FR" sz="2800" dirty="0">
              <a:solidFill>
                <a:schemeClr val="bg1"/>
              </a:solidFill>
              <a:latin typeface="AvenirNext LT Pro UltLight" pitchFamily="34" charset="0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1785918" y="785800"/>
            <a:ext cx="5750759" cy="1261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000" b="1" spc="200" dirty="0">
                <a:solidFill>
                  <a:srgbClr val="FF5C53"/>
                </a:solidFill>
                <a:latin typeface="AvenirNext LT Pro Bold" pitchFamily="34" charset="0"/>
                <a:ea typeface="Titillium" charset="0"/>
                <a:cs typeface="Titillium" charset="0"/>
              </a:rPr>
              <a:t>02 / </a:t>
            </a:r>
            <a:r>
              <a:rPr lang="en-US" sz="1000" b="1" spc="200" dirty="0">
                <a:latin typeface="AvenirNext LT Pro Bold" pitchFamily="34" charset="0"/>
                <a:ea typeface="Titillium" charset="0"/>
                <a:cs typeface="Titillium" charset="0"/>
              </a:rPr>
              <a:t>GIT WORKFLOW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AvenirNext LT Pro Regular" pitchFamily="34" charset="0"/>
              <a:ea typeface="Titillium" charset="0"/>
              <a:cs typeface="Titillium" charset="0"/>
            </a:endParaRPr>
          </a:p>
        </p:txBody>
      </p:sp>
      <p:pic>
        <p:nvPicPr>
          <p:cNvPr id="4" name="Image 3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3554257A-B8BD-CCFF-0FE6-20F81CDF7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094" y="1203598"/>
            <a:ext cx="4848405" cy="350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315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71486"/>
          </a:xfrm>
          <a:prstGeom prst="rect">
            <a:avLst/>
          </a:prstGeom>
          <a:solidFill>
            <a:srgbClr val="000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035819" y="48266"/>
            <a:ext cx="7072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AvenirNext LT Pro Heavy" pitchFamily="34" charset="0"/>
              </a:rPr>
              <a:t>DOCUMENTATION TECHNIQUE</a:t>
            </a:r>
            <a:endParaRPr lang="fr-FR" sz="2800" dirty="0">
              <a:solidFill>
                <a:schemeClr val="bg1"/>
              </a:solidFill>
              <a:latin typeface="AvenirNext LT Pro UltLight" pitchFamily="34" charset="0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1785918" y="785800"/>
            <a:ext cx="5750759" cy="1261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000" b="1" spc="200" dirty="0">
                <a:solidFill>
                  <a:srgbClr val="FF5C53"/>
                </a:solidFill>
                <a:latin typeface="AvenirNext LT Pro Bold" pitchFamily="34" charset="0"/>
                <a:ea typeface="Titillium" charset="0"/>
                <a:cs typeface="Titillium" charset="0"/>
              </a:rPr>
              <a:t>03 / </a:t>
            </a:r>
            <a:r>
              <a:rPr lang="en-US" sz="1000" b="1" spc="200" dirty="0">
                <a:latin typeface="AvenirNext LT Pro Bold" pitchFamily="34" charset="0"/>
                <a:ea typeface="Titillium" charset="0"/>
                <a:cs typeface="Titillium" charset="0"/>
              </a:rPr>
              <a:t>PLAN DE TEST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AvenirNext LT Pro Regular" pitchFamily="34" charset="0"/>
              <a:ea typeface="Titillium" charset="0"/>
              <a:cs typeface="Titillium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830190F-3F45-45AF-6F3C-C7D93205D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728800"/>
            <a:ext cx="3507010" cy="401719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3B4BBFA-AFFB-0B8D-CA43-4923CCD5C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071" y="1635646"/>
            <a:ext cx="3326689" cy="311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34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715400" y="4714890"/>
            <a:ext cx="428600" cy="428610"/>
          </a:xfrm>
          <a:prstGeom prst="rect">
            <a:avLst/>
          </a:prstGeom>
          <a:solidFill>
            <a:srgbClr val="000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numéro de diapositive 3"/>
          <p:cNvSpPr txBox="1">
            <a:spLocks/>
          </p:cNvSpPr>
          <p:nvPr/>
        </p:nvSpPr>
        <p:spPr>
          <a:xfrm>
            <a:off x="8715404" y="4786328"/>
            <a:ext cx="428596" cy="27384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605F6C-99A4-40F6-861D-E48481837AE1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venirNext LT Pro Heavy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venirNext LT Pro Heavy" pitchFamily="34" charset="0"/>
              <a:ea typeface="+mn-ea"/>
              <a:cs typeface="+mn-cs"/>
            </a:endParaRPr>
          </a:p>
        </p:txBody>
      </p:sp>
      <p:pic>
        <p:nvPicPr>
          <p:cNvPr id="44" name="Picture 4" descr="D:\LIFEAZ\_RESSOURCES\logo_lifeaz2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14282" y="4786378"/>
            <a:ext cx="728234" cy="231896"/>
          </a:xfrm>
          <a:prstGeom prst="rect">
            <a:avLst/>
          </a:prstGeom>
          <a:noFill/>
        </p:spPr>
      </p:pic>
      <p:sp>
        <p:nvSpPr>
          <p:cNvPr id="29" name="TextBox 1">
            <a:extLst>
              <a:ext uri="{FF2B5EF4-FFF2-40B4-BE49-F238E27FC236}">
                <a16:creationId xmlns:a16="http://schemas.microsoft.com/office/drawing/2014/main" id="{B121BE77-4B06-4B44-8F48-7925F4FDA48D}"/>
              </a:ext>
            </a:extLst>
          </p:cNvPr>
          <p:cNvSpPr txBox="1"/>
          <p:nvPr/>
        </p:nvSpPr>
        <p:spPr>
          <a:xfrm>
            <a:off x="1737944" y="547096"/>
            <a:ext cx="5668112" cy="302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dirty="0">
                <a:latin typeface="AvenirNext LT Pro UltLight" pitchFamily="34" charset="0"/>
              </a:rPr>
              <a:t>UNE ORGANISATION EN PLUSIEURS PHASES</a:t>
            </a:r>
            <a:endParaRPr lang="en-US" sz="2400" dirty="0">
              <a:latin typeface="AvenirNext LT Pro UltLight" pitchFamily="34" charset="0"/>
              <a:ea typeface="Titillium Light" charset="0"/>
              <a:cs typeface="Titillium Light" charset="0"/>
            </a:endParaRPr>
          </a:p>
        </p:txBody>
      </p:sp>
      <p:cxnSp>
        <p:nvCxnSpPr>
          <p:cNvPr id="33" name="Straight Connector 2">
            <a:extLst>
              <a:ext uri="{FF2B5EF4-FFF2-40B4-BE49-F238E27FC236}">
                <a16:creationId xmlns:a16="http://schemas.microsoft.com/office/drawing/2014/main" id="{90305CE0-DD5B-49D5-941C-AAEAA0C361C0}"/>
              </a:ext>
            </a:extLst>
          </p:cNvPr>
          <p:cNvCxnSpPr/>
          <p:nvPr/>
        </p:nvCxnSpPr>
        <p:spPr>
          <a:xfrm>
            <a:off x="4226379" y="915566"/>
            <a:ext cx="691243" cy="0"/>
          </a:xfrm>
          <a:prstGeom prst="line">
            <a:avLst/>
          </a:prstGeom>
          <a:ln w="25400">
            <a:solidFill>
              <a:srgbClr val="FF5C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D121EC3-2C60-447B-A7F4-420151D0E18D}"/>
              </a:ext>
            </a:extLst>
          </p:cNvPr>
          <p:cNvSpPr/>
          <p:nvPr/>
        </p:nvSpPr>
        <p:spPr>
          <a:xfrm>
            <a:off x="1412776" y="3999985"/>
            <a:ext cx="63184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dirty="0">
                <a:latin typeface="Avenir Next LT Pro" panose="020B0504020202020204" pitchFamily="34" charset="0"/>
              </a:rPr>
              <a:t>Pour chaque phase, sprints et spécifications sont décrites et planifiées</a:t>
            </a:r>
          </a:p>
        </p:txBody>
      </p:sp>
      <p:pic>
        <p:nvPicPr>
          <p:cNvPr id="4" name="Image 3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66ECB201-989B-0B84-3895-D2FD757886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82" y="1437787"/>
            <a:ext cx="8676456" cy="197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81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715400" y="4714890"/>
            <a:ext cx="428600" cy="428610"/>
          </a:xfrm>
          <a:prstGeom prst="rect">
            <a:avLst/>
          </a:prstGeom>
          <a:solidFill>
            <a:srgbClr val="000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numéro de diapositive 3"/>
          <p:cNvSpPr txBox="1">
            <a:spLocks/>
          </p:cNvSpPr>
          <p:nvPr/>
        </p:nvSpPr>
        <p:spPr>
          <a:xfrm>
            <a:off x="8715404" y="4786328"/>
            <a:ext cx="428596" cy="27384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605F6C-99A4-40F6-861D-E48481837AE1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venirNext LT Pro Heavy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venirNext LT Pro Heavy" pitchFamily="34" charset="0"/>
              <a:ea typeface="+mn-ea"/>
              <a:cs typeface="+mn-cs"/>
            </a:endParaRPr>
          </a:p>
        </p:txBody>
      </p:sp>
      <p:pic>
        <p:nvPicPr>
          <p:cNvPr id="44" name="Picture 4" descr="D:\LIFEAZ\_RESSOURCES\logo_lifeaz2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14282" y="4786378"/>
            <a:ext cx="728234" cy="231896"/>
          </a:xfrm>
          <a:prstGeom prst="rect">
            <a:avLst/>
          </a:prstGeom>
          <a:noFill/>
        </p:spPr>
      </p:pic>
      <p:sp>
        <p:nvSpPr>
          <p:cNvPr id="29" name="TextBox 1">
            <a:extLst>
              <a:ext uri="{FF2B5EF4-FFF2-40B4-BE49-F238E27FC236}">
                <a16:creationId xmlns:a16="http://schemas.microsoft.com/office/drawing/2014/main" id="{B121BE77-4B06-4B44-8F48-7925F4FDA48D}"/>
              </a:ext>
            </a:extLst>
          </p:cNvPr>
          <p:cNvSpPr txBox="1"/>
          <p:nvPr/>
        </p:nvSpPr>
        <p:spPr>
          <a:xfrm>
            <a:off x="1506935" y="534990"/>
            <a:ext cx="6290440" cy="302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dirty="0">
                <a:latin typeface="AvenirNext LT Pro UltLight" pitchFamily="34" charset="0"/>
              </a:rPr>
              <a:t>DES SPÉCIFICATIONS GLOBALES ET PHASIQUES</a:t>
            </a:r>
            <a:endParaRPr lang="en-US" sz="2400" dirty="0">
              <a:latin typeface="AvenirNext LT Pro UltLight" pitchFamily="34" charset="0"/>
              <a:ea typeface="Titillium Light" charset="0"/>
              <a:cs typeface="Titillium Light" charset="0"/>
            </a:endParaRPr>
          </a:p>
        </p:txBody>
      </p:sp>
      <p:cxnSp>
        <p:nvCxnSpPr>
          <p:cNvPr id="33" name="Straight Connector 2">
            <a:extLst>
              <a:ext uri="{FF2B5EF4-FFF2-40B4-BE49-F238E27FC236}">
                <a16:creationId xmlns:a16="http://schemas.microsoft.com/office/drawing/2014/main" id="{90305CE0-DD5B-49D5-941C-AAEAA0C361C0}"/>
              </a:ext>
            </a:extLst>
          </p:cNvPr>
          <p:cNvCxnSpPr/>
          <p:nvPr/>
        </p:nvCxnSpPr>
        <p:spPr>
          <a:xfrm>
            <a:off x="4226379" y="915566"/>
            <a:ext cx="691243" cy="0"/>
          </a:xfrm>
          <a:prstGeom prst="line">
            <a:avLst/>
          </a:prstGeom>
          <a:ln w="25400">
            <a:solidFill>
              <a:srgbClr val="FF5C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21C781B3-053E-9610-3B80-A6DBE3AF1D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91" y="2971425"/>
            <a:ext cx="4491845" cy="1455203"/>
          </a:xfrm>
          <a:prstGeom prst="rect">
            <a:avLst/>
          </a:prstGeom>
        </p:spPr>
      </p:pic>
      <p:pic>
        <p:nvPicPr>
          <p:cNvPr id="9" name="Image 8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235C607B-EA7E-3EF3-AC86-8DD530400F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155" y="1085617"/>
            <a:ext cx="4652776" cy="1715758"/>
          </a:xfrm>
          <a:prstGeom prst="rect">
            <a:avLst/>
          </a:prstGeom>
        </p:spPr>
      </p:pic>
      <p:pic>
        <p:nvPicPr>
          <p:cNvPr id="11" name="Image 10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EA680AD6-2C0E-1EE2-56E1-E0E4786BBAD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139"/>
            <a:ext cx="4652155" cy="285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425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715400" y="4714890"/>
            <a:ext cx="428600" cy="428610"/>
          </a:xfrm>
          <a:prstGeom prst="rect">
            <a:avLst/>
          </a:prstGeom>
          <a:solidFill>
            <a:srgbClr val="000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numéro de diapositive 3"/>
          <p:cNvSpPr txBox="1">
            <a:spLocks/>
          </p:cNvSpPr>
          <p:nvPr/>
        </p:nvSpPr>
        <p:spPr>
          <a:xfrm>
            <a:off x="8715404" y="4786328"/>
            <a:ext cx="428596" cy="27384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605F6C-99A4-40F6-861D-E48481837AE1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venirNext LT Pro Heavy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venirNext LT Pro Heavy" pitchFamily="34" charset="0"/>
              <a:ea typeface="+mn-ea"/>
              <a:cs typeface="+mn-cs"/>
            </a:endParaRPr>
          </a:p>
        </p:txBody>
      </p:sp>
      <p:pic>
        <p:nvPicPr>
          <p:cNvPr id="44" name="Picture 4" descr="D:\LIFEAZ\_RESSOURCES\logo_lifeaz2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14282" y="4786378"/>
            <a:ext cx="728234" cy="231896"/>
          </a:xfrm>
          <a:prstGeom prst="rect">
            <a:avLst/>
          </a:prstGeom>
          <a:noFill/>
        </p:spPr>
      </p:pic>
      <p:sp>
        <p:nvSpPr>
          <p:cNvPr id="29" name="TextBox 1">
            <a:extLst>
              <a:ext uri="{FF2B5EF4-FFF2-40B4-BE49-F238E27FC236}">
                <a16:creationId xmlns:a16="http://schemas.microsoft.com/office/drawing/2014/main" id="{B121BE77-4B06-4B44-8F48-7925F4FDA48D}"/>
              </a:ext>
            </a:extLst>
          </p:cNvPr>
          <p:cNvSpPr txBox="1"/>
          <p:nvPr/>
        </p:nvSpPr>
        <p:spPr>
          <a:xfrm>
            <a:off x="1506935" y="534990"/>
            <a:ext cx="6290440" cy="302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dirty="0">
                <a:latin typeface="AvenirNext LT Pro UltLight" pitchFamily="34" charset="0"/>
              </a:rPr>
              <a:t>UNE ORGANISATION PLUS D</a:t>
            </a:r>
            <a:r>
              <a:rPr lang="fr-FR" sz="2400" b="0" i="0" dirty="0">
                <a:effectLst/>
                <a:latin typeface="inherit"/>
              </a:rPr>
              <a:t>ÉTAILLÉE</a:t>
            </a:r>
            <a:endParaRPr lang="en-US" sz="2400" dirty="0">
              <a:latin typeface="AvenirNext LT Pro UltLight" pitchFamily="34" charset="0"/>
              <a:ea typeface="Titillium Light" charset="0"/>
              <a:cs typeface="Titillium Light" charset="0"/>
            </a:endParaRPr>
          </a:p>
        </p:txBody>
      </p:sp>
      <p:cxnSp>
        <p:nvCxnSpPr>
          <p:cNvPr id="33" name="Straight Connector 2">
            <a:extLst>
              <a:ext uri="{FF2B5EF4-FFF2-40B4-BE49-F238E27FC236}">
                <a16:creationId xmlns:a16="http://schemas.microsoft.com/office/drawing/2014/main" id="{90305CE0-DD5B-49D5-941C-AAEAA0C361C0}"/>
              </a:ext>
            </a:extLst>
          </p:cNvPr>
          <p:cNvCxnSpPr/>
          <p:nvPr/>
        </p:nvCxnSpPr>
        <p:spPr>
          <a:xfrm>
            <a:off x="4226379" y="915566"/>
            <a:ext cx="691243" cy="0"/>
          </a:xfrm>
          <a:prstGeom prst="line">
            <a:avLst/>
          </a:prstGeom>
          <a:ln w="25400">
            <a:solidFill>
              <a:srgbClr val="FF5C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B37FADF9-874A-8832-2B4C-45806B3AD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1592974"/>
            <a:ext cx="1647141" cy="2548407"/>
          </a:xfrm>
          <a:prstGeom prst="rect">
            <a:avLst/>
          </a:prstGeom>
        </p:spPr>
      </p:pic>
      <p:pic>
        <p:nvPicPr>
          <p:cNvPr id="12" name="Image 11" descr="Une image contenant texte, capture d’écran, nombre&#10;&#10;Description générée automatiquement">
            <a:extLst>
              <a:ext uri="{FF2B5EF4-FFF2-40B4-BE49-F238E27FC236}">
                <a16:creationId xmlns:a16="http://schemas.microsoft.com/office/drawing/2014/main" id="{4200FA32-82FC-2695-87C8-D84FC40B2D5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189506"/>
            <a:ext cx="4871810" cy="350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27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715400" y="4714890"/>
            <a:ext cx="428600" cy="428610"/>
          </a:xfrm>
          <a:prstGeom prst="rect">
            <a:avLst/>
          </a:prstGeom>
          <a:solidFill>
            <a:srgbClr val="000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numéro de diapositive 3"/>
          <p:cNvSpPr txBox="1">
            <a:spLocks/>
          </p:cNvSpPr>
          <p:nvPr/>
        </p:nvSpPr>
        <p:spPr>
          <a:xfrm>
            <a:off x="8715404" y="4786328"/>
            <a:ext cx="428596" cy="27384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605F6C-99A4-40F6-861D-E48481837AE1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venirNext LT Pro Heavy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venirNext LT Pro Heavy" pitchFamily="34" charset="0"/>
              <a:ea typeface="+mn-ea"/>
              <a:cs typeface="+mn-cs"/>
            </a:endParaRPr>
          </a:p>
        </p:txBody>
      </p:sp>
      <p:pic>
        <p:nvPicPr>
          <p:cNvPr id="44" name="Picture 4" descr="D:\LIFEAZ\_RESSOURCES\logo_lifeaz2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14282" y="4786378"/>
            <a:ext cx="728234" cy="231896"/>
          </a:xfrm>
          <a:prstGeom prst="rect">
            <a:avLst/>
          </a:prstGeom>
          <a:noFill/>
        </p:spPr>
      </p:pic>
      <p:sp>
        <p:nvSpPr>
          <p:cNvPr id="29" name="TextBox 1">
            <a:extLst>
              <a:ext uri="{FF2B5EF4-FFF2-40B4-BE49-F238E27FC236}">
                <a16:creationId xmlns:a16="http://schemas.microsoft.com/office/drawing/2014/main" id="{B121BE77-4B06-4B44-8F48-7925F4FDA48D}"/>
              </a:ext>
            </a:extLst>
          </p:cNvPr>
          <p:cNvSpPr txBox="1"/>
          <p:nvPr/>
        </p:nvSpPr>
        <p:spPr>
          <a:xfrm>
            <a:off x="1506935" y="534990"/>
            <a:ext cx="6290440" cy="302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dirty="0">
                <a:latin typeface="AvenirNext LT Pro UltLight" pitchFamily="34" charset="0"/>
              </a:rPr>
              <a:t>UNE ORGANISATION PLUS D</a:t>
            </a:r>
            <a:r>
              <a:rPr lang="fr-FR" sz="2400" b="0" i="0" dirty="0">
                <a:effectLst/>
                <a:latin typeface="inherit"/>
              </a:rPr>
              <a:t>ÉTAILLÉE</a:t>
            </a:r>
            <a:endParaRPr lang="en-US" sz="2400" dirty="0">
              <a:latin typeface="AvenirNext LT Pro UltLight" pitchFamily="34" charset="0"/>
              <a:ea typeface="Titillium Light" charset="0"/>
              <a:cs typeface="Titillium Light" charset="0"/>
            </a:endParaRPr>
          </a:p>
        </p:txBody>
      </p:sp>
      <p:cxnSp>
        <p:nvCxnSpPr>
          <p:cNvPr id="33" name="Straight Connector 2">
            <a:extLst>
              <a:ext uri="{FF2B5EF4-FFF2-40B4-BE49-F238E27FC236}">
                <a16:creationId xmlns:a16="http://schemas.microsoft.com/office/drawing/2014/main" id="{90305CE0-DD5B-49D5-941C-AAEAA0C361C0}"/>
              </a:ext>
            </a:extLst>
          </p:cNvPr>
          <p:cNvCxnSpPr/>
          <p:nvPr/>
        </p:nvCxnSpPr>
        <p:spPr>
          <a:xfrm>
            <a:off x="4226379" y="915566"/>
            <a:ext cx="691243" cy="0"/>
          </a:xfrm>
          <a:prstGeom prst="line">
            <a:avLst/>
          </a:prstGeom>
          <a:ln w="25400">
            <a:solidFill>
              <a:srgbClr val="FF5C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B37FADF9-874A-8832-2B4C-45806B3AD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1592974"/>
            <a:ext cx="1647141" cy="2548407"/>
          </a:xfrm>
          <a:prstGeom prst="rect">
            <a:avLst/>
          </a:prstGeom>
        </p:spPr>
      </p:pic>
      <p:pic>
        <p:nvPicPr>
          <p:cNvPr id="12" name="Image 11" descr="Une image contenant texte, capture d’écran, nombre&#10;&#10;Description générée automatiquement">
            <a:extLst>
              <a:ext uri="{FF2B5EF4-FFF2-40B4-BE49-F238E27FC236}">
                <a16:creationId xmlns:a16="http://schemas.microsoft.com/office/drawing/2014/main" id="{4200FA32-82FC-2695-87C8-D84FC40B2D5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189506"/>
            <a:ext cx="4871810" cy="3507854"/>
          </a:xfrm>
          <a:prstGeom prst="rect">
            <a:avLst/>
          </a:prstGeom>
        </p:spPr>
      </p:pic>
      <p:pic>
        <p:nvPicPr>
          <p:cNvPr id="3" name="Image 2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AF58A044-88EF-D0B6-2E19-710AAC3B5C0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5" y="1189507"/>
            <a:ext cx="4871810" cy="348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19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715400" y="4714890"/>
            <a:ext cx="428600" cy="428610"/>
          </a:xfrm>
          <a:prstGeom prst="rect">
            <a:avLst/>
          </a:prstGeom>
          <a:solidFill>
            <a:srgbClr val="000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numéro de diapositive 3"/>
          <p:cNvSpPr txBox="1">
            <a:spLocks/>
          </p:cNvSpPr>
          <p:nvPr/>
        </p:nvSpPr>
        <p:spPr>
          <a:xfrm>
            <a:off x="8715404" y="4786328"/>
            <a:ext cx="428596" cy="27384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605F6C-99A4-40F6-861D-E48481837AE1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venirNext LT Pro Heavy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venirNext LT Pro Heavy" pitchFamily="34" charset="0"/>
              <a:ea typeface="+mn-ea"/>
              <a:cs typeface="+mn-cs"/>
            </a:endParaRPr>
          </a:p>
        </p:txBody>
      </p:sp>
      <p:pic>
        <p:nvPicPr>
          <p:cNvPr id="44" name="Picture 4" descr="D:\LIFEAZ\_RESSOURCES\logo_lifeaz2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14282" y="4786378"/>
            <a:ext cx="728234" cy="231896"/>
          </a:xfrm>
          <a:prstGeom prst="rect">
            <a:avLst/>
          </a:prstGeom>
          <a:noFill/>
        </p:spPr>
      </p:pic>
      <p:sp>
        <p:nvSpPr>
          <p:cNvPr id="29" name="TextBox 1">
            <a:extLst>
              <a:ext uri="{FF2B5EF4-FFF2-40B4-BE49-F238E27FC236}">
                <a16:creationId xmlns:a16="http://schemas.microsoft.com/office/drawing/2014/main" id="{B121BE77-4B06-4B44-8F48-7925F4FDA48D}"/>
              </a:ext>
            </a:extLst>
          </p:cNvPr>
          <p:cNvSpPr txBox="1"/>
          <p:nvPr/>
        </p:nvSpPr>
        <p:spPr>
          <a:xfrm>
            <a:off x="1506935" y="534990"/>
            <a:ext cx="6290440" cy="302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fr-FR" sz="2400" dirty="0">
                <a:latin typeface="AvenirNext LT Pro UltLight" pitchFamily="34" charset="0"/>
              </a:rPr>
              <a:t>UN EXEMPLE CONCRET</a:t>
            </a:r>
            <a:endParaRPr lang="en-US" sz="2400" dirty="0">
              <a:latin typeface="AvenirNext LT Pro UltLight" pitchFamily="34" charset="0"/>
              <a:ea typeface="Titillium Light" charset="0"/>
              <a:cs typeface="Titillium Light" charset="0"/>
            </a:endParaRPr>
          </a:p>
        </p:txBody>
      </p:sp>
      <p:cxnSp>
        <p:nvCxnSpPr>
          <p:cNvPr id="33" name="Straight Connector 2">
            <a:extLst>
              <a:ext uri="{FF2B5EF4-FFF2-40B4-BE49-F238E27FC236}">
                <a16:creationId xmlns:a16="http://schemas.microsoft.com/office/drawing/2014/main" id="{90305CE0-DD5B-49D5-941C-AAEAA0C361C0}"/>
              </a:ext>
            </a:extLst>
          </p:cNvPr>
          <p:cNvCxnSpPr/>
          <p:nvPr/>
        </p:nvCxnSpPr>
        <p:spPr>
          <a:xfrm>
            <a:off x="4226379" y="915566"/>
            <a:ext cx="691243" cy="0"/>
          </a:xfrm>
          <a:prstGeom prst="line">
            <a:avLst/>
          </a:prstGeom>
          <a:ln w="25400">
            <a:solidFill>
              <a:srgbClr val="FF5C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 descr="Une image contenant texte, capture d’écran, logiciel, nombre&#10;&#10;Description générée automatiquement">
            <a:extLst>
              <a:ext uri="{FF2B5EF4-FFF2-40B4-BE49-F238E27FC236}">
                <a16:creationId xmlns:a16="http://schemas.microsoft.com/office/drawing/2014/main" id="{E526B7F4-D695-C38C-EF2D-0B3AE6B709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20" y="1016549"/>
            <a:ext cx="6840760" cy="392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47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715400" y="4714890"/>
            <a:ext cx="428600" cy="428610"/>
          </a:xfrm>
          <a:prstGeom prst="rect">
            <a:avLst/>
          </a:prstGeom>
          <a:solidFill>
            <a:srgbClr val="000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numéro de diapositive 3"/>
          <p:cNvSpPr txBox="1">
            <a:spLocks/>
          </p:cNvSpPr>
          <p:nvPr/>
        </p:nvSpPr>
        <p:spPr>
          <a:xfrm>
            <a:off x="8715404" y="4786328"/>
            <a:ext cx="428596" cy="27384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605F6C-99A4-40F6-861D-E48481837AE1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venirNext LT Pro Heavy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venirNext LT Pro Heavy" pitchFamily="34" charset="0"/>
              <a:ea typeface="+mn-ea"/>
              <a:cs typeface="+mn-cs"/>
            </a:endParaRPr>
          </a:p>
        </p:txBody>
      </p:sp>
      <p:pic>
        <p:nvPicPr>
          <p:cNvPr id="44" name="Picture 4" descr="D:\LIFEAZ\_RESSOURCES\logo_lifeaz2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14282" y="4786378"/>
            <a:ext cx="728234" cy="231896"/>
          </a:xfrm>
          <a:prstGeom prst="rect">
            <a:avLst/>
          </a:prstGeom>
          <a:noFill/>
        </p:spPr>
      </p:pic>
      <p:sp>
        <p:nvSpPr>
          <p:cNvPr id="29" name="TextBox 1">
            <a:extLst>
              <a:ext uri="{FF2B5EF4-FFF2-40B4-BE49-F238E27FC236}">
                <a16:creationId xmlns:a16="http://schemas.microsoft.com/office/drawing/2014/main" id="{B121BE77-4B06-4B44-8F48-7925F4FDA48D}"/>
              </a:ext>
            </a:extLst>
          </p:cNvPr>
          <p:cNvSpPr txBox="1"/>
          <p:nvPr/>
        </p:nvSpPr>
        <p:spPr>
          <a:xfrm>
            <a:off x="1506935" y="534990"/>
            <a:ext cx="6290440" cy="302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dirty="0">
                <a:latin typeface="AvenirNext LT Pro UltLight" pitchFamily="34" charset="0"/>
              </a:rPr>
              <a:t>UNE ORGANISATION PLUS D</a:t>
            </a:r>
            <a:r>
              <a:rPr lang="fr-FR" sz="2400" b="0" i="0" dirty="0">
                <a:effectLst/>
                <a:latin typeface="inherit"/>
              </a:rPr>
              <a:t>ÉTAILLÉE</a:t>
            </a:r>
            <a:endParaRPr lang="en-US" sz="2400" dirty="0">
              <a:latin typeface="AvenirNext LT Pro UltLight" pitchFamily="34" charset="0"/>
              <a:ea typeface="Titillium Light" charset="0"/>
              <a:cs typeface="Titillium Light" charset="0"/>
            </a:endParaRPr>
          </a:p>
        </p:txBody>
      </p:sp>
      <p:cxnSp>
        <p:nvCxnSpPr>
          <p:cNvPr id="33" name="Straight Connector 2">
            <a:extLst>
              <a:ext uri="{FF2B5EF4-FFF2-40B4-BE49-F238E27FC236}">
                <a16:creationId xmlns:a16="http://schemas.microsoft.com/office/drawing/2014/main" id="{90305CE0-DD5B-49D5-941C-AAEAA0C361C0}"/>
              </a:ext>
            </a:extLst>
          </p:cNvPr>
          <p:cNvCxnSpPr/>
          <p:nvPr/>
        </p:nvCxnSpPr>
        <p:spPr>
          <a:xfrm>
            <a:off x="4226379" y="915566"/>
            <a:ext cx="691243" cy="0"/>
          </a:xfrm>
          <a:prstGeom prst="line">
            <a:avLst/>
          </a:prstGeom>
          <a:ln w="25400">
            <a:solidFill>
              <a:srgbClr val="FF5C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94A55D6D-55C5-2FC8-6978-EEBCEEC141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63" y="1012741"/>
            <a:ext cx="8016673" cy="374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68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715400" y="4714890"/>
            <a:ext cx="428600" cy="428610"/>
          </a:xfrm>
          <a:prstGeom prst="rect">
            <a:avLst/>
          </a:prstGeom>
          <a:solidFill>
            <a:srgbClr val="000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numéro de diapositive 3"/>
          <p:cNvSpPr txBox="1">
            <a:spLocks/>
          </p:cNvSpPr>
          <p:nvPr/>
        </p:nvSpPr>
        <p:spPr>
          <a:xfrm>
            <a:off x="8715404" y="4786328"/>
            <a:ext cx="428596" cy="27384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605F6C-99A4-40F6-861D-E48481837AE1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venirNext LT Pro Heavy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venirNext LT Pro Heavy" pitchFamily="34" charset="0"/>
              <a:ea typeface="+mn-ea"/>
              <a:cs typeface="+mn-cs"/>
            </a:endParaRPr>
          </a:p>
        </p:txBody>
      </p:sp>
      <p:pic>
        <p:nvPicPr>
          <p:cNvPr id="44" name="Picture 4" descr="D:\LIFEAZ\_RESSOURCES\logo_lifeaz2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14282" y="4786378"/>
            <a:ext cx="728234" cy="231896"/>
          </a:xfrm>
          <a:prstGeom prst="rect">
            <a:avLst/>
          </a:prstGeom>
          <a:noFill/>
        </p:spPr>
      </p:pic>
      <p:sp>
        <p:nvSpPr>
          <p:cNvPr id="29" name="TextBox 1">
            <a:extLst>
              <a:ext uri="{FF2B5EF4-FFF2-40B4-BE49-F238E27FC236}">
                <a16:creationId xmlns:a16="http://schemas.microsoft.com/office/drawing/2014/main" id="{B121BE77-4B06-4B44-8F48-7925F4FDA48D}"/>
              </a:ext>
            </a:extLst>
          </p:cNvPr>
          <p:cNvSpPr txBox="1"/>
          <p:nvPr/>
        </p:nvSpPr>
        <p:spPr>
          <a:xfrm>
            <a:off x="1506935" y="534990"/>
            <a:ext cx="6290440" cy="302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dirty="0">
                <a:latin typeface="AvenirNext LT Pro UltLight" pitchFamily="34" charset="0"/>
                <a:ea typeface="Titillium Light" charset="0"/>
                <a:cs typeface="Titillium Light" charset="0"/>
              </a:rPr>
              <a:t>UN EXEMPLE D’UTILISATION DU WORKFLOW</a:t>
            </a:r>
          </a:p>
        </p:txBody>
      </p:sp>
      <p:cxnSp>
        <p:nvCxnSpPr>
          <p:cNvPr id="33" name="Straight Connector 2">
            <a:extLst>
              <a:ext uri="{FF2B5EF4-FFF2-40B4-BE49-F238E27FC236}">
                <a16:creationId xmlns:a16="http://schemas.microsoft.com/office/drawing/2014/main" id="{90305CE0-DD5B-49D5-941C-AAEAA0C361C0}"/>
              </a:ext>
            </a:extLst>
          </p:cNvPr>
          <p:cNvCxnSpPr/>
          <p:nvPr/>
        </p:nvCxnSpPr>
        <p:spPr>
          <a:xfrm>
            <a:off x="4226379" y="915566"/>
            <a:ext cx="691243" cy="0"/>
          </a:xfrm>
          <a:prstGeom prst="line">
            <a:avLst/>
          </a:prstGeom>
          <a:ln w="25400">
            <a:solidFill>
              <a:srgbClr val="FF5C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60A9F5E0-A5FE-25D7-E248-F8B4948E2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800" y="1005877"/>
            <a:ext cx="8172400" cy="349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02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715400" y="4714890"/>
            <a:ext cx="428600" cy="428610"/>
          </a:xfrm>
          <a:prstGeom prst="rect">
            <a:avLst/>
          </a:prstGeom>
          <a:solidFill>
            <a:srgbClr val="000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numéro de diapositive 3"/>
          <p:cNvSpPr txBox="1">
            <a:spLocks/>
          </p:cNvSpPr>
          <p:nvPr/>
        </p:nvSpPr>
        <p:spPr>
          <a:xfrm>
            <a:off x="8715404" y="4786328"/>
            <a:ext cx="428596" cy="27384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605F6C-99A4-40F6-861D-E48481837AE1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venirNext LT Pro Heavy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venirNext LT Pro Heavy" pitchFamily="34" charset="0"/>
              <a:ea typeface="+mn-ea"/>
              <a:cs typeface="+mn-cs"/>
            </a:endParaRPr>
          </a:p>
        </p:txBody>
      </p:sp>
      <p:pic>
        <p:nvPicPr>
          <p:cNvPr id="44" name="Picture 4" descr="D:\LIFEAZ\_RESSOURCES\logo_lifeaz2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14282" y="4786378"/>
            <a:ext cx="728234" cy="231896"/>
          </a:xfrm>
          <a:prstGeom prst="rect">
            <a:avLst/>
          </a:prstGeom>
          <a:noFill/>
        </p:spPr>
      </p:pic>
      <p:sp>
        <p:nvSpPr>
          <p:cNvPr id="29" name="TextBox 1">
            <a:extLst>
              <a:ext uri="{FF2B5EF4-FFF2-40B4-BE49-F238E27FC236}">
                <a16:creationId xmlns:a16="http://schemas.microsoft.com/office/drawing/2014/main" id="{B121BE77-4B06-4B44-8F48-7925F4FDA48D}"/>
              </a:ext>
            </a:extLst>
          </p:cNvPr>
          <p:cNvSpPr txBox="1"/>
          <p:nvPr/>
        </p:nvSpPr>
        <p:spPr>
          <a:xfrm>
            <a:off x="1506935" y="534990"/>
            <a:ext cx="6290440" cy="302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fr-FR" sz="2400" dirty="0">
                <a:latin typeface="AvenirNext LT Pro UltLight" pitchFamily="34" charset="0"/>
              </a:rPr>
              <a:t>UN EXEMPLE CONCRET</a:t>
            </a:r>
            <a:endParaRPr lang="en-US" sz="2400" dirty="0">
              <a:latin typeface="AvenirNext LT Pro UltLight" pitchFamily="34" charset="0"/>
              <a:ea typeface="Titillium Light" charset="0"/>
              <a:cs typeface="Titillium Light" charset="0"/>
            </a:endParaRPr>
          </a:p>
        </p:txBody>
      </p:sp>
      <p:cxnSp>
        <p:nvCxnSpPr>
          <p:cNvPr id="33" name="Straight Connector 2">
            <a:extLst>
              <a:ext uri="{FF2B5EF4-FFF2-40B4-BE49-F238E27FC236}">
                <a16:creationId xmlns:a16="http://schemas.microsoft.com/office/drawing/2014/main" id="{90305CE0-DD5B-49D5-941C-AAEAA0C361C0}"/>
              </a:ext>
            </a:extLst>
          </p:cNvPr>
          <p:cNvCxnSpPr/>
          <p:nvPr/>
        </p:nvCxnSpPr>
        <p:spPr>
          <a:xfrm>
            <a:off x="4226379" y="915566"/>
            <a:ext cx="691243" cy="0"/>
          </a:xfrm>
          <a:prstGeom prst="line">
            <a:avLst/>
          </a:prstGeom>
          <a:ln w="25400">
            <a:solidFill>
              <a:srgbClr val="FF5C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38C3701D-81A1-D078-7BE9-A64FC3BBE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828" y="930020"/>
            <a:ext cx="7668344" cy="372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550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Affichage à l'écran (16:9)</PresentationFormat>
  <Paragraphs>39</Paragraphs>
  <Slides>14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4" baseType="lpstr">
      <vt:lpstr>Arial</vt:lpstr>
      <vt:lpstr>Avenir Next LT Pro</vt:lpstr>
      <vt:lpstr>AvenirNext LT Pro Bold</vt:lpstr>
      <vt:lpstr>AvenirNext LT Pro Heavy</vt:lpstr>
      <vt:lpstr>AvenirNext LT Pro Regular</vt:lpstr>
      <vt:lpstr>AvenirNext LT Pro UltLight</vt:lpstr>
      <vt:lpstr>Calibri</vt:lpstr>
      <vt:lpstr>inherit</vt:lpstr>
      <vt:lpstr>Titillium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Sarah</dc:creator>
  <cp:lastModifiedBy>Raphael B.</cp:lastModifiedBy>
  <cp:revision>146</cp:revision>
  <dcterms:created xsi:type="dcterms:W3CDTF">2019-05-14T08:52:31Z</dcterms:created>
  <dcterms:modified xsi:type="dcterms:W3CDTF">2023-08-22T21:16:09Z</dcterms:modified>
</cp:coreProperties>
</file>