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7" r:id="rId7"/>
    <p:sldId id="260" r:id="rId8"/>
    <p:sldId id="262" r:id="rId9"/>
    <p:sldId id="263" r:id="rId10"/>
    <p:sldId id="264" r:id="rId11"/>
    <p:sldId id="265" r:id="rId12"/>
    <p:sldId id="266" r:id="rId13"/>
    <p:sldId id="272" r:id="rId14"/>
    <p:sldId id="268" r:id="rId15"/>
    <p:sldId id="269" r:id="rId16"/>
    <p:sldId id="270" r:id="rId17"/>
    <p:sldId id="271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ABCF-FFB2-4CB6-80A4-DFC53B8CE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107FC-BA34-40DC-B637-DE08BD2F7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0409-FC5F-409E-B8D9-CFF41605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04C3-C35F-41A2-ACD4-A3EEA318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3562-9DE4-4B4B-9556-7E768EA5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2A5E-7685-461F-AF76-BBF8A2F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A683E-0AC0-42EB-8F42-B88CB14C1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2C02-A680-4930-8752-CCD2118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7358-41A5-4DB6-A724-47229D8D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EB14-3D3A-425C-95C3-27BDD92E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83924-498D-4FC0-A48B-AFE2A2593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FA9C3-601A-436E-ABC8-487D39B35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24D3-1DF0-42B3-8F08-AFC757F2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ED88-10FE-4493-8836-1FAAF2FF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F922-FD4E-456C-9B15-FE6A7B9E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03C4-06E3-416E-9302-C4615C43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B99E-98C1-47C5-AB3C-D55DEAB5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6F8D-1991-49E2-86AC-C3B95224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D711-A5D7-4BCA-9611-CB7FF615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214A-0CDF-4C15-99A5-C0A09F3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6E69-6D1C-436B-8AFC-78E9D8D0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1FA0-ED5E-4CD6-ACDC-E5EF08F3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B593-C135-466F-A4F9-674D3ECD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727D-DEC8-4590-B892-EFBF7478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CB94-B163-40F8-A256-606BFC96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2B48-7EF0-468A-971B-3780C95B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0004-4448-4B2D-A43C-BC1D8ACC0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F02C-C51F-4890-A960-4B581CED3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F5BCA-68E6-4D11-A04C-53F7E42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B423A-78DA-44A3-A637-4D94C54C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FA69C-B178-47CE-92D0-B83F46B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4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238C-7D80-4C22-892C-28D911EF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8BAB-1378-4B57-A40E-B8E91DD1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22642-8D60-4AF3-9A0C-1C479614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7244-FB55-4D11-A234-D55E3F6BE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051B6-2EC6-475F-8A30-707A37A06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02FB6-62C7-4371-9C4A-AA77F8D1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0F806-EDC2-4A8B-9211-DB77748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DE025-E2F2-41D5-86F5-31BBEDD6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92C7-EFE2-4EF5-9C75-E9908F02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F4A47-31A4-4394-BDD8-A590C38C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60FF7-0172-40C2-83FF-6DF8568B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5CECC-C159-4422-B5EA-E41E8B97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2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CF194-A49F-4246-97BC-7573ABEB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5D0F0-D78F-40E4-A846-594C83AF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BCA92-1BD3-4B88-8660-95FA1F07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A968-F76B-4EED-B7C6-3FA12ECC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EC1E-19D5-4FC0-AA1C-601242F3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B37B6-40B9-4AEE-833D-D579BA476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47B7B-8CA7-4681-B5A7-6D57AEE2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37EB1-0B99-44CE-A855-0E5CFC25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CBFC-7FD5-4EFA-9198-4387E186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28F6-62CE-47DD-A58B-E9833BFA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6D1FE-CDD0-43D1-97A7-ADF603186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1E0F-751D-485A-9624-78D3C911D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8BDEA-0871-4FE2-9D60-C710FF03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13020-C39D-49B8-9F45-86518E30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17EC1-B666-4162-B85A-F8425ED5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7C996-52E6-484B-9FC6-22566080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D74E-A7BF-46FB-930C-97B5D8C1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A7020-A516-422A-BBFE-A0895E1A3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F5C2-2BBC-425B-891C-C7FA459287F9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818B-C06C-44E7-974C-0F46A0B7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EB6B-CE34-4D11-B361-E8A8405C2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0E4-0696-490E-953E-D649664CE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4226C0-865E-4E44-83F4-B3324F6D9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Home Credit Default Risk</a:t>
            </a:r>
            <a:br>
              <a:rPr lang="en-US" sz="3800"/>
            </a:br>
            <a:r>
              <a:rPr lang="en-US" altLang="zh-CN" sz="3800"/>
              <a:t>Kaggle Project: Analysis</a:t>
            </a:r>
            <a:br>
              <a:rPr lang="en-US" sz="3800"/>
            </a:b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895F-4407-4055-836D-9B1959830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Mike Sun</a:t>
            </a:r>
          </a:p>
          <a:p>
            <a:pPr algn="l"/>
            <a:r>
              <a:rPr lang="zh-CN" altLang="en-US" dirty="0"/>
              <a:t>孙穆</a:t>
            </a:r>
            <a:endParaRPr lang="en-US" altLang="zh-CN" dirty="0"/>
          </a:p>
          <a:p>
            <a:pPr algn="l"/>
            <a:r>
              <a:rPr lang="en-US" dirty="0"/>
              <a:t>Information adapted from Will Koehrson</a:t>
            </a:r>
          </a:p>
        </p:txBody>
      </p:sp>
    </p:spTree>
    <p:extLst>
      <p:ext uri="{BB962C8B-B14F-4D97-AF65-F5344CB8AC3E}">
        <p14:creationId xmlns:p14="http://schemas.microsoft.com/office/powerpoint/2010/main" val="148560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A276-FCFF-4C76-8745-88B6E6E6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Categorical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DE06-435B-4084-8C81-D4302F83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cannot directly work with categorical values, as categorical values are not numbers.</a:t>
            </a:r>
          </a:p>
          <a:p>
            <a:r>
              <a:rPr lang="en-US" dirty="0"/>
              <a:t>Label encoding – simpler but assigns arbitrary ordering</a:t>
            </a:r>
          </a:p>
          <a:p>
            <a:r>
              <a:rPr lang="en-US" dirty="0"/>
              <a:t>One-hot encoding – solves the arbitrary ordering but creates many new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60B0E-9F1A-433C-A221-A13CA936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8542"/>
            <a:ext cx="1549480" cy="1625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B1732-C39D-4F15-93B9-C38CD58C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983" y="4251801"/>
            <a:ext cx="1276416" cy="1555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F2E3E-0BD6-410B-A0EA-2474246EB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703" y="4216874"/>
            <a:ext cx="6213097" cy="1625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CDD1D-F0EB-4630-8BD1-94A5B94B8958}"/>
              </a:ext>
            </a:extLst>
          </p:cNvPr>
          <p:cNvSpPr txBox="1"/>
          <p:nvPr/>
        </p:nvSpPr>
        <p:spPr>
          <a:xfrm>
            <a:off x="2967498" y="5807631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Encoding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A09E5-D544-4A72-B2F9-580E2ADD8B30}"/>
              </a:ext>
            </a:extLst>
          </p:cNvPr>
          <p:cNvSpPr txBox="1"/>
          <p:nvPr/>
        </p:nvSpPr>
        <p:spPr>
          <a:xfrm>
            <a:off x="7410994" y="5792829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One-hot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9785A-EAEF-4C85-A4FC-D7F83C4BE174}"/>
              </a:ext>
            </a:extLst>
          </p:cNvPr>
          <p:cNvSpPr txBox="1"/>
          <p:nvPr/>
        </p:nvSpPr>
        <p:spPr>
          <a:xfrm>
            <a:off x="1154320" y="580763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7917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68A-947A-4C0E-9080-C313ED17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1ADAEE-D81F-4A8A-9EEE-6FE70AE68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759" y="1648692"/>
            <a:ext cx="5083514" cy="4152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BEBA7-6D4E-46CF-A683-B8EAB7156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60" y="1648692"/>
            <a:ext cx="4651121" cy="41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235D-5B41-4EDF-B784-FF53B01A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Anomaly – Days Employed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A68FEB-4EFC-48F2-A1DD-3C4741F97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95" y="1957705"/>
            <a:ext cx="487381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54B00-9985-43C5-B9C7-4057B8A4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97" y="1899348"/>
            <a:ext cx="5078505" cy="3482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0DE3D-8B8F-4EDE-976B-9D85C3B76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181" y="5381568"/>
            <a:ext cx="4347619" cy="10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6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C71E-D90D-4E32-B4BE-B761B09A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6A90-588A-4D96-B1BA-E40C00C4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  <a:p>
            <a:pPr lvl="1"/>
            <a:r>
              <a:rPr lang="en-US" dirty="0"/>
              <a:t>.00-.19 “very weak”</a:t>
            </a:r>
          </a:p>
          <a:p>
            <a:pPr lvl="1"/>
            <a:r>
              <a:rPr lang="en-US" dirty="0"/>
              <a:t>.20-.39 “weak”</a:t>
            </a:r>
          </a:p>
          <a:p>
            <a:pPr lvl="1"/>
            <a:r>
              <a:rPr lang="en-US" dirty="0"/>
              <a:t>.40-.59 “moderate”</a:t>
            </a:r>
          </a:p>
          <a:p>
            <a:pPr lvl="1"/>
            <a:r>
              <a:rPr lang="en-US" dirty="0"/>
              <a:t>.60-.79 “strong”</a:t>
            </a:r>
          </a:p>
          <a:p>
            <a:pPr lvl="1"/>
            <a:r>
              <a:rPr lang="en-US" dirty="0"/>
              <a:t>.80-1.0 “very strong”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5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D78A-270B-48AF-A311-DD70B7DD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from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164C26-65FD-4825-88AE-13E08868F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0305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DA1C5-7CD6-47A1-9A39-B39631E3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028" y="1690689"/>
            <a:ext cx="4374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11FD-E497-419B-89AC-24F11791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Correlation – Repayment vs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205B-1A53-4DAC-A4B9-94EFAC04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2101941"/>
          </a:xfrm>
        </p:spPr>
        <p:txBody>
          <a:bodyPr/>
          <a:lstStyle/>
          <a:p>
            <a:r>
              <a:rPr lang="en-US" dirty="0"/>
              <a:t>In the data, age is actually expressed as the negative age in days. Thus, the proper correlation of [Positive Age vs Repayment] would be -0.07823930830982694.</a:t>
            </a:r>
          </a:p>
          <a:p>
            <a:pPr lvl="1"/>
            <a:r>
              <a:rPr lang="en-US" dirty="0"/>
              <a:t>This means that age has a negative linear relationship with likelihood of repayment. The older an individual, the more likely they will repay the loan.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604FC-4BC9-45FA-A551-1A0147A5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89" y="3666309"/>
            <a:ext cx="4361501" cy="2938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80CD4-0673-481C-A255-F472478D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32" y="3666309"/>
            <a:ext cx="3754958" cy="2885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5673E5-5D67-4388-A856-FD6089A6862A}"/>
              </a:ext>
            </a:extLst>
          </p:cNvPr>
          <p:cNvSpPr txBox="1"/>
          <p:nvPr/>
        </p:nvSpPr>
        <p:spPr>
          <a:xfrm>
            <a:off x="6622834" y="6492875"/>
            <a:ext cx="355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KDE (kernel density estimation plot)</a:t>
            </a:r>
          </a:p>
        </p:txBody>
      </p:sp>
    </p:spTree>
    <p:extLst>
      <p:ext uri="{BB962C8B-B14F-4D97-AF65-F5344CB8AC3E}">
        <p14:creationId xmlns:p14="http://schemas.microsoft.com/office/powerpoint/2010/main" val="340380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DE37-A56E-4B41-AF52-0D07F4AB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Failure to Repay Loans by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6C95A-39C1-4A37-884E-1AF24A87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342" y="1690688"/>
            <a:ext cx="4050660" cy="4435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4A381-1EC5-44F6-BA34-C58BF9F1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33" y="2206945"/>
            <a:ext cx="4334691" cy="33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91F0-652B-4F74-8AF9-090883B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78E5-4E64-45C8-A19E-E1A99F01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columns labeled only as EXT_SOURCE_[1,2,3]</a:t>
            </a:r>
          </a:p>
          <a:p>
            <a:r>
              <a:rPr lang="en-US" dirty="0"/>
              <a:t>They had the greatest negative correlation with the Target data</a:t>
            </a:r>
          </a:p>
          <a:p>
            <a:r>
              <a:rPr lang="en-US" dirty="0"/>
              <a:t>We know nothing about how these figures were obtained, but can still check their correlation with and predict their effect on the target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3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51EB8-BAC4-47A9-ADBE-A4772776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83" y="468977"/>
            <a:ext cx="4423834" cy="3539066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BEFD6F-E0A1-42A2-A722-DE1395050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8" y="1507507"/>
            <a:ext cx="5316388" cy="1462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7E7253-7488-4074-A66F-D358F72F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Co-correlation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149263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B38B5C6-20C5-4067-8CCF-B351CF56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871810"/>
            <a:ext cx="4266670" cy="341333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6C03C6-5A46-49D8-90E6-D3E23DD3F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1193784"/>
            <a:ext cx="4391801" cy="1207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DC464-68E0-4762-BBB1-5B9459AF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Co-correlation Matrix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0B07DF-C598-4361-94B9-C6490800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3009279"/>
            <a:ext cx="6056038" cy="2747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7F7F7"/>
                </a:solidFill>
              </a:rPr>
              <a:t>Shows the correlation of each feature with each other feature</a:t>
            </a:r>
          </a:p>
          <a:p>
            <a:r>
              <a:rPr lang="en-US" dirty="0">
                <a:solidFill>
                  <a:srgbClr val="F7F7F7"/>
                </a:solidFill>
              </a:rPr>
              <a:t>Any feature will have a correlation of 1 with itself</a:t>
            </a:r>
          </a:p>
          <a:p>
            <a:r>
              <a:rPr lang="en-US" dirty="0">
                <a:solidFill>
                  <a:srgbClr val="F7F7F7"/>
                </a:solidFill>
              </a:rPr>
              <a:t>Correlation with TARGET is the most important aspect here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8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3E8F-EBBD-433A-B317-B80AAC63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/>
              <a:t>项目概况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3F9B-7B1D-458F-A14E-C3E9C62D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6985"/>
            <a:ext cx="10515600" cy="2485890"/>
          </a:xfrm>
        </p:spPr>
        <p:txBody>
          <a:bodyPr/>
          <a:lstStyle/>
          <a:p>
            <a:r>
              <a:rPr lang="en-US" dirty="0"/>
              <a:t>Kaggle </a:t>
            </a:r>
            <a:r>
              <a:rPr lang="zh-CN" altLang="en-US" dirty="0"/>
              <a:t>是一个举办机器学习比赛的网站</a:t>
            </a:r>
            <a:endParaRPr lang="en-US" altLang="zh-CN" dirty="0"/>
          </a:p>
          <a:p>
            <a:r>
              <a:rPr lang="en-US" altLang="zh-CN" dirty="0"/>
              <a:t>The Home Credit Group is hosting this competition to find more accurate models for predicting risk of credit default.</a:t>
            </a:r>
          </a:p>
          <a:p>
            <a:r>
              <a:rPr lang="en-US" altLang="zh-CN" dirty="0"/>
              <a:t>Their goal is to allow worthy customers who lack credit histories to be evaluated and be able to obtain a loan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EF853-7C0C-41F3-A6AC-BCEC3174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5" y="1398055"/>
            <a:ext cx="11271829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89ED-D804-40B4-9FF9-A14B4BAE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vs Target of EXT_SOURCE_[1,2,3]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9B1E1C-173E-43BD-AB79-F8CF5FF6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40" y="1799029"/>
            <a:ext cx="6001657" cy="2391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C7459-5245-4318-A6B9-AFF72625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4317405"/>
            <a:ext cx="5659120" cy="2281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32147-EB97-45D3-AC6E-8B80C681E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302" y="4298904"/>
            <a:ext cx="6009987" cy="22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ADDA-500F-4AF8-8ED8-656BF2B6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D9C8-A78C-4E62-AF50-C831B1C1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[Learn and add slides]</a:t>
            </a:r>
          </a:p>
          <a:p>
            <a:pPr lvl="1"/>
            <a:r>
              <a:rPr lang="en-US" dirty="0"/>
              <a:t>https://towardsdatascience.com/visualizing-data-with-pair-plots-in-python-f228cf529166</a:t>
            </a:r>
          </a:p>
        </p:txBody>
      </p:sp>
    </p:spTree>
    <p:extLst>
      <p:ext uri="{BB962C8B-B14F-4D97-AF65-F5344CB8AC3E}">
        <p14:creationId xmlns:p14="http://schemas.microsoft.com/office/powerpoint/2010/main" val="216038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C6868B-B2BE-451A-A671-17D59FAA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673965"/>
            <a:ext cx="6894236" cy="2033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6192C-A0D5-492F-8A36-4689B238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了解数据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03B7-2777-4728-B5DE-6D2684E0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7" y="752407"/>
            <a:ext cx="6848715" cy="2582976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一共十个数据集</a:t>
            </a:r>
            <a:endParaRPr lang="en-US" altLang="zh-CN" sz="2400" dirty="0"/>
          </a:p>
          <a:p>
            <a:r>
              <a:rPr lang="zh-CN" altLang="en-US" sz="2400" dirty="0"/>
              <a:t>主要是</a:t>
            </a:r>
            <a:r>
              <a:rPr lang="en-US" altLang="zh-CN" sz="2400" dirty="0"/>
              <a:t>application_train.csv(</a:t>
            </a:r>
            <a:r>
              <a:rPr lang="zh-CN" altLang="en-US" sz="2400" dirty="0"/>
              <a:t>训练集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/>
              <a:t>application_test.csv(</a:t>
            </a:r>
            <a:r>
              <a:rPr lang="zh-CN" altLang="en-US" sz="2400" dirty="0"/>
              <a:t>测试集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每一行代表一个贷款 （</a:t>
            </a:r>
            <a:r>
              <a:rPr lang="en-US" sz="2400" dirty="0"/>
              <a:t>SK_ID_CURR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训练集有多一行：</a:t>
            </a:r>
            <a:r>
              <a:rPr lang="en-US" altLang="zh-CN" sz="2400" dirty="0"/>
              <a:t>TARGET </a:t>
            </a:r>
            <a:r>
              <a:rPr lang="zh-CN" altLang="en-US" sz="2400" dirty="0"/>
              <a:t>（目标）</a:t>
            </a:r>
            <a:endParaRPr lang="en-US" altLang="zh-CN" sz="2400" dirty="0"/>
          </a:p>
          <a:p>
            <a:pPr lvl="1"/>
            <a:r>
              <a:rPr lang="en-US" altLang="zh-CN" sz="1800" dirty="0"/>
              <a:t>0: </a:t>
            </a:r>
            <a:r>
              <a:rPr lang="zh-CN" altLang="en-US" sz="1800" b="1" dirty="0"/>
              <a:t>偿还</a:t>
            </a:r>
            <a:r>
              <a:rPr lang="zh-CN" altLang="en-US" sz="1800" dirty="0"/>
              <a:t>贷款了 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r>
              <a:rPr lang="zh-CN" altLang="en-US" sz="1800" b="1" dirty="0"/>
              <a:t>没有偿还</a:t>
            </a:r>
            <a:r>
              <a:rPr lang="zh-CN" altLang="en-US" sz="1800" dirty="0"/>
              <a:t>贷款</a:t>
            </a:r>
            <a:endParaRPr lang="en-US" altLang="zh-CN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393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E8E9-25CA-4826-ABF7-FA502055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FE2B-258F-4504-96EC-63C177A3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AUC – Receiver Operating Characteristic Area Under the Curve</a:t>
            </a:r>
          </a:p>
          <a:p>
            <a:pPr lvl="1"/>
            <a:r>
              <a:rPr lang="en-US" dirty="0"/>
              <a:t>Graphs true positive rate vs the false positive rate</a:t>
            </a:r>
          </a:p>
          <a:p>
            <a:pPr lvl="1"/>
            <a:r>
              <a:rPr lang="en-US" dirty="0"/>
              <a:t>Integral of the ROC directly proportional with quality of the model</a:t>
            </a:r>
          </a:p>
          <a:p>
            <a:pPr lvl="1"/>
            <a:r>
              <a:rPr lang="en-US" dirty="0"/>
              <a:t>Measured as a probability, not as binary</a:t>
            </a:r>
          </a:p>
          <a:p>
            <a:r>
              <a:rPr lang="en-US" dirty="0"/>
              <a:t>Accuracy – correctly identified vs total</a:t>
            </a:r>
          </a:p>
          <a:p>
            <a:r>
              <a:rPr lang="en-US" dirty="0"/>
              <a:t>Sensitivity – true positive rate (% true positives identified correctly)</a:t>
            </a:r>
          </a:p>
          <a:p>
            <a:r>
              <a:rPr lang="en-US" dirty="0"/>
              <a:t>Specificity – true negative rate (% true negatives identified correctly)</a:t>
            </a:r>
          </a:p>
        </p:txBody>
      </p:sp>
    </p:spTree>
    <p:extLst>
      <p:ext uri="{BB962C8B-B14F-4D97-AF65-F5344CB8AC3E}">
        <p14:creationId xmlns:p14="http://schemas.microsoft.com/office/powerpoint/2010/main" val="26388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DF2A-7374-490B-88DF-5BEF4BF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11AD-5009-41D2-9440-F64ED5C7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support for managing large data sets represented as matrices</a:t>
            </a:r>
          </a:p>
          <a:p>
            <a:r>
              <a:rPr lang="en-US" dirty="0"/>
              <a:t>Pandas – data manipulation and analysis</a:t>
            </a:r>
          </a:p>
          <a:p>
            <a:r>
              <a:rPr lang="en-US" dirty="0" err="1"/>
              <a:t>Scikit</a:t>
            </a:r>
            <a:r>
              <a:rPr lang="en-US" dirty="0"/>
              <a:t>-learn – simple tools for data analysis (regression, clustering algorithms,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Matplotlib – plotting and graphical representation</a:t>
            </a:r>
          </a:p>
          <a:p>
            <a:r>
              <a:rPr lang="en-US" dirty="0"/>
              <a:t>Seaborn – expands graphical tools in matplotlib</a:t>
            </a:r>
          </a:p>
        </p:txBody>
      </p:sp>
    </p:spTree>
    <p:extLst>
      <p:ext uri="{BB962C8B-B14F-4D97-AF65-F5344CB8AC3E}">
        <p14:creationId xmlns:p14="http://schemas.microsoft.com/office/powerpoint/2010/main" val="154111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91C92-FC15-41EC-A771-C63CC1EF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AD8B-BC66-476D-92DB-DD3C74D83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Target Distribution</a:t>
            </a:r>
          </a:p>
          <a:p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Missing Values</a:t>
            </a:r>
          </a:p>
          <a:p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Column Types</a:t>
            </a:r>
          </a:p>
          <a:p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Dealing with Categorical Values</a:t>
            </a:r>
          </a:p>
          <a:p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Dealing with Anomalies</a:t>
            </a:r>
          </a:p>
        </p:txBody>
      </p:sp>
    </p:spTree>
    <p:extLst>
      <p:ext uri="{BB962C8B-B14F-4D97-AF65-F5344CB8AC3E}">
        <p14:creationId xmlns:p14="http://schemas.microsoft.com/office/powerpoint/2010/main" val="335161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B8066-2C41-4AF6-AB8F-59D2FABA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878919"/>
            <a:ext cx="4042409" cy="1141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59D70-379B-4453-A485-9C02AD8B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624" y="3220721"/>
            <a:ext cx="4122337" cy="2555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9C1C5-25C4-4079-AD73-F21E4FC7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Target Distribution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B021C8-81C5-45FF-8AD1-BEC2AF5A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Recall 0: repaid, 1: defaulted</a:t>
            </a:r>
          </a:p>
          <a:p>
            <a:r>
              <a:rPr lang="en-US" sz="2400" dirty="0"/>
              <a:t>Note this is an “imbalanced class problem”</a:t>
            </a:r>
          </a:p>
          <a:p>
            <a:r>
              <a:rPr lang="en-US" sz="2400" dirty="0"/>
              <a:t>In more complicated machine learning models, we can “weight the classes by their representation in the data to reflect this imbalance”</a:t>
            </a:r>
          </a:p>
        </p:txBody>
      </p:sp>
    </p:spTree>
    <p:extLst>
      <p:ext uri="{BB962C8B-B14F-4D97-AF65-F5344CB8AC3E}">
        <p14:creationId xmlns:p14="http://schemas.microsoft.com/office/powerpoint/2010/main" val="41307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03D47-6458-457C-BA11-FFEB7120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1081039"/>
            <a:ext cx="4042409" cy="737739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D3865D3-52F7-472E-92AF-6CD8E0FE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2962041"/>
            <a:ext cx="4042410" cy="3122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B340B-C102-4F92-A7F0-5641499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Missing Values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98519303-AC31-4DDE-808D-ED6DD9A8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We should fill in missing values to accommodate our ML model, know as </a:t>
            </a:r>
            <a:r>
              <a:rPr lang="en-US" sz="2400" b="1" dirty="0"/>
              <a:t>imputation.</a:t>
            </a:r>
            <a:endParaRPr lang="en-US" sz="2400" dirty="0"/>
          </a:p>
          <a:p>
            <a:r>
              <a:rPr lang="en-US" sz="2400" dirty="0"/>
              <a:t>There are models such as </a:t>
            </a:r>
            <a:r>
              <a:rPr lang="en-US" sz="2400" dirty="0" err="1"/>
              <a:t>XGBoost</a:t>
            </a:r>
            <a:r>
              <a:rPr lang="en-US" sz="2400" dirty="0"/>
              <a:t>, however, that can handle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30038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8453-3C12-423F-95B6-36CCA0F0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Column Types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DEBCB3-28DE-48AA-BA72-40AFC17B3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92" y="1895029"/>
            <a:ext cx="3035456" cy="1378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6CB80-B090-4EC2-9A79-BA65CABA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33" y="391133"/>
            <a:ext cx="6559887" cy="58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2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640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DengXian</vt:lpstr>
      <vt:lpstr>DengXian Light</vt:lpstr>
      <vt:lpstr>Arial</vt:lpstr>
      <vt:lpstr>Calibri</vt:lpstr>
      <vt:lpstr>Calibri Light</vt:lpstr>
      <vt:lpstr>Office Theme</vt:lpstr>
      <vt:lpstr>Home Credit Default Risk Kaggle Project: Analysis </vt:lpstr>
      <vt:lpstr>项目概况</vt:lpstr>
      <vt:lpstr>了解数据</vt:lpstr>
      <vt:lpstr>Evaluation Metrics</vt:lpstr>
      <vt:lpstr>Relevant Tools</vt:lpstr>
      <vt:lpstr>Exploratory Data Analysis</vt:lpstr>
      <vt:lpstr>Target Distribution</vt:lpstr>
      <vt:lpstr>Missing Values</vt:lpstr>
      <vt:lpstr>Column Types</vt:lpstr>
      <vt:lpstr>Encoding Categorical Values</vt:lpstr>
      <vt:lpstr>Anomalies</vt:lpstr>
      <vt:lpstr>Example Anomaly – Days Employed</vt:lpstr>
      <vt:lpstr>Correlations </vt:lpstr>
      <vt:lpstr>Correlations from Data</vt:lpstr>
      <vt:lpstr>Example Correlation – Repayment vs Age</vt:lpstr>
      <vt:lpstr>Average Failure to Repay Loans by Age</vt:lpstr>
      <vt:lpstr>External Sources</vt:lpstr>
      <vt:lpstr>Co-correlation Matrix</vt:lpstr>
      <vt:lpstr>Co-correlation Matrix</vt:lpstr>
      <vt:lpstr>Distribution vs Target of EXT_SOURCE_[1,2,3]</vt:lpstr>
      <vt:lpstr>Pairs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 Kaggle Project: Analysis</dc:title>
  <dc:creator>Michael Sun</dc:creator>
  <cp:lastModifiedBy>Michael Sun</cp:lastModifiedBy>
  <cp:revision>16</cp:revision>
  <dcterms:created xsi:type="dcterms:W3CDTF">2018-07-06T02:00:55Z</dcterms:created>
  <dcterms:modified xsi:type="dcterms:W3CDTF">2018-07-11T01:53:40Z</dcterms:modified>
</cp:coreProperties>
</file>