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Montserrat" panose="00000500000000000000" pitchFamily="2" charset="-52"/>
      <p:regular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55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429107"/>
            <a:ext cx="621303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Эволюция чат-ботов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2466737"/>
            <a:ext cx="7627382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Эволюция чат-ботов представляет собой увлекательное путешествие через историю искусственного интеллекта и компьютерных технологий. От первых экспериментальных программ до современных интеллектуальных помощников — эта презентация расскажет о ключевых этапах развития технологий, изменивших способ взаимодействия человека с машиной.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4790718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Мы проследим путь от простых алгоритмов, имитирующих диалог, до сложных нейронных сетей, способных понимать контекст и генерировать осмысленные ответы, и заглянем в будущее этой стремительно развивающейся технологии.</a:t>
            </a:r>
            <a:endParaRPr lang="en-US" sz="17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720" y="487799"/>
            <a:ext cx="4659987" cy="582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Зарождение идеи</a:t>
            </a:r>
            <a:endParaRPr lang="en-US" sz="3650" dirty="0"/>
          </a:p>
        </p:txBody>
      </p:sp>
      <p:sp>
        <p:nvSpPr>
          <p:cNvPr id="4" name="Text 1"/>
          <p:cNvSpPr/>
          <p:nvPr/>
        </p:nvSpPr>
        <p:spPr>
          <a:xfrm>
            <a:off x="619720" y="1335762"/>
            <a:ext cx="7904559" cy="1132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Концепция машин, способных вести диалог с человеком, появилась задолго до создания первых компьютеров. Ещё в 1950 году Алан Тьюринг предложил свой знаменитый тест, который до сих пор остаётся эталоном для оценки интеллектуальности машин.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19720" y="2667953"/>
            <a:ext cx="7904559" cy="1132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Первые практические эксперименты начались в 1960-х годах, когда учёные стали разрабатывать программы, способные анализировать текст и формировать ответы на основе заданных правил. Эти ранние системы были примитивны, но заложили фундамент для будущих разработок.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818912" y="4000143"/>
            <a:ext cx="22860" cy="3741658"/>
          </a:xfrm>
          <a:prstGeom prst="roundRect">
            <a:avLst>
              <a:gd name="adj" fmla="val 697176"/>
            </a:avLst>
          </a:prstGeom>
          <a:solidFill>
            <a:srgbClr val="C1C3D0"/>
          </a:solidFill>
          <a:ln/>
        </p:spPr>
      </p:sp>
      <p:sp>
        <p:nvSpPr>
          <p:cNvPr id="7" name="Shape 4"/>
          <p:cNvSpPr/>
          <p:nvPr/>
        </p:nvSpPr>
        <p:spPr>
          <a:xfrm>
            <a:off x="995243" y="4387096"/>
            <a:ext cx="531138" cy="22860"/>
          </a:xfrm>
          <a:prstGeom prst="roundRect">
            <a:avLst>
              <a:gd name="adj" fmla="val 697176"/>
            </a:avLst>
          </a:prstGeom>
          <a:solidFill>
            <a:srgbClr val="C1C3D0"/>
          </a:solidFill>
          <a:ln/>
        </p:spPr>
      </p:sp>
      <p:sp>
        <p:nvSpPr>
          <p:cNvPr id="8" name="Shape 5"/>
          <p:cNvSpPr/>
          <p:nvPr/>
        </p:nvSpPr>
        <p:spPr>
          <a:xfrm>
            <a:off x="641152" y="4148401"/>
            <a:ext cx="398383" cy="398383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sp>
        <p:nvSpPr>
          <p:cNvPr id="9" name="Text 6"/>
          <p:cNvSpPr/>
          <p:nvPr/>
        </p:nvSpPr>
        <p:spPr>
          <a:xfrm>
            <a:off x="679133" y="4223802"/>
            <a:ext cx="279559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704261" y="4177189"/>
            <a:ext cx="2329934" cy="291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1950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1704261" y="4574619"/>
            <a:ext cx="6820019" cy="566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Алан Тьюринг предлагает тест для определения интеллектуальности машин</a:t>
            </a:r>
            <a:endParaRPr lang="en-US" sz="1350" dirty="0"/>
          </a:p>
        </p:txBody>
      </p:sp>
      <p:sp>
        <p:nvSpPr>
          <p:cNvPr id="12" name="Shape 9"/>
          <p:cNvSpPr/>
          <p:nvPr/>
        </p:nvSpPr>
        <p:spPr>
          <a:xfrm>
            <a:off x="995243" y="5882164"/>
            <a:ext cx="531138" cy="22860"/>
          </a:xfrm>
          <a:prstGeom prst="roundRect">
            <a:avLst>
              <a:gd name="adj" fmla="val 697176"/>
            </a:avLst>
          </a:prstGeom>
          <a:solidFill>
            <a:srgbClr val="C1C3D0"/>
          </a:solidFill>
          <a:ln/>
        </p:spPr>
      </p:sp>
      <p:sp>
        <p:nvSpPr>
          <p:cNvPr id="13" name="Shape 10"/>
          <p:cNvSpPr/>
          <p:nvPr/>
        </p:nvSpPr>
        <p:spPr>
          <a:xfrm>
            <a:off x="641152" y="5643469"/>
            <a:ext cx="398383" cy="398383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sp>
        <p:nvSpPr>
          <p:cNvPr id="14" name="Text 11"/>
          <p:cNvSpPr/>
          <p:nvPr/>
        </p:nvSpPr>
        <p:spPr>
          <a:xfrm>
            <a:off x="679133" y="5718870"/>
            <a:ext cx="279559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704261" y="5672257"/>
            <a:ext cx="2329934" cy="291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1960-е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1704261" y="6069687"/>
            <a:ext cx="6820019" cy="283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Начало экспериментов с программами обработки естественного языка</a:t>
            </a:r>
            <a:endParaRPr lang="en-US" sz="1350" dirty="0"/>
          </a:p>
        </p:txBody>
      </p:sp>
      <p:sp>
        <p:nvSpPr>
          <p:cNvPr id="17" name="Shape 14"/>
          <p:cNvSpPr/>
          <p:nvPr/>
        </p:nvSpPr>
        <p:spPr>
          <a:xfrm>
            <a:off x="995243" y="7093982"/>
            <a:ext cx="531138" cy="22860"/>
          </a:xfrm>
          <a:prstGeom prst="roundRect">
            <a:avLst>
              <a:gd name="adj" fmla="val 697176"/>
            </a:avLst>
          </a:prstGeom>
          <a:solidFill>
            <a:srgbClr val="C1C3D0"/>
          </a:solidFill>
          <a:ln/>
        </p:spPr>
      </p:sp>
      <p:sp>
        <p:nvSpPr>
          <p:cNvPr id="18" name="Shape 15"/>
          <p:cNvSpPr/>
          <p:nvPr/>
        </p:nvSpPr>
        <p:spPr>
          <a:xfrm>
            <a:off x="641152" y="6855287"/>
            <a:ext cx="398383" cy="398383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sp>
        <p:nvSpPr>
          <p:cNvPr id="19" name="Text 16"/>
          <p:cNvSpPr/>
          <p:nvPr/>
        </p:nvSpPr>
        <p:spPr>
          <a:xfrm>
            <a:off x="679133" y="6930688"/>
            <a:ext cx="279559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200" dirty="0"/>
          </a:p>
        </p:txBody>
      </p:sp>
      <p:sp>
        <p:nvSpPr>
          <p:cNvPr id="20" name="Text 17"/>
          <p:cNvSpPr/>
          <p:nvPr/>
        </p:nvSpPr>
        <p:spPr>
          <a:xfrm>
            <a:off x="1704261" y="6884075"/>
            <a:ext cx="2329934" cy="291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1966</a:t>
            </a:r>
            <a:endParaRPr lang="en-US" sz="1800" dirty="0"/>
          </a:p>
        </p:txBody>
      </p:sp>
      <p:sp>
        <p:nvSpPr>
          <p:cNvPr id="21" name="Text 18"/>
          <p:cNvSpPr/>
          <p:nvPr/>
        </p:nvSpPr>
        <p:spPr>
          <a:xfrm>
            <a:off x="1704261" y="7281505"/>
            <a:ext cx="6820019" cy="283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Создание первого функционального чат-бота ELIZA</a:t>
            </a:r>
            <a:endParaRPr lang="en-US" sz="135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726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2348" y="3128010"/>
            <a:ext cx="5205770" cy="650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ELIZA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692348" y="4075390"/>
            <a:ext cx="13245703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ELIZA, созданная Джозефом Вейценбаумом в 1966 году в MIT, стала первым широко известным чат-ботом. Программа имитировала диалог с психотерапевтом, используя технику отражения высказываний пользователя в форме вопросов.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692348" y="4930616"/>
            <a:ext cx="13245703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Несмотря на простоту алгоритма, ELIZA произвела сильное впечатление на пользователей. Многие люди приписывали программе понимание и эмпатию, хотя на самом деле она лишь следовала набору шаблонов и не понимала смысла диалога.</a:t>
            </a:r>
            <a:endParaRPr lang="en-US" sz="1550" dirty="0"/>
          </a:p>
        </p:txBody>
      </p:sp>
      <p:sp>
        <p:nvSpPr>
          <p:cNvPr id="6" name="Shape 3"/>
          <p:cNvSpPr/>
          <p:nvPr/>
        </p:nvSpPr>
        <p:spPr>
          <a:xfrm>
            <a:off x="692348" y="5785842"/>
            <a:ext cx="4283393" cy="1788438"/>
          </a:xfrm>
          <a:prstGeom prst="roundRect">
            <a:avLst>
              <a:gd name="adj" fmla="val 9955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sp>
        <p:nvSpPr>
          <p:cNvPr id="7" name="Text 4"/>
          <p:cNvSpPr/>
          <p:nvPr/>
        </p:nvSpPr>
        <p:spPr>
          <a:xfrm>
            <a:off x="890111" y="5983605"/>
            <a:ext cx="2602825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Принцип работы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890111" y="6427470"/>
            <a:ext cx="3887867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Распознавание ключевых слов и применение шаблонов ответов</a:t>
            </a:r>
            <a:endParaRPr lang="en-US" sz="1550" dirty="0"/>
          </a:p>
        </p:txBody>
      </p:sp>
      <p:sp>
        <p:nvSpPr>
          <p:cNvPr id="9" name="Shape 6"/>
          <p:cNvSpPr/>
          <p:nvPr/>
        </p:nvSpPr>
        <p:spPr>
          <a:xfrm>
            <a:off x="5173504" y="5785842"/>
            <a:ext cx="4283393" cy="1788438"/>
          </a:xfrm>
          <a:prstGeom prst="roundRect">
            <a:avLst>
              <a:gd name="adj" fmla="val 9955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sp>
        <p:nvSpPr>
          <p:cNvPr id="10" name="Text 7"/>
          <p:cNvSpPr/>
          <p:nvPr/>
        </p:nvSpPr>
        <p:spPr>
          <a:xfrm>
            <a:off x="5371267" y="5983605"/>
            <a:ext cx="2602825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Эффект ELIZA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5371267" y="6427470"/>
            <a:ext cx="3887867" cy="9490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Тенденция людей приписывать компьютерным программам человеческие качества</a:t>
            </a:r>
            <a:endParaRPr lang="en-US" sz="1550" dirty="0"/>
          </a:p>
        </p:txBody>
      </p:sp>
      <p:sp>
        <p:nvSpPr>
          <p:cNvPr id="12" name="Shape 9"/>
          <p:cNvSpPr/>
          <p:nvPr/>
        </p:nvSpPr>
        <p:spPr>
          <a:xfrm>
            <a:off x="9654659" y="5785842"/>
            <a:ext cx="4283393" cy="1788438"/>
          </a:xfrm>
          <a:prstGeom prst="roundRect">
            <a:avLst>
              <a:gd name="adj" fmla="val 9955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sp>
        <p:nvSpPr>
          <p:cNvPr id="13" name="Text 10"/>
          <p:cNvSpPr/>
          <p:nvPr/>
        </p:nvSpPr>
        <p:spPr>
          <a:xfrm>
            <a:off x="9852422" y="5983605"/>
            <a:ext cx="3302318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Историческое значение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9852422" y="6427470"/>
            <a:ext cx="3887867" cy="9490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Первая демонстрация возможности создания иллюзии осмысленного диалога</a:t>
            </a:r>
            <a:endParaRPr lang="en-US" sz="15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89C418-5C52-12E6-4FD2-2E3F4227FFA7}"/>
              </a:ext>
            </a:extLst>
          </p:cNvPr>
          <p:cNvSpPr/>
          <p:nvPr/>
        </p:nvSpPr>
        <p:spPr>
          <a:xfrm>
            <a:off x="12625330" y="7799942"/>
            <a:ext cx="2005070" cy="319489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565" y="4132421"/>
            <a:ext cx="3689152" cy="3689152"/>
          </a:xfrm>
          <a:prstGeom prst="rect">
            <a:avLst/>
          </a:prstGeom>
          <a:effectLst>
            <a:innerShdw blurRad="63500">
              <a:prstClr val="black">
                <a:alpha val="30000"/>
              </a:prstClr>
            </a:innerShdw>
          </a:effectLst>
        </p:spPr>
      </p:pic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65" y="4132421"/>
            <a:ext cx="3689152" cy="3689152"/>
          </a:xfrm>
          <a:prstGeom prst="rect">
            <a:avLst/>
          </a:prstGeom>
          <a:effectLst>
            <a:innerShdw blurRad="63500">
              <a:prstClr val="black">
                <a:alpha val="30000"/>
              </a:prstClr>
            </a:innerShdw>
          </a:effectLst>
        </p:spPr>
      </p:pic>
      <p:sp>
        <p:nvSpPr>
          <p:cNvPr id="2" name="Text 0"/>
          <p:cNvSpPr/>
          <p:nvPr/>
        </p:nvSpPr>
        <p:spPr>
          <a:xfrm>
            <a:off x="727234" y="571381"/>
            <a:ext cx="5468660" cy="683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PARRY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27234" y="1670447"/>
            <a:ext cx="13175933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 1972 году психиатр Кеннет Колби создал чат-бота PARRY, который моделировал поведение пациента с параноидальной шизофренией. В отличие от ELIZA, PARRY имел собственную "модель личности" и мог выражать эмоции, убеждения и намерения.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7234" y="2901434"/>
            <a:ext cx="13175933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PARRY был значительно сложнее своей предшественницы и использовал более продвинутые методы обработки естественного языка. В знаменитом эксперименте психиатры не смогли отличить транскрипты бесед с PARRY от бесед с реальными пациентами, что стало важным шагом к прохождению теста Тьюринга.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2320766" y="5411272"/>
            <a:ext cx="2734270" cy="341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Модель личности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27234" y="5877758"/>
            <a:ext cx="4327803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Имитация параноидального мышления и эмоциональных реакций</a:t>
            </a:r>
            <a:endParaRPr lang="en-US" sz="16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565" y="4132421"/>
            <a:ext cx="3689152" cy="3689152"/>
          </a:xfrm>
          <a:prstGeom prst="rect">
            <a:avLst/>
          </a:prstGeom>
          <a:effectLst>
            <a:innerShdw blurRad="63500">
              <a:prstClr val="black">
                <a:alpha val="30000"/>
              </a:prstClr>
            </a:innerShdw>
          </a:effectLst>
        </p:spPr>
      </p:pic>
      <p:sp>
        <p:nvSpPr>
          <p:cNvPr id="8" name="Shape 5"/>
          <p:cNvSpPr/>
          <p:nvPr/>
        </p:nvSpPr>
        <p:spPr>
          <a:xfrm>
            <a:off x="5210830" y="5753100"/>
            <a:ext cx="519470" cy="519470"/>
          </a:xfrm>
          <a:prstGeom prst="roundRect">
            <a:avLst>
              <a:gd name="adj" fmla="val 1758495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sp>
        <p:nvSpPr>
          <p:cNvPr id="9" name="Text 6"/>
          <p:cNvSpPr/>
          <p:nvPr/>
        </p:nvSpPr>
        <p:spPr>
          <a:xfrm>
            <a:off x="5422761" y="5830788"/>
            <a:ext cx="233720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9471422" y="4327922"/>
            <a:ext cx="3566517" cy="341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Технические инновации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9471422" y="4794409"/>
            <a:ext cx="4431744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Использование более сложных алгоритмов и моделирование внутреннего состояния</a:t>
            </a:r>
            <a:endParaRPr lang="en-US" sz="1600" dirty="0"/>
          </a:p>
        </p:txBody>
      </p:sp>
      <p:sp>
        <p:nvSpPr>
          <p:cNvPr id="13" name="Shape 9"/>
          <p:cNvSpPr/>
          <p:nvPr/>
        </p:nvSpPr>
        <p:spPr>
          <a:xfrm>
            <a:off x="7874020" y="4215527"/>
            <a:ext cx="519470" cy="519470"/>
          </a:xfrm>
          <a:prstGeom prst="roundRect">
            <a:avLst>
              <a:gd name="adj" fmla="val 1758495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sp>
        <p:nvSpPr>
          <p:cNvPr id="14" name="Text 10"/>
          <p:cNvSpPr/>
          <p:nvPr/>
        </p:nvSpPr>
        <p:spPr>
          <a:xfrm>
            <a:off x="8085951" y="4293215"/>
            <a:ext cx="233720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1800" dirty="0"/>
          </a:p>
        </p:txBody>
      </p:sp>
      <p:sp>
        <p:nvSpPr>
          <p:cNvPr id="15" name="Text 11"/>
          <p:cNvSpPr/>
          <p:nvPr/>
        </p:nvSpPr>
        <p:spPr>
          <a:xfrm>
            <a:off x="9471422" y="6494621"/>
            <a:ext cx="2734270" cy="341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Эксперимент</a:t>
            </a:r>
            <a:endParaRPr lang="en-US" sz="2150" dirty="0"/>
          </a:p>
        </p:txBody>
      </p:sp>
      <p:sp>
        <p:nvSpPr>
          <p:cNvPr id="16" name="Text 12"/>
          <p:cNvSpPr/>
          <p:nvPr/>
        </p:nvSpPr>
        <p:spPr>
          <a:xfrm>
            <a:off x="9471422" y="6961108"/>
            <a:ext cx="4431744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Психиатры не смогли отличить PARRY от реальных пациентов в слепом тесте</a:t>
            </a:r>
            <a:endParaRPr lang="en-US" sz="1600" dirty="0"/>
          </a:p>
        </p:txBody>
      </p:sp>
      <p:sp>
        <p:nvSpPr>
          <p:cNvPr id="18" name="Shape 13"/>
          <p:cNvSpPr/>
          <p:nvPr/>
        </p:nvSpPr>
        <p:spPr>
          <a:xfrm>
            <a:off x="7874020" y="7290673"/>
            <a:ext cx="519470" cy="519470"/>
          </a:xfrm>
          <a:prstGeom prst="roundRect">
            <a:avLst>
              <a:gd name="adj" fmla="val 1758495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sp>
        <p:nvSpPr>
          <p:cNvPr id="19" name="Text 14"/>
          <p:cNvSpPr/>
          <p:nvPr/>
        </p:nvSpPr>
        <p:spPr>
          <a:xfrm>
            <a:off x="8085951" y="7368361"/>
            <a:ext cx="233720" cy="292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E55240-66EC-F6F2-6F94-531A56F72F5E}"/>
              </a:ext>
            </a:extLst>
          </p:cNvPr>
          <p:cNvSpPr/>
          <p:nvPr/>
        </p:nvSpPr>
        <p:spPr>
          <a:xfrm>
            <a:off x="12625330" y="7799942"/>
            <a:ext cx="2005070" cy="319489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163" y="575072"/>
            <a:ext cx="6158032" cy="687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Jabberwacky и A.L.I.C.E.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31163" y="1680091"/>
            <a:ext cx="13168074" cy="1002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 1988 году Роллан Карпентер запустил проект Jabberwacky, чат-бота, который учился имитировать человеческие разговоры, запоминая фрагменты предыдущих диалогов. Это был один из первых ботов, использующих контекстное обучение вместо заранее запрограммированных ответов.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31163" y="2918103"/>
            <a:ext cx="13168074" cy="1002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A.L.I.C.E. (Artificial Linguistic Internet Computer Entity), созданная Ричардом Уоллесом в 1995 году, использовала язык разметки AIML для обработки естественного языка. Она трижды выигрывала премию Лёбнера за наиболее человекоподобного чат-бота, хотя и не смогла полностью пройти тест Тьюринга.</a:t>
            </a:r>
            <a:endParaRPr lang="en-US" sz="16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63" y="4156115"/>
            <a:ext cx="3291959" cy="835581"/>
          </a:xfrm>
          <a:prstGeom prst="rect">
            <a:avLst/>
          </a:prstGeom>
          <a:effectLst>
            <a:innerShdw blurRad="63500">
              <a:prstClr val="black">
                <a:alpha val="30000"/>
              </a:prstClr>
            </a:innerShdw>
          </a:effectLst>
        </p:spPr>
      </p:pic>
      <p:sp>
        <p:nvSpPr>
          <p:cNvPr id="6" name="Text 3"/>
          <p:cNvSpPr/>
          <p:nvPr/>
        </p:nvSpPr>
        <p:spPr>
          <a:xfrm>
            <a:off x="939998" y="5305068"/>
            <a:ext cx="2748915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Jabberwacky (1988)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939998" y="5773936"/>
            <a:ext cx="2874288" cy="1002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Контекстное обучение и адаптация к стилю собеседника</a:t>
            </a:r>
            <a:endParaRPr lang="en-US" sz="16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122" y="4156115"/>
            <a:ext cx="3292078" cy="835581"/>
          </a:xfrm>
          <a:prstGeom prst="rect">
            <a:avLst/>
          </a:prstGeom>
          <a:effectLst>
            <a:innerShdw blurRad="63500">
              <a:prstClr val="black">
                <a:alpha val="30000"/>
              </a:prstClr>
            </a:innerShdw>
          </a:effectLst>
        </p:spPr>
      </p:pic>
      <p:sp>
        <p:nvSpPr>
          <p:cNvPr id="9" name="Text 5"/>
          <p:cNvSpPr/>
          <p:nvPr/>
        </p:nvSpPr>
        <p:spPr>
          <a:xfrm>
            <a:off x="4231958" y="5305068"/>
            <a:ext cx="2748915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A.L.I.C.E. (1995)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4231958" y="5773936"/>
            <a:ext cx="2874407" cy="1002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Использование AIML для структурирования знаний и ответов</a:t>
            </a:r>
            <a:endParaRPr lang="en-US" sz="16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156115"/>
            <a:ext cx="3291959" cy="835581"/>
          </a:xfrm>
          <a:prstGeom prst="rect">
            <a:avLst/>
          </a:prstGeom>
          <a:effectLst>
            <a:innerShdw blurRad="63500">
              <a:prstClr val="black">
                <a:alpha val="30000"/>
              </a:prstClr>
            </a:innerShdw>
          </a:effectLst>
        </p:spPr>
      </p:pic>
      <p:sp>
        <p:nvSpPr>
          <p:cNvPr id="12" name="Text 7"/>
          <p:cNvSpPr/>
          <p:nvPr/>
        </p:nvSpPr>
        <p:spPr>
          <a:xfrm>
            <a:off x="7524036" y="5305068"/>
            <a:ext cx="2748915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SmarterChild (2000)</a:t>
            </a:r>
            <a:endParaRPr lang="en-US" sz="2150" dirty="0"/>
          </a:p>
        </p:txBody>
      </p:sp>
      <p:sp>
        <p:nvSpPr>
          <p:cNvPr id="13" name="Text 8"/>
          <p:cNvSpPr/>
          <p:nvPr/>
        </p:nvSpPr>
        <p:spPr>
          <a:xfrm>
            <a:off x="7524036" y="5773936"/>
            <a:ext cx="2874288" cy="16716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Массовое распространение в мессенджерах и интеграция с веб-сервисами</a:t>
            </a:r>
            <a:endParaRPr lang="en-US" sz="16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159" y="4156115"/>
            <a:ext cx="3292078" cy="835581"/>
          </a:xfrm>
          <a:prstGeom prst="rect">
            <a:avLst/>
          </a:prstGeom>
          <a:effectLst>
            <a:innerShdw blurRad="63500">
              <a:prstClr val="black">
                <a:alpha val="30000"/>
              </a:prstClr>
            </a:innerShdw>
          </a:effectLst>
        </p:spPr>
      </p:pic>
      <p:sp>
        <p:nvSpPr>
          <p:cNvPr id="15" name="Text 9"/>
          <p:cNvSpPr/>
          <p:nvPr/>
        </p:nvSpPr>
        <p:spPr>
          <a:xfrm>
            <a:off x="10815995" y="5305068"/>
            <a:ext cx="2748915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IBM Watson (2006)</a:t>
            </a:r>
            <a:endParaRPr lang="en-US" sz="2150" dirty="0"/>
          </a:p>
        </p:txBody>
      </p:sp>
      <p:sp>
        <p:nvSpPr>
          <p:cNvPr id="16" name="Text 10"/>
          <p:cNvSpPr/>
          <p:nvPr/>
        </p:nvSpPr>
        <p:spPr>
          <a:xfrm>
            <a:off x="10815995" y="5773936"/>
            <a:ext cx="2874407" cy="1002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Применение машинного обучения для понимания естественного языка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979674-9ABF-628E-B6BC-01C103C8197A}"/>
              </a:ext>
            </a:extLst>
          </p:cNvPr>
          <p:cNvSpPr/>
          <p:nvPr/>
        </p:nvSpPr>
        <p:spPr>
          <a:xfrm>
            <a:off x="12625330" y="7799942"/>
            <a:ext cx="2005070" cy="319489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0931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0550" y="2842974"/>
            <a:ext cx="8283535" cy="555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Интеграция в повседневную жизнь</a:t>
            </a:r>
            <a:endParaRPr lang="en-US" sz="3450" dirty="0"/>
          </a:p>
        </p:txBody>
      </p:sp>
      <p:sp>
        <p:nvSpPr>
          <p:cNvPr id="4" name="Text 1"/>
          <p:cNvSpPr/>
          <p:nvPr/>
        </p:nvSpPr>
        <p:spPr>
          <a:xfrm>
            <a:off x="590550" y="3651171"/>
            <a:ext cx="13449300" cy="809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 начале 2000-х годов чат-боты начали активно интегрироваться в повседневную жизнь. Они появились в мессенджерах, на веб-сайтах компаний и в мобильных приложениях. SmarterChild, запущенный в 2000 году, стал одним из первых массовых чат-ботов, доступных миллионам пользователей AOL и MSN Messenger.</a:t>
            </a:r>
            <a:endParaRPr lang="en-US" sz="1300" dirty="0"/>
          </a:p>
        </p:txBody>
      </p:sp>
      <p:sp>
        <p:nvSpPr>
          <p:cNvPr id="5" name="Text 2"/>
          <p:cNvSpPr/>
          <p:nvPr/>
        </p:nvSpPr>
        <p:spPr>
          <a:xfrm>
            <a:off x="590550" y="4650700"/>
            <a:ext cx="13449300" cy="539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 развитием технологий чат-боты стали выполнять всё более практичные функции: от ответов на часто задаваемые вопросы до бронирования билетов и управления умным домом. Они превратились из технологических диковинок в полезные инструменты, экономящие время и ресурсы.</a:t>
            </a:r>
            <a:endParaRPr lang="en-US" sz="1300" dirty="0"/>
          </a:p>
        </p:txBody>
      </p:sp>
      <p:sp>
        <p:nvSpPr>
          <p:cNvPr id="6" name="Shape 3"/>
          <p:cNvSpPr/>
          <p:nvPr/>
        </p:nvSpPr>
        <p:spPr>
          <a:xfrm>
            <a:off x="590550" y="5570101"/>
            <a:ext cx="379690" cy="379690"/>
          </a:xfrm>
          <a:prstGeom prst="roundRect">
            <a:avLst>
              <a:gd name="adj" fmla="val 40001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64" y="5593378"/>
            <a:ext cx="266343" cy="33301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138952" y="5570101"/>
            <a:ext cx="272807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Клиентская поддержка</a:t>
            </a:r>
            <a:endParaRPr lang="en-US" sz="1700" dirty="0"/>
          </a:p>
        </p:txBody>
      </p:sp>
      <p:sp>
        <p:nvSpPr>
          <p:cNvPr id="9" name="Text 5"/>
          <p:cNvSpPr/>
          <p:nvPr/>
        </p:nvSpPr>
        <p:spPr>
          <a:xfrm>
            <a:off x="1138952" y="5948839"/>
            <a:ext cx="6091952" cy="539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Автоматизация ответов на типичные вопросы и решение простых проблем</a:t>
            </a:r>
            <a:endParaRPr lang="en-US" sz="1300" dirty="0"/>
          </a:p>
        </p:txBody>
      </p:sp>
      <p:sp>
        <p:nvSpPr>
          <p:cNvPr id="10" name="Shape 6"/>
          <p:cNvSpPr/>
          <p:nvPr/>
        </p:nvSpPr>
        <p:spPr>
          <a:xfrm>
            <a:off x="7399615" y="5570101"/>
            <a:ext cx="379690" cy="379690"/>
          </a:xfrm>
          <a:prstGeom prst="roundRect">
            <a:avLst>
              <a:gd name="adj" fmla="val 40001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230" y="5593378"/>
            <a:ext cx="266343" cy="33301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948017" y="5570101"/>
            <a:ext cx="2928580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Электронная коммерция</a:t>
            </a:r>
            <a:endParaRPr lang="en-US" sz="1700" dirty="0"/>
          </a:p>
        </p:txBody>
      </p:sp>
      <p:sp>
        <p:nvSpPr>
          <p:cNvPr id="13" name="Text 8"/>
          <p:cNvSpPr/>
          <p:nvPr/>
        </p:nvSpPr>
        <p:spPr>
          <a:xfrm>
            <a:off x="7948017" y="5948839"/>
            <a:ext cx="6091952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Помощь в выборе товаров и оформлении заказов</a:t>
            </a:r>
            <a:endParaRPr lang="en-US" sz="1300" dirty="0"/>
          </a:p>
        </p:txBody>
      </p:sp>
      <p:sp>
        <p:nvSpPr>
          <p:cNvPr id="14" name="Shape 9"/>
          <p:cNvSpPr/>
          <p:nvPr/>
        </p:nvSpPr>
        <p:spPr>
          <a:xfrm>
            <a:off x="590550" y="6847165"/>
            <a:ext cx="379690" cy="379690"/>
          </a:xfrm>
          <a:prstGeom prst="roundRect">
            <a:avLst>
              <a:gd name="adj" fmla="val 40001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64" y="6870442"/>
            <a:ext cx="266343" cy="33301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138952" y="6847165"/>
            <a:ext cx="2411373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Личные помощники</a:t>
            </a:r>
            <a:endParaRPr lang="en-US" sz="1700" dirty="0"/>
          </a:p>
        </p:txBody>
      </p:sp>
      <p:sp>
        <p:nvSpPr>
          <p:cNvPr id="17" name="Text 11"/>
          <p:cNvSpPr/>
          <p:nvPr/>
        </p:nvSpPr>
        <p:spPr>
          <a:xfrm>
            <a:off x="1138952" y="7225903"/>
            <a:ext cx="6091952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Управление расписанием, напоминания и организация задач</a:t>
            </a:r>
            <a:endParaRPr lang="en-US" sz="1300" dirty="0"/>
          </a:p>
        </p:txBody>
      </p:sp>
      <p:sp>
        <p:nvSpPr>
          <p:cNvPr id="18" name="Shape 12"/>
          <p:cNvSpPr/>
          <p:nvPr/>
        </p:nvSpPr>
        <p:spPr>
          <a:xfrm>
            <a:off x="7399615" y="6847165"/>
            <a:ext cx="379690" cy="379690"/>
          </a:xfrm>
          <a:prstGeom prst="roundRect">
            <a:avLst>
              <a:gd name="adj" fmla="val 40001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6230" y="6870442"/>
            <a:ext cx="266343" cy="333018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7948017" y="6847165"/>
            <a:ext cx="2220397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Умный дом</a:t>
            </a:r>
            <a:endParaRPr lang="en-US" sz="1700" dirty="0"/>
          </a:p>
        </p:txBody>
      </p:sp>
      <p:sp>
        <p:nvSpPr>
          <p:cNvPr id="21" name="Text 14"/>
          <p:cNvSpPr/>
          <p:nvPr/>
        </p:nvSpPr>
        <p:spPr>
          <a:xfrm>
            <a:off x="7948017" y="7225903"/>
            <a:ext cx="6091952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Голосовое управление устройствами и системами</a:t>
            </a:r>
            <a:endParaRPr lang="en-US" sz="13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37046-5489-BF49-828F-506E5E3C9B9B}"/>
              </a:ext>
            </a:extLst>
          </p:cNvPr>
          <p:cNvSpPr/>
          <p:nvPr/>
        </p:nvSpPr>
        <p:spPr>
          <a:xfrm>
            <a:off x="12625330" y="7799942"/>
            <a:ext cx="2005070" cy="319489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5910" y="484465"/>
            <a:ext cx="6491288" cy="578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Современные достижения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615910" y="1415296"/>
            <a:ext cx="13398579" cy="8443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Последнее десятилетие ознаменовалось революционными изменениями в технологиях чат-ботов. Появление глубокого обучения и трансформеров позволило создать системы, способные понимать контекст, генерировать связные тексты и даже проявлять творческие способности.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615910" y="2457569"/>
            <a:ext cx="13398579" cy="8443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Виртуальные ассистенты, такие как Siri, Google Assistant и Alexa, стали частью повседневной жизни миллионов людей. Языковые модели, подобные GPT, BERT и LaMDA, демонстрируют беспрецедентные возможности в понимании и генерации текста, размывая границу между человеческим и машинным общением.</a:t>
            </a:r>
            <a:endParaRPr lang="en-US" sz="13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63" y="3499842"/>
            <a:ext cx="1658064" cy="1028343"/>
          </a:xfrm>
          <a:prstGeom prst="rect">
            <a:avLst/>
          </a:prstGeom>
          <a:effectLst>
            <a:innerShdw blurRad="63500">
              <a:prstClr val="black">
                <a:alpha val="30000"/>
              </a:prstClr>
            </a:innerShdw>
          </a:effectLst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671" y="3987046"/>
            <a:ext cx="247412" cy="30932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970502" y="3675817"/>
            <a:ext cx="3855006" cy="289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Глубокое понимание контекста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970502" y="4070747"/>
            <a:ext cx="4264938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Анализ длинных диалогов и сохранение темы</a:t>
            </a:r>
            <a:endParaRPr lang="en-US" sz="1350" dirty="0"/>
          </a:p>
        </p:txBody>
      </p:sp>
      <p:sp>
        <p:nvSpPr>
          <p:cNvPr id="9" name="Shape 5"/>
          <p:cNvSpPr/>
          <p:nvPr/>
        </p:nvSpPr>
        <p:spPr>
          <a:xfrm>
            <a:off x="4838462" y="4540568"/>
            <a:ext cx="9132094" cy="11430"/>
          </a:xfrm>
          <a:prstGeom prst="roundRect">
            <a:avLst>
              <a:gd name="adj" fmla="val 1385720"/>
            </a:avLst>
          </a:prstGeom>
          <a:solidFill>
            <a:srgbClr val="C1C3D0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431" y="4572119"/>
            <a:ext cx="3316129" cy="1028343"/>
          </a:xfrm>
          <a:prstGeom prst="rect">
            <a:avLst/>
          </a:prstGeom>
          <a:effectLst>
            <a:innerShdw blurRad="63500">
              <a:prstClr val="black">
                <a:alpha val="30000"/>
              </a:prstClr>
            </a:innerShdw>
          </a:effectLst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671" y="4931569"/>
            <a:ext cx="247412" cy="30932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799534" y="4748093"/>
            <a:ext cx="3800713" cy="289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Естественная генерация текста</a:t>
            </a:r>
            <a:endParaRPr lang="en-US" sz="1800" dirty="0"/>
          </a:p>
        </p:txBody>
      </p:sp>
      <p:sp>
        <p:nvSpPr>
          <p:cNvPr id="13" name="Text 7"/>
          <p:cNvSpPr/>
          <p:nvPr/>
        </p:nvSpPr>
        <p:spPr>
          <a:xfrm>
            <a:off x="5799534" y="5143024"/>
            <a:ext cx="5256252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Создание связных и грамматически правильных ответов</a:t>
            </a:r>
            <a:endParaRPr lang="en-US" sz="1350" dirty="0"/>
          </a:p>
        </p:txBody>
      </p:sp>
      <p:sp>
        <p:nvSpPr>
          <p:cNvPr id="14" name="Shape 8"/>
          <p:cNvSpPr/>
          <p:nvPr/>
        </p:nvSpPr>
        <p:spPr>
          <a:xfrm>
            <a:off x="5667494" y="5612844"/>
            <a:ext cx="8303062" cy="11430"/>
          </a:xfrm>
          <a:prstGeom prst="roundRect">
            <a:avLst>
              <a:gd name="adj" fmla="val 1385720"/>
            </a:avLst>
          </a:prstGeom>
          <a:solidFill>
            <a:srgbClr val="C1C3D0"/>
          </a:solidFill>
          <a:ln/>
        </p:spPr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8399" y="5644396"/>
            <a:ext cx="4974193" cy="1028343"/>
          </a:xfrm>
          <a:prstGeom prst="rect">
            <a:avLst/>
          </a:prstGeom>
          <a:effectLst>
            <a:innerShdw blurRad="63500">
              <a:prstClr val="black">
                <a:alpha val="30000"/>
              </a:prstClr>
            </a:innerShdw>
          </a:effectLst>
        </p:spPr>
      </p:pic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1671" y="6003846"/>
            <a:ext cx="247412" cy="309324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628567" y="5820370"/>
            <a:ext cx="3601522" cy="289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Распознавание и синтез речи</a:t>
            </a:r>
            <a:endParaRPr lang="en-US" sz="1800" dirty="0"/>
          </a:p>
        </p:txBody>
      </p:sp>
      <p:sp>
        <p:nvSpPr>
          <p:cNvPr id="18" name="Text 10"/>
          <p:cNvSpPr/>
          <p:nvPr/>
        </p:nvSpPr>
        <p:spPr>
          <a:xfrm>
            <a:off x="6628567" y="6215301"/>
            <a:ext cx="4509849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Голосовое взаимодействие в реальном времени</a:t>
            </a:r>
            <a:endParaRPr lang="en-US" sz="1350" dirty="0"/>
          </a:p>
        </p:txBody>
      </p:sp>
      <p:sp>
        <p:nvSpPr>
          <p:cNvPr id="19" name="Shape 11"/>
          <p:cNvSpPr/>
          <p:nvPr/>
        </p:nvSpPr>
        <p:spPr>
          <a:xfrm>
            <a:off x="6496526" y="6685121"/>
            <a:ext cx="7474029" cy="11430"/>
          </a:xfrm>
          <a:prstGeom prst="roundRect">
            <a:avLst>
              <a:gd name="adj" fmla="val 1385720"/>
            </a:avLst>
          </a:prstGeom>
          <a:solidFill>
            <a:srgbClr val="C1C3D0"/>
          </a:solidFill>
          <a:ln/>
        </p:spPr>
      </p:sp>
      <p:pic>
        <p:nvPicPr>
          <p:cNvPr id="20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367" y="6716673"/>
            <a:ext cx="6632258" cy="1028343"/>
          </a:xfrm>
          <a:prstGeom prst="rect">
            <a:avLst/>
          </a:prstGeom>
          <a:effectLst>
            <a:innerShdw blurRad="63500">
              <a:prstClr val="black">
                <a:alpha val="30000"/>
              </a:prstClr>
            </a:innerShdw>
          </a:effectLst>
        </p:spPr>
      </p:pic>
      <p:pic>
        <p:nvPicPr>
          <p:cNvPr id="21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1790" y="7076122"/>
            <a:ext cx="247412" cy="309324"/>
          </a:xfrm>
          <a:prstGeom prst="rect">
            <a:avLst/>
          </a:prstGeom>
        </p:spPr>
      </p:pic>
      <p:sp>
        <p:nvSpPr>
          <p:cNvPr id="22" name="Text 12"/>
          <p:cNvSpPr/>
          <p:nvPr/>
        </p:nvSpPr>
        <p:spPr>
          <a:xfrm>
            <a:off x="7457599" y="6892647"/>
            <a:ext cx="4061103" cy="289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Мультимодальные возможности</a:t>
            </a:r>
            <a:endParaRPr lang="en-US" sz="1800" dirty="0"/>
          </a:p>
        </p:txBody>
      </p:sp>
      <p:sp>
        <p:nvSpPr>
          <p:cNvPr id="23" name="Text 13"/>
          <p:cNvSpPr/>
          <p:nvPr/>
        </p:nvSpPr>
        <p:spPr>
          <a:xfrm>
            <a:off x="7457599" y="7287578"/>
            <a:ext cx="4061103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Работа с текстом, изображениями и звуком</a:t>
            </a:r>
            <a:endParaRPr lang="en-US" sz="13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B5CF91-FFED-EC58-8577-05E209F7C93C}"/>
              </a:ext>
            </a:extLst>
          </p:cNvPr>
          <p:cNvSpPr/>
          <p:nvPr/>
        </p:nvSpPr>
        <p:spPr>
          <a:xfrm>
            <a:off x="12625330" y="7799942"/>
            <a:ext cx="2005070" cy="319489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6146" y="502682"/>
            <a:ext cx="5514380" cy="5603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Перспективы развития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596146" y="1318379"/>
            <a:ext cx="7951708" cy="1090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Будущее чат-ботов связано с дальнейшим совершенствованием искусственного интеллекта и расширением областей применения. Ожидается, что следующее поколение систем будет обладать более глубоким пониманием контекста, эмоций и культурных нюансов, что сделает общение с ними ещё более естественным.</a:t>
            </a:r>
            <a:endParaRPr lang="en-US" sz="1300" dirty="0"/>
          </a:p>
        </p:txBody>
      </p:sp>
      <p:sp>
        <p:nvSpPr>
          <p:cNvPr id="5" name="Text 2"/>
          <p:cNvSpPr/>
          <p:nvPr/>
        </p:nvSpPr>
        <p:spPr>
          <a:xfrm>
            <a:off x="596146" y="2600087"/>
            <a:ext cx="7951708" cy="1090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Важными направлениями развития станут персонализация взаимодействия, интеграция с физическим миром через роботов и устройства Интернета вещей, а также решение этических вопросов, связанных с конфиденциальностью данных и потенциальным влиянием на общество.</a:t>
            </a:r>
            <a:endParaRPr lang="en-US" sz="1300" dirty="0"/>
          </a:p>
        </p:txBody>
      </p:sp>
      <p:sp>
        <p:nvSpPr>
          <p:cNvPr id="6" name="Shape 3"/>
          <p:cNvSpPr/>
          <p:nvPr/>
        </p:nvSpPr>
        <p:spPr>
          <a:xfrm>
            <a:off x="596146" y="3881795"/>
            <a:ext cx="127635" cy="654725"/>
          </a:xfrm>
          <a:prstGeom prst="roundRect">
            <a:avLst>
              <a:gd name="adj" fmla="val 120107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sp>
        <p:nvSpPr>
          <p:cNvPr id="7" name="Text 4"/>
          <p:cNvSpPr/>
          <p:nvPr/>
        </p:nvSpPr>
        <p:spPr>
          <a:xfrm>
            <a:off x="979170" y="3881795"/>
            <a:ext cx="3344228" cy="280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Мультимодальные системы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79170" y="4263985"/>
            <a:ext cx="7568684" cy="2725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Интеграция текста, речи, изображений и видео для более полного взаимодействия</a:t>
            </a:r>
            <a:endParaRPr lang="en-US" sz="1300" dirty="0"/>
          </a:p>
        </p:txBody>
      </p:sp>
      <p:sp>
        <p:nvSpPr>
          <p:cNvPr id="9" name="Shape 6"/>
          <p:cNvSpPr/>
          <p:nvPr/>
        </p:nvSpPr>
        <p:spPr>
          <a:xfrm>
            <a:off x="851535" y="4706779"/>
            <a:ext cx="127635" cy="927259"/>
          </a:xfrm>
          <a:prstGeom prst="roundRect">
            <a:avLst>
              <a:gd name="adj" fmla="val 120107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sp>
        <p:nvSpPr>
          <p:cNvPr id="10" name="Text 7"/>
          <p:cNvSpPr/>
          <p:nvPr/>
        </p:nvSpPr>
        <p:spPr>
          <a:xfrm>
            <a:off x="1234559" y="4706779"/>
            <a:ext cx="3291840" cy="280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Эмоциональный интеллект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234559" y="5088969"/>
            <a:ext cx="7313295" cy="5450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Распознавание и адекватная реакция на эмоциональное состояние</a:t>
            </a:r>
            <a:endParaRPr lang="ru-RU" sz="1300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пользователя</a:t>
            </a:r>
            <a:endParaRPr lang="en-US" sz="1300" dirty="0"/>
          </a:p>
        </p:txBody>
      </p:sp>
      <p:sp>
        <p:nvSpPr>
          <p:cNvPr id="12" name="Shape 9"/>
          <p:cNvSpPr/>
          <p:nvPr/>
        </p:nvSpPr>
        <p:spPr>
          <a:xfrm>
            <a:off x="1107043" y="5804297"/>
            <a:ext cx="127635" cy="927259"/>
          </a:xfrm>
          <a:prstGeom prst="roundRect">
            <a:avLst>
              <a:gd name="adj" fmla="val 120107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sp>
        <p:nvSpPr>
          <p:cNvPr id="13" name="Text 10"/>
          <p:cNvSpPr/>
          <p:nvPr/>
        </p:nvSpPr>
        <p:spPr>
          <a:xfrm>
            <a:off x="1490067" y="5804297"/>
            <a:ext cx="2388275" cy="280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Автономные агенты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490067" y="6186488"/>
            <a:ext cx="7057787" cy="5450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Системы, способные самостоятельно принимать решения и выполнять сложные задачи</a:t>
            </a:r>
            <a:endParaRPr lang="en-US" sz="1300" dirty="0"/>
          </a:p>
        </p:txBody>
      </p:sp>
      <p:sp>
        <p:nvSpPr>
          <p:cNvPr id="15" name="Shape 12"/>
          <p:cNvSpPr/>
          <p:nvPr/>
        </p:nvSpPr>
        <p:spPr>
          <a:xfrm>
            <a:off x="1362551" y="6901815"/>
            <a:ext cx="127635" cy="654725"/>
          </a:xfrm>
          <a:prstGeom prst="roundRect">
            <a:avLst>
              <a:gd name="adj" fmla="val 120107"/>
            </a:avLst>
          </a:prstGeom>
          <a:solidFill>
            <a:srgbClr val="EEEFF5"/>
          </a:solidFill>
          <a:ln/>
          <a:effectLst>
            <a:innerShdw blurRad="63500">
              <a:prstClr val="black">
                <a:alpha val="30000"/>
              </a:prstClr>
            </a:innerShdw>
          </a:effectLst>
        </p:spPr>
      </p:sp>
      <p:sp>
        <p:nvSpPr>
          <p:cNvPr id="16" name="Text 13"/>
          <p:cNvSpPr/>
          <p:nvPr/>
        </p:nvSpPr>
        <p:spPr>
          <a:xfrm>
            <a:off x="1745575" y="6901815"/>
            <a:ext cx="2832021" cy="280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Симбиоз человека и ИИ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1745575" y="7284006"/>
            <a:ext cx="6802279" cy="2725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Новые формы сотрудничества и совместного решения проблем</a:t>
            </a:r>
            <a:endParaRPr lang="en-US" sz="1300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0079" y="606862"/>
            <a:ext cx="4737497" cy="592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Заключение</a:t>
            </a:r>
            <a:endParaRPr lang="en-US" sz="3700" dirty="0"/>
          </a:p>
        </p:txBody>
      </p:sp>
      <p:sp>
        <p:nvSpPr>
          <p:cNvPr id="4" name="Text 1"/>
          <p:cNvSpPr/>
          <p:nvPr/>
        </p:nvSpPr>
        <p:spPr>
          <a:xfrm>
            <a:off x="630079" y="1468993"/>
            <a:ext cx="7883842" cy="1152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Эволюция чат-ботов — это путь от простых программ, имитирующих диалог, до сложных систем, способных понимать и генерировать осмысленный текст. С каждым годом они становятся всё более неотъемлемой частью нашей жизни, и их развитие открывает новые горизонты для взаимодействия человека и машины.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30079" y="2823567"/>
            <a:ext cx="7883842" cy="1440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Будущее этой технологии зависит не только от технических достижений, но и от нашей способности интегрировать её в общество этичным и полезным образом. Чат-боты имеют потенциал значительно улучшить многие аспекты нашей жизни, от образования до здравоохранения, если мы сумеем правильно направить их развитие.</a:t>
            </a:r>
            <a:endParaRPr lang="en-US" sz="1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79" y="4497586"/>
            <a:ext cx="450056" cy="4500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60158" y="4466153"/>
            <a:ext cx="3237667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Непрерывные инновации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1260158" y="4870252"/>
            <a:ext cx="7253764" cy="288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Постоянное совершенствование технологий и алгоритмов</a:t>
            </a:r>
            <a:endParaRPr lang="en-US" sz="1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79" y="5729764"/>
            <a:ext cx="450056" cy="4500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260158" y="5698331"/>
            <a:ext cx="2700814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Этические принципы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1260158" y="6102429"/>
            <a:ext cx="7253764" cy="288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Разработка с учётом безопасности и конфиденциальности</a:t>
            </a:r>
            <a:endParaRPr lang="en-US" sz="1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79" y="6961942"/>
            <a:ext cx="450056" cy="45005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260158" y="6930509"/>
            <a:ext cx="2368748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Сотрудничество</a:t>
            </a: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1260158" y="7334607"/>
            <a:ext cx="7253764" cy="288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Взаимодействие человека и ИИ для решения сложных задач</a:t>
            </a:r>
            <a:endParaRPr lang="en-US" sz="1400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1035</Words>
  <Application>Microsoft Office PowerPoint</Application>
  <PresentationFormat>Custom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Barlow Bold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Daniil Belyaev</cp:lastModifiedBy>
  <cp:revision>3</cp:revision>
  <dcterms:created xsi:type="dcterms:W3CDTF">2025-04-17T18:34:29Z</dcterms:created>
  <dcterms:modified xsi:type="dcterms:W3CDTF">2025-04-17T18:50:49Z</dcterms:modified>
</cp:coreProperties>
</file>