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897" r:id="rId1"/>
  </p:sldMasterIdLst>
  <p:notesMasterIdLst>
    <p:notesMasterId r:id="rId103"/>
  </p:notesMasterIdLst>
  <p:handoutMasterIdLst>
    <p:handoutMasterId r:id="rId104"/>
  </p:handoutMasterIdLst>
  <p:sldIdLst>
    <p:sldId id="440" r:id="rId2"/>
    <p:sldId id="442" r:id="rId3"/>
    <p:sldId id="443" r:id="rId4"/>
    <p:sldId id="444" r:id="rId5"/>
    <p:sldId id="445" r:id="rId6"/>
    <p:sldId id="446" r:id="rId7"/>
    <p:sldId id="447" r:id="rId8"/>
    <p:sldId id="448" r:id="rId9"/>
    <p:sldId id="449" r:id="rId10"/>
    <p:sldId id="450" r:id="rId11"/>
    <p:sldId id="451" r:id="rId12"/>
    <p:sldId id="452" r:id="rId13"/>
    <p:sldId id="453" r:id="rId14"/>
    <p:sldId id="454" r:id="rId15"/>
    <p:sldId id="455" r:id="rId16"/>
    <p:sldId id="456" r:id="rId17"/>
    <p:sldId id="475" r:id="rId18"/>
    <p:sldId id="476" r:id="rId19"/>
    <p:sldId id="477" r:id="rId20"/>
    <p:sldId id="478" r:id="rId21"/>
    <p:sldId id="479" r:id="rId22"/>
    <p:sldId id="480" r:id="rId23"/>
    <p:sldId id="481" r:id="rId24"/>
    <p:sldId id="482" r:id="rId25"/>
    <p:sldId id="483" r:id="rId26"/>
    <p:sldId id="484" r:id="rId27"/>
    <p:sldId id="485" r:id="rId28"/>
    <p:sldId id="486" r:id="rId29"/>
    <p:sldId id="487" r:id="rId30"/>
    <p:sldId id="488" r:id="rId31"/>
    <p:sldId id="489" r:id="rId32"/>
    <p:sldId id="490" r:id="rId33"/>
    <p:sldId id="491" r:id="rId34"/>
    <p:sldId id="492" r:id="rId35"/>
    <p:sldId id="493" r:id="rId36"/>
    <p:sldId id="494" r:id="rId37"/>
    <p:sldId id="495" r:id="rId38"/>
    <p:sldId id="496" r:id="rId39"/>
    <p:sldId id="497" r:id="rId40"/>
    <p:sldId id="498" r:id="rId41"/>
    <p:sldId id="499" r:id="rId42"/>
    <p:sldId id="500" r:id="rId43"/>
    <p:sldId id="501" r:id="rId44"/>
    <p:sldId id="502" r:id="rId45"/>
    <p:sldId id="503" r:id="rId46"/>
    <p:sldId id="504" r:id="rId47"/>
    <p:sldId id="505" r:id="rId48"/>
    <p:sldId id="506" r:id="rId49"/>
    <p:sldId id="507" r:id="rId50"/>
    <p:sldId id="508" r:id="rId51"/>
    <p:sldId id="509" r:id="rId52"/>
    <p:sldId id="510" r:id="rId53"/>
    <p:sldId id="511" r:id="rId54"/>
    <p:sldId id="512" r:id="rId55"/>
    <p:sldId id="513" r:id="rId56"/>
    <p:sldId id="514" r:id="rId57"/>
    <p:sldId id="515" r:id="rId58"/>
    <p:sldId id="516" r:id="rId59"/>
    <p:sldId id="519" r:id="rId60"/>
    <p:sldId id="520" r:id="rId61"/>
    <p:sldId id="521" r:id="rId62"/>
    <p:sldId id="522" r:id="rId63"/>
    <p:sldId id="523" r:id="rId64"/>
    <p:sldId id="524" r:id="rId65"/>
    <p:sldId id="525" r:id="rId66"/>
    <p:sldId id="526" r:id="rId67"/>
    <p:sldId id="527" r:id="rId68"/>
    <p:sldId id="528" r:id="rId69"/>
    <p:sldId id="529" r:id="rId70"/>
    <p:sldId id="530" r:id="rId71"/>
    <p:sldId id="531" r:id="rId72"/>
    <p:sldId id="532" r:id="rId73"/>
    <p:sldId id="533" r:id="rId74"/>
    <p:sldId id="534" r:id="rId75"/>
    <p:sldId id="535" r:id="rId76"/>
    <p:sldId id="536" r:id="rId77"/>
    <p:sldId id="537" r:id="rId78"/>
    <p:sldId id="538" r:id="rId79"/>
    <p:sldId id="539" r:id="rId80"/>
    <p:sldId id="541" r:id="rId81"/>
    <p:sldId id="542" r:id="rId82"/>
    <p:sldId id="543" r:id="rId83"/>
    <p:sldId id="544" r:id="rId84"/>
    <p:sldId id="545" r:id="rId85"/>
    <p:sldId id="546" r:id="rId86"/>
    <p:sldId id="547" r:id="rId87"/>
    <p:sldId id="548" r:id="rId88"/>
    <p:sldId id="549" r:id="rId89"/>
    <p:sldId id="550" r:id="rId90"/>
    <p:sldId id="551" r:id="rId91"/>
    <p:sldId id="552" r:id="rId92"/>
    <p:sldId id="553" r:id="rId93"/>
    <p:sldId id="554" r:id="rId94"/>
    <p:sldId id="555" r:id="rId95"/>
    <p:sldId id="556" r:id="rId96"/>
    <p:sldId id="557" r:id="rId97"/>
    <p:sldId id="558" r:id="rId98"/>
    <p:sldId id="559" r:id="rId99"/>
    <p:sldId id="560" r:id="rId100"/>
    <p:sldId id="561" r:id="rId101"/>
    <p:sldId id="562" r:id="rId102"/>
  </p:sldIdLst>
  <p:sldSz cx="9144000" cy="6858000" type="screen4x3"/>
  <p:notesSz cx="6669088" cy="9926638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7DFBB0"/>
    <a:srgbClr val="8893A0"/>
    <a:srgbClr val="FFD7D7"/>
    <a:srgbClr val="E3FFD9"/>
    <a:srgbClr val="CCFF99"/>
    <a:srgbClr val="F5F391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24" autoAdjust="0"/>
    <p:restoredTop sz="99515" autoAdjust="0"/>
  </p:normalViewPr>
  <p:slideViewPr>
    <p:cSldViewPr>
      <p:cViewPr varScale="1">
        <p:scale>
          <a:sx n="86" d="100"/>
          <a:sy n="86" d="100"/>
        </p:scale>
        <p:origin x="960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70"/>
    </p:cViewPr>
  </p:sorterViewPr>
  <p:notesViewPr>
    <p:cSldViewPr>
      <p:cViewPr varScale="1">
        <p:scale>
          <a:sx n="74" d="100"/>
          <a:sy n="74" d="100"/>
        </p:scale>
        <p:origin x="-2184" y="-96"/>
      </p:cViewPr>
      <p:guideLst>
        <p:guide orient="horz" pos="3126"/>
        <p:guide pos="21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notesMaster" Target="notesMasters/notesMaster1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BC483982-D13D-495B-8255-26CD6E6F6F5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457151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355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72D661D2-CB43-412C-8931-76ECB7A853B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96885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455E25-F188-44BA-9368-8ACF4EBB63C1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37893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4074067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455E25-F188-44BA-9368-8ACF4EBB63C1}" type="slidenum">
              <a:rPr lang="ru-RU" smtClean="0"/>
              <a:pPr/>
              <a:t>11</a:t>
            </a:fld>
            <a:endParaRPr lang="ru-RU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37893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028923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455E25-F188-44BA-9368-8ACF4EBB63C1}" type="slidenum">
              <a:rPr lang="ru-RU" smtClean="0"/>
              <a:pPr/>
              <a:t>12</a:t>
            </a:fld>
            <a:endParaRPr lang="ru-RU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37893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1735783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455E25-F188-44BA-9368-8ACF4EBB63C1}" type="slidenum">
              <a:rPr lang="ru-RU" smtClean="0"/>
              <a:pPr/>
              <a:t>13</a:t>
            </a:fld>
            <a:endParaRPr lang="ru-RU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37893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1219535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455E25-F188-44BA-9368-8ACF4EBB63C1}" type="slidenum">
              <a:rPr lang="ru-RU" smtClean="0"/>
              <a:pPr/>
              <a:t>14</a:t>
            </a:fld>
            <a:endParaRPr lang="ru-RU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37893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8265727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455E25-F188-44BA-9368-8ACF4EBB63C1}" type="slidenum">
              <a:rPr lang="ru-RU" smtClean="0"/>
              <a:pPr/>
              <a:t>15</a:t>
            </a:fld>
            <a:endParaRPr lang="ru-RU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37893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71612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455E25-F188-44BA-9368-8ACF4EBB63C1}" type="slidenum">
              <a:rPr lang="ru-RU" smtClean="0"/>
              <a:pPr/>
              <a:t>16</a:t>
            </a:fld>
            <a:endParaRPr lang="ru-RU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37893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580394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455E25-F188-44BA-9368-8ACF4EBB63C1}" type="slidenum">
              <a:rPr lang="ru-RU" smtClean="0"/>
              <a:pPr/>
              <a:t>17</a:t>
            </a:fld>
            <a:endParaRPr lang="ru-RU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37893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6791939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455E25-F188-44BA-9368-8ACF4EBB63C1}" type="slidenum">
              <a:rPr lang="ru-RU" smtClean="0"/>
              <a:pPr/>
              <a:t>18</a:t>
            </a:fld>
            <a:endParaRPr lang="ru-RU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37893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676522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455E25-F188-44BA-9368-8ACF4EBB63C1}" type="slidenum">
              <a:rPr lang="ru-RU" smtClean="0"/>
              <a:pPr/>
              <a:t>19</a:t>
            </a:fld>
            <a:endParaRPr lang="ru-RU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37893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8943833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455E25-F188-44BA-9368-8ACF4EBB63C1}" type="slidenum">
              <a:rPr lang="ru-RU" smtClean="0"/>
              <a:pPr/>
              <a:t>20</a:t>
            </a:fld>
            <a:endParaRPr lang="ru-RU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37893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632183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455E25-F188-44BA-9368-8ACF4EBB63C1}" type="slidenum">
              <a:rPr lang="ru-RU" smtClean="0"/>
              <a:pPr/>
              <a:t>3</a:t>
            </a:fld>
            <a:endParaRPr lang="ru-RU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37893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4422695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455E25-F188-44BA-9368-8ACF4EBB63C1}" type="slidenum">
              <a:rPr lang="ru-RU" smtClean="0"/>
              <a:pPr/>
              <a:t>21</a:t>
            </a:fld>
            <a:endParaRPr lang="ru-RU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37893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8177597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455E25-F188-44BA-9368-8ACF4EBB63C1}" type="slidenum">
              <a:rPr lang="ru-RU" smtClean="0"/>
              <a:pPr/>
              <a:t>22</a:t>
            </a:fld>
            <a:endParaRPr lang="ru-RU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37893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8775714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455E25-F188-44BA-9368-8ACF4EBB63C1}" type="slidenum">
              <a:rPr lang="ru-RU" smtClean="0"/>
              <a:pPr/>
              <a:t>23</a:t>
            </a:fld>
            <a:endParaRPr lang="ru-RU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37893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8475370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455E25-F188-44BA-9368-8ACF4EBB63C1}" type="slidenum">
              <a:rPr lang="ru-RU" smtClean="0"/>
              <a:pPr/>
              <a:t>24</a:t>
            </a:fld>
            <a:endParaRPr lang="ru-RU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37893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2653661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455E25-F188-44BA-9368-8ACF4EBB63C1}" type="slidenum">
              <a:rPr lang="ru-RU" smtClean="0"/>
              <a:pPr/>
              <a:t>25</a:t>
            </a:fld>
            <a:endParaRPr lang="ru-RU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37893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0561280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455E25-F188-44BA-9368-8ACF4EBB63C1}" type="slidenum">
              <a:rPr lang="ru-RU" smtClean="0"/>
              <a:pPr/>
              <a:t>26</a:t>
            </a:fld>
            <a:endParaRPr lang="ru-RU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37893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0841774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455E25-F188-44BA-9368-8ACF4EBB63C1}" type="slidenum">
              <a:rPr lang="ru-RU" smtClean="0"/>
              <a:pPr/>
              <a:t>27</a:t>
            </a:fld>
            <a:endParaRPr lang="ru-RU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37893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7140573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455E25-F188-44BA-9368-8ACF4EBB63C1}" type="slidenum">
              <a:rPr lang="ru-RU" smtClean="0"/>
              <a:pPr/>
              <a:t>28</a:t>
            </a:fld>
            <a:endParaRPr lang="ru-RU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37893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8092816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455E25-F188-44BA-9368-8ACF4EBB63C1}" type="slidenum">
              <a:rPr lang="ru-RU" smtClean="0"/>
              <a:pPr/>
              <a:t>29</a:t>
            </a:fld>
            <a:endParaRPr lang="ru-RU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37893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1670785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455E25-F188-44BA-9368-8ACF4EBB63C1}" type="slidenum">
              <a:rPr lang="ru-RU" smtClean="0"/>
              <a:pPr/>
              <a:t>30</a:t>
            </a:fld>
            <a:endParaRPr lang="ru-RU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37893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45692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455E25-F188-44BA-9368-8ACF4EBB63C1}" type="slidenum">
              <a:rPr lang="ru-RU" smtClean="0"/>
              <a:pPr/>
              <a:t>4</a:t>
            </a:fld>
            <a:endParaRPr lang="ru-RU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37893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2761661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455E25-F188-44BA-9368-8ACF4EBB63C1}" type="slidenum">
              <a:rPr lang="ru-RU" smtClean="0"/>
              <a:pPr/>
              <a:t>31</a:t>
            </a:fld>
            <a:endParaRPr lang="ru-RU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37893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7904419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455E25-F188-44BA-9368-8ACF4EBB63C1}" type="slidenum">
              <a:rPr lang="ru-RU" smtClean="0"/>
              <a:pPr/>
              <a:t>32</a:t>
            </a:fld>
            <a:endParaRPr lang="ru-RU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37893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5467515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455E25-F188-44BA-9368-8ACF4EBB63C1}" type="slidenum">
              <a:rPr lang="ru-RU" smtClean="0"/>
              <a:pPr/>
              <a:t>33</a:t>
            </a:fld>
            <a:endParaRPr lang="ru-RU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37893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87842240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455E25-F188-44BA-9368-8ACF4EBB63C1}" type="slidenum">
              <a:rPr lang="ru-RU" smtClean="0"/>
              <a:pPr/>
              <a:t>34</a:t>
            </a:fld>
            <a:endParaRPr lang="ru-RU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37893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729574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455E25-F188-44BA-9368-8ACF4EBB63C1}" type="slidenum">
              <a:rPr lang="ru-RU" smtClean="0"/>
              <a:pPr/>
              <a:t>35</a:t>
            </a:fld>
            <a:endParaRPr lang="ru-RU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37893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7903076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455E25-F188-44BA-9368-8ACF4EBB63C1}" type="slidenum">
              <a:rPr lang="ru-RU" smtClean="0"/>
              <a:pPr/>
              <a:t>36</a:t>
            </a:fld>
            <a:endParaRPr lang="ru-RU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37893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0153852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455E25-F188-44BA-9368-8ACF4EBB63C1}" type="slidenum">
              <a:rPr lang="ru-RU" smtClean="0"/>
              <a:pPr/>
              <a:t>37</a:t>
            </a:fld>
            <a:endParaRPr lang="ru-RU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37893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4976827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455E25-F188-44BA-9368-8ACF4EBB63C1}" type="slidenum">
              <a:rPr lang="ru-RU" smtClean="0"/>
              <a:pPr/>
              <a:t>38</a:t>
            </a:fld>
            <a:endParaRPr lang="ru-RU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37893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740142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455E25-F188-44BA-9368-8ACF4EBB63C1}" type="slidenum">
              <a:rPr lang="ru-RU" smtClean="0"/>
              <a:pPr/>
              <a:t>39</a:t>
            </a:fld>
            <a:endParaRPr lang="ru-RU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37893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0400410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455E25-F188-44BA-9368-8ACF4EBB63C1}" type="slidenum">
              <a:rPr lang="ru-RU" smtClean="0"/>
              <a:pPr/>
              <a:t>40</a:t>
            </a:fld>
            <a:endParaRPr lang="ru-RU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37893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917728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455E25-F188-44BA-9368-8ACF4EBB63C1}" type="slidenum">
              <a:rPr lang="ru-RU" smtClean="0"/>
              <a:pPr/>
              <a:t>5</a:t>
            </a:fld>
            <a:endParaRPr lang="ru-RU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37893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39743041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455E25-F188-44BA-9368-8ACF4EBB63C1}" type="slidenum">
              <a:rPr lang="ru-RU" smtClean="0"/>
              <a:pPr/>
              <a:t>41</a:t>
            </a:fld>
            <a:endParaRPr lang="ru-RU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37893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75219056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455E25-F188-44BA-9368-8ACF4EBB63C1}" type="slidenum">
              <a:rPr lang="ru-RU" smtClean="0"/>
              <a:pPr/>
              <a:t>42</a:t>
            </a:fld>
            <a:endParaRPr lang="ru-RU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37893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82229458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455E25-F188-44BA-9368-8ACF4EBB63C1}" type="slidenum">
              <a:rPr lang="ru-RU" smtClean="0"/>
              <a:pPr/>
              <a:t>43</a:t>
            </a:fld>
            <a:endParaRPr lang="ru-RU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37893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50788740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455E25-F188-44BA-9368-8ACF4EBB63C1}" type="slidenum">
              <a:rPr lang="ru-RU" smtClean="0"/>
              <a:pPr/>
              <a:t>44</a:t>
            </a:fld>
            <a:endParaRPr lang="ru-RU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37893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99053406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455E25-F188-44BA-9368-8ACF4EBB63C1}" type="slidenum">
              <a:rPr lang="ru-RU" smtClean="0"/>
              <a:pPr/>
              <a:t>45</a:t>
            </a:fld>
            <a:endParaRPr lang="ru-RU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37893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52349936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455E25-F188-44BA-9368-8ACF4EBB63C1}" type="slidenum">
              <a:rPr lang="ru-RU" smtClean="0"/>
              <a:pPr/>
              <a:t>46</a:t>
            </a:fld>
            <a:endParaRPr lang="ru-RU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37893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95502968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455E25-F188-44BA-9368-8ACF4EBB63C1}" type="slidenum">
              <a:rPr lang="ru-RU" smtClean="0"/>
              <a:pPr/>
              <a:t>47</a:t>
            </a:fld>
            <a:endParaRPr lang="ru-RU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37893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73900011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455E25-F188-44BA-9368-8ACF4EBB63C1}" type="slidenum">
              <a:rPr lang="ru-RU" smtClean="0"/>
              <a:pPr/>
              <a:t>48</a:t>
            </a:fld>
            <a:endParaRPr lang="ru-RU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37893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27471917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455E25-F188-44BA-9368-8ACF4EBB63C1}" type="slidenum">
              <a:rPr lang="ru-RU" smtClean="0"/>
              <a:pPr/>
              <a:t>49</a:t>
            </a:fld>
            <a:endParaRPr lang="ru-RU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37893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4261357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455E25-F188-44BA-9368-8ACF4EBB63C1}" type="slidenum">
              <a:rPr lang="ru-RU" smtClean="0"/>
              <a:pPr/>
              <a:t>50</a:t>
            </a:fld>
            <a:endParaRPr lang="ru-RU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37893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582652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455E25-F188-44BA-9368-8ACF4EBB63C1}" type="slidenum">
              <a:rPr lang="ru-RU" smtClean="0"/>
              <a:pPr/>
              <a:t>6</a:t>
            </a:fld>
            <a:endParaRPr lang="ru-RU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37893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67267774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455E25-F188-44BA-9368-8ACF4EBB63C1}" type="slidenum">
              <a:rPr lang="ru-RU" smtClean="0"/>
              <a:pPr/>
              <a:t>51</a:t>
            </a:fld>
            <a:endParaRPr lang="ru-RU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37893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4649624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455E25-F188-44BA-9368-8ACF4EBB63C1}" type="slidenum">
              <a:rPr lang="ru-RU" smtClean="0"/>
              <a:pPr/>
              <a:t>52</a:t>
            </a:fld>
            <a:endParaRPr lang="ru-RU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37893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64982516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455E25-F188-44BA-9368-8ACF4EBB63C1}" type="slidenum">
              <a:rPr lang="ru-RU" smtClean="0"/>
              <a:pPr/>
              <a:t>53</a:t>
            </a:fld>
            <a:endParaRPr lang="ru-RU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37893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19334342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455E25-F188-44BA-9368-8ACF4EBB63C1}" type="slidenum">
              <a:rPr lang="ru-RU" smtClean="0"/>
              <a:pPr/>
              <a:t>54</a:t>
            </a:fld>
            <a:endParaRPr lang="ru-RU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37893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83774460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455E25-F188-44BA-9368-8ACF4EBB63C1}" type="slidenum">
              <a:rPr lang="ru-RU" smtClean="0"/>
              <a:pPr/>
              <a:t>55</a:t>
            </a:fld>
            <a:endParaRPr lang="ru-RU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37893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47723762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455E25-F188-44BA-9368-8ACF4EBB63C1}" type="slidenum">
              <a:rPr lang="ru-RU" smtClean="0"/>
              <a:pPr/>
              <a:t>56</a:t>
            </a:fld>
            <a:endParaRPr lang="ru-RU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37893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51537820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455E25-F188-44BA-9368-8ACF4EBB63C1}" type="slidenum">
              <a:rPr lang="ru-RU" smtClean="0"/>
              <a:pPr/>
              <a:t>57</a:t>
            </a:fld>
            <a:endParaRPr lang="ru-RU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37893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53855038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455E25-F188-44BA-9368-8ACF4EBB63C1}" type="slidenum">
              <a:rPr lang="ru-RU" smtClean="0"/>
              <a:pPr/>
              <a:t>58</a:t>
            </a:fld>
            <a:endParaRPr lang="ru-RU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37893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927765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455E25-F188-44BA-9368-8ACF4EBB63C1}" type="slidenum">
              <a:rPr lang="ru-RU" smtClean="0"/>
              <a:pPr/>
              <a:t>7</a:t>
            </a:fld>
            <a:endParaRPr lang="ru-RU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37893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761098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455E25-F188-44BA-9368-8ACF4EBB63C1}" type="slidenum">
              <a:rPr lang="ru-RU" smtClean="0"/>
              <a:pPr/>
              <a:t>8</a:t>
            </a:fld>
            <a:endParaRPr lang="ru-RU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37893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219615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455E25-F188-44BA-9368-8ACF4EBB63C1}" type="slidenum">
              <a:rPr lang="ru-RU" smtClean="0"/>
              <a:pPr/>
              <a:t>9</a:t>
            </a:fld>
            <a:endParaRPr lang="ru-RU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37893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562272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455E25-F188-44BA-9368-8ACF4EBB63C1}" type="slidenum">
              <a:rPr lang="ru-RU" smtClean="0"/>
              <a:pPr/>
              <a:t>10</a:t>
            </a:fld>
            <a:endParaRPr lang="ru-RU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37893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468755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97675" y="93663"/>
            <a:ext cx="2157413" cy="64309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23850" y="93663"/>
            <a:ext cx="6321425" cy="64309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323850" y="93663"/>
            <a:ext cx="8631238" cy="643096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 preserve="1">
  <p:cSld name="Заголовок, схема или организационная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0938" y="93663"/>
            <a:ext cx="7793037" cy="6223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SmartArt 2"/>
          <p:cNvSpPr>
            <a:spLocks noGrp="1"/>
          </p:cNvSpPr>
          <p:nvPr>
            <p:ph type="dgm" idx="1"/>
          </p:nvPr>
        </p:nvSpPr>
        <p:spPr>
          <a:xfrm>
            <a:off x="323850" y="1052513"/>
            <a:ext cx="8631238" cy="5472112"/>
          </a:xfrm>
        </p:spPr>
        <p:txBody>
          <a:bodyPr/>
          <a:lstStyle/>
          <a:p>
            <a:pPr lvl="0"/>
            <a:endParaRPr lang="ru-RU" noProof="0" smtClean="0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Заголовок и объект над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0938" y="93663"/>
            <a:ext cx="7793037" cy="6223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23850" y="1052513"/>
            <a:ext cx="8631238" cy="265906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23850" y="3863975"/>
            <a:ext cx="8631238" cy="266065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0938" y="93663"/>
            <a:ext cx="7793037" cy="6223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323850" y="1052513"/>
            <a:ext cx="8631238" cy="5472112"/>
          </a:xfrm>
        </p:spPr>
        <p:txBody>
          <a:bodyPr/>
          <a:lstStyle/>
          <a:p>
            <a:pPr lvl="0"/>
            <a:endParaRPr lang="ru-RU" noProof="0" smtClean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03265" y="215856"/>
            <a:ext cx="7793037" cy="6223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0"/>
          </p:nvPr>
        </p:nvSpPr>
        <p:spPr>
          <a:xfrm>
            <a:off x="0" y="6492875"/>
            <a:ext cx="1030288" cy="365125"/>
          </a:xfrm>
        </p:spPr>
        <p:txBody>
          <a:bodyPr/>
          <a:lstStyle>
            <a:lvl1pPr>
              <a:defRPr baseline="0">
                <a:solidFill>
                  <a:srgbClr val="8893A0"/>
                </a:solidFill>
              </a:defRPr>
            </a:lvl1pPr>
          </a:lstStyle>
          <a:p>
            <a:pPr>
              <a:defRPr/>
            </a:pPr>
            <a:r>
              <a:rPr lang="ru-RU"/>
              <a:t>РИ-2008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23850" y="1052513"/>
            <a:ext cx="4238625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714875" y="1052513"/>
            <a:ext cx="4240213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44450" y="6532563"/>
            <a:ext cx="1643063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1600" dirty="0">
                <a:solidFill>
                  <a:srgbClr val="0070C0"/>
                </a:solidFill>
              </a:rPr>
              <a:t>РИ-2008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4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93663"/>
            <a:ext cx="7793037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5123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052513"/>
            <a:ext cx="8631238" cy="547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321547" name="Rectangle 11"/>
          <p:cNvSpPr>
            <a:spLocks noChangeArrowheads="1"/>
          </p:cNvSpPr>
          <p:nvPr userDrawn="1"/>
        </p:nvSpPr>
        <p:spPr bwMode="auto">
          <a:xfrm>
            <a:off x="323850" y="6596063"/>
            <a:ext cx="8640763" cy="36512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321548" name="Rectangle 12"/>
          <p:cNvSpPr>
            <a:spLocks noChangeArrowheads="1"/>
          </p:cNvSpPr>
          <p:nvPr userDrawn="1"/>
        </p:nvSpPr>
        <p:spPr bwMode="auto">
          <a:xfrm>
            <a:off x="323850" y="6669088"/>
            <a:ext cx="8640763" cy="36512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321549" name="Rectangle 13"/>
          <p:cNvSpPr>
            <a:spLocks noChangeArrowheads="1"/>
          </p:cNvSpPr>
          <p:nvPr userDrawn="1"/>
        </p:nvSpPr>
        <p:spPr bwMode="auto">
          <a:xfrm>
            <a:off x="323850" y="6740525"/>
            <a:ext cx="8640763" cy="36513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321550" name="Rectangle 14"/>
          <p:cNvSpPr>
            <a:spLocks noChangeArrowheads="1"/>
          </p:cNvSpPr>
          <p:nvPr userDrawn="1"/>
        </p:nvSpPr>
        <p:spPr bwMode="auto">
          <a:xfrm>
            <a:off x="323850" y="6813550"/>
            <a:ext cx="8640763" cy="36513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321552" name="Text Box 16"/>
          <p:cNvSpPr txBox="1">
            <a:spLocks noChangeArrowheads="1"/>
          </p:cNvSpPr>
          <p:nvPr userDrawn="1"/>
        </p:nvSpPr>
        <p:spPr bwMode="auto">
          <a:xfrm>
            <a:off x="7077075" y="6562725"/>
            <a:ext cx="2019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AD2A1C4A-0E95-4010-821B-7B4B7286FD9D}" type="slidenum">
              <a:rPr lang="ru-RU" sz="1400" b="1"/>
              <a:pPr algn="r">
                <a:spcBef>
                  <a:spcPct val="50000"/>
                </a:spcBef>
                <a:defRPr/>
              </a:pPr>
              <a:t>‹#›</a:t>
            </a:fld>
            <a:endParaRPr lang="ru-RU" sz="1400" b="1">
              <a:solidFill>
                <a:srgbClr val="B2B2B2"/>
              </a:solidFill>
            </a:endParaRP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70C0"/>
                </a:solidFill>
              </a:defRPr>
            </a:lvl1pPr>
          </a:lstStyle>
          <a:p>
            <a:pPr>
              <a:defRPr/>
            </a:pPr>
            <a:r>
              <a:rPr lang="ru-RU"/>
              <a:t>РИ-2008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4" r:id="rId1"/>
    <p:sldLayoutId id="2147484095" r:id="rId2"/>
    <p:sldLayoutId id="2147484096" r:id="rId3"/>
    <p:sldLayoutId id="2147484097" r:id="rId4"/>
    <p:sldLayoutId id="2147484098" r:id="rId5"/>
    <p:sldLayoutId id="2147484099" r:id="rId6"/>
    <p:sldLayoutId id="2147484100" r:id="rId7"/>
    <p:sldLayoutId id="2147484101" r:id="rId8"/>
    <p:sldLayoutId id="2147484102" r:id="rId9"/>
    <p:sldLayoutId id="2147484103" r:id="rId10"/>
    <p:sldLayoutId id="2147484104" r:id="rId11"/>
    <p:sldLayoutId id="2147484105" r:id="rId12"/>
    <p:sldLayoutId id="2147484106" r:id="rId13"/>
    <p:sldLayoutId id="2147484107" r:id="rId14"/>
    <p:sldLayoutId id="2147484108" r:id="rId15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1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45" grpId="0"/>
    </p:bld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Содержимое 1"/>
          <p:cNvSpPr>
            <a:spLocks noGrp="1"/>
          </p:cNvSpPr>
          <p:nvPr>
            <p:ph/>
          </p:nvPr>
        </p:nvSpPr>
        <p:spPr>
          <a:xfrm>
            <a:off x="0" y="1785926"/>
            <a:ext cx="9143999" cy="1759750"/>
          </a:xfrm>
        </p:spPr>
        <p:txBody>
          <a:bodyPr/>
          <a:lstStyle/>
          <a:p>
            <a:pPr marL="0" indent="0" algn="ctr">
              <a:buNone/>
            </a:pPr>
            <a:r>
              <a:rPr lang="ru-RU" sz="3600" b="1" dirty="0" smtClean="0"/>
              <a:t>Лабораторная работа №2</a:t>
            </a:r>
          </a:p>
          <a:p>
            <a:pPr marL="0" indent="0" algn="ctr">
              <a:buNone/>
            </a:pPr>
            <a:r>
              <a:rPr lang="ru-RU" sz="3600" b="1" dirty="0"/>
              <a:t>Настройка </a:t>
            </a:r>
            <a:r>
              <a:rPr lang="ru-RU" sz="3600" b="1" dirty="0" smtClean="0"/>
              <a:t>рабочих станций для эксплуатации в </a:t>
            </a:r>
            <a:r>
              <a:rPr lang="ru-RU" sz="3600" b="1" dirty="0" err="1" smtClean="0"/>
              <a:t>одноранговой</a:t>
            </a:r>
            <a:r>
              <a:rPr lang="ru-RU" sz="3600" b="1" dirty="0" smtClean="0"/>
              <a:t> сети</a:t>
            </a:r>
            <a:endParaRPr lang="ru-RU" sz="3600" kern="1200" dirty="0" smtClean="0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4"/>
          <p:cNvSpPr txBox="1">
            <a:spLocks noChangeArrowheads="1"/>
          </p:cNvSpPr>
          <p:nvPr/>
        </p:nvSpPr>
        <p:spPr bwMode="auto">
          <a:xfrm>
            <a:off x="0" y="0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/>
            <a:r>
              <a:rPr lang="ru-RU" sz="2800" dirty="0" smtClean="0">
                <a:cs typeface="Times New Roman" pitchFamily="18" charset="0"/>
              </a:rPr>
              <a:t>Выполнить </a:t>
            </a:r>
            <a:r>
              <a:rPr lang="ru-RU" sz="2800" b="1" dirty="0" smtClean="0">
                <a:cs typeface="Times New Roman" pitchFamily="18" charset="0"/>
              </a:rPr>
              <a:t>Копировать, </a:t>
            </a:r>
            <a:r>
              <a:rPr lang="ru-RU" sz="2800" dirty="0" smtClean="0">
                <a:cs typeface="Times New Roman" pitchFamily="18" charset="0"/>
              </a:rPr>
              <a:t>затем </a:t>
            </a:r>
            <a:r>
              <a:rPr lang="ru-RU" sz="2800" b="1" dirty="0" smtClean="0">
                <a:cs typeface="Times New Roman" pitchFamily="18" charset="0"/>
              </a:rPr>
              <a:t>ОК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47913" y="2147888"/>
            <a:ext cx="4448175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" name="Прямая со стрелкой 3"/>
          <p:cNvCxnSpPr/>
          <p:nvPr/>
        </p:nvCxnSpPr>
        <p:spPr>
          <a:xfrm rot="16200000" flipH="1">
            <a:off x="1535885" y="2107397"/>
            <a:ext cx="3786214" cy="428628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3242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/>
              <a:t>Задание</a:t>
            </a:r>
            <a:r>
              <a:rPr lang="en-US" sz="2800" b="1" dirty="0" smtClean="0"/>
              <a:t> 4</a:t>
            </a:r>
            <a:r>
              <a:rPr lang="ru-RU" sz="2800" b="1" dirty="0" smtClean="0"/>
              <a:t>. </a:t>
            </a:r>
            <a:r>
              <a:rPr lang="ru-RU" sz="2800" dirty="0" smtClean="0"/>
              <a:t>Определить список активных подключений станций </a:t>
            </a:r>
            <a:r>
              <a:rPr lang="en-US" sz="2800" dirty="0" smtClean="0"/>
              <a:t>WinXp1 </a:t>
            </a:r>
            <a:r>
              <a:rPr lang="ru-RU" sz="2800" dirty="0" smtClean="0"/>
              <a:t>и </a:t>
            </a:r>
            <a:r>
              <a:rPr lang="en-US" sz="2800" dirty="0" smtClean="0"/>
              <a:t>WinXp2</a:t>
            </a:r>
            <a:endParaRPr lang="ru-RU" sz="2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357298"/>
            <a:ext cx="7500990" cy="5295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Прямая со стрелкой 4"/>
          <p:cNvCxnSpPr/>
          <p:nvPr/>
        </p:nvCxnSpPr>
        <p:spPr>
          <a:xfrm rot="10800000" flipV="1">
            <a:off x="1357290" y="857232"/>
            <a:ext cx="2857520" cy="500066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6508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WinXp2</a:t>
            </a:r>
            <a:endParaRPr lang="ru-RU" sz="28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3950" y="1190625"/>
            <a:ext cx="6896100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Прямая со стрелкой 4"/>
          <p:cNvCxnSpPr/>
          <p:nvPr/>
        </p:nvCxnSpPr>
        <p:spPr>
          <a:xfrm rot="16200000" flipH="1">
            <a:off x="892943" y="678637"/>
            <a:ext cx="714380" cy="35719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1684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4"/>
          <p:cNvSpPr txBox="1">
            <a:spLocks noChangeArrowheads="1"/>
          </p:cNvSpPr>
          <p:nvPr/>
        </p:nvSpPr>
        <p:spPr bwMode="auto">
          <a:xfrm>
            <a:off x="0" y="0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/>
            <a:r>
              <a:rPr lang="ru-RU" sz="2800" dirty="0" smtClean="0">
                <a:cs typeface="Times New Roman" pitchFamily="18" charset="0"/>
              </a:rPr>
              <a:t>Должны получить: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142984"/>
            <a:ext cx="3609975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Прямая со стрелкой 4"/>
          <p:cNvCxnSpPr/>
          <p:nvPr/>
        </p:nvCxnSpPr>
        <p:spPr>
          <a:xfrm rot="16200000" flipH="1">
            <a:off x="35687" y="1607331"/>
            <a:ext cx="3714776" cy="1357322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339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4"/>
          <p:cNvSpPr txBox="1">
            <a:spLocks noChangeArrowheads="1"/>
          </p:cNvSpPr>
          <p:nvPr/>
        </p:nvSpPr>
        <p:spPr bwMode="auto">
          <a:xfrm>
            <a:off x="0" y="0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/>
            <a:r>
              <a:rPr lang="ru-RU" sz="2800" dirty="0" smtClean="0">
                <a:cs typeface="Times New Roman" pitchFamily="18" charset="0"/>
              </a:rPr>
              <a:t>Убрать галку </a:t>
            </a:r>
            <a:r>
              <a:rPr lang="ru-RU" sz="2800" b="1" dirty="0" smtClean="0">
                <a:cs typeface="Times New Roman" pitchFamily="18" charset="0"/>
              </a:rPr>
              <a:t>Чтение и выполнение-</a:t>
            </a:r>
            <a:r>
              <a:rPr lang="en-US" sz="2800" b="1" dirty="0" smtClean="0">
                <a:cs typeface="Times New Roman" pitchFamily="18" charset="0"/>
              </a:rPr>
              <a:t>&gt;</a:t>
            </a:r>
            <a:r>
              <a:rPr lang="ru-RU" sz="2800" b="1" dirty="0" smtClean="0">
                <a:cs typeface="Times New Roman" pitchFamily="18" charset="0"/>
              </a:rPr>
              <a:t>ОК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142984"/>
            <a:ext cx="3609975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Прямая со стрелкой 4"/>
          <p:cNvCxnSpPr/>
          <p:nvPr/>
        </p:nvCxnSpPr>
        <p:spPr>
          <a:xfrm rot="16200000" flipH="1">
            <a:off x="178563" y="1535893"/>
            <a:ext cx="3500462" cy="1428760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0562" y="1214422"/>
            <a:ext cx="3581400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Прямая со стрелкой 8"/>
          <p:cNvCxnSpPr/>
          <p:nvPr/>
        </p:nvCxnSpPr>
        <p:spPr>
          <a:xfrm rot="5400000">
            <a:off x="5357818" y="2071678"/>
            <a:ext cx="3643338" cy="357190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5931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4"/>
          <p:cNvSpPr txBox="1">
            <a:spLocks noChangeArrowheads="1"/>
          </p:cNvSpPr>
          <p:nvPr/>
        </p:nvSpPr>
        <p:spPr bwMode="auto">
          <a:xfrm>
            <a:off x="0" y="0"/>
            <a:ext cx="914400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/>
            <a:r>
              <a:rPr lang="ru-RU" sz="2800" dirty="0" smtClean="0">
                <a:cs typeface="Times New Roman" pitchFamily="18" charset="0"/>
              </a:rPr>
              <a:t>Скопировать в эту папку исполняемый файл и текстовый файл.</a:t>
            </a:r>
          </a:p>
          <a:p>
            <a:pPr indent="457200"/>
            <a:r>
              <a:rPr lang="ru-RU" sz="2800" dirty="0" smtClean="0">
                <a:cs typeface="Times New Roman" pitchFamily="18" charset="0"/>
              </a:rPr>
              <a:t>Выйти из рабочей станции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ru-RU" sz="2800" dirty="0" smtClean="0">
                <a:cs typeface="Times New Roman" pitchFamily="18" charset="0"/>
              </a:rPr>
              <a:t>как администратор, и войти как пользователь, не имеющий административных прав.</a:t>
            </a:r>
          </a:p>
          <a:p>
            <a:pPr indent="457200"/>
            <a:r>
              <a:rPr lang="ru-RU" sz="2800" dirty="0" smtClean="0">
                <a:cs typeface="Times New Roman" pitchFamily="18" charset="0"/>
              </a:rPr>
              <a:t>Убедиться, что исполняемый файл не запускается, а тестовый файл можно читать, но нельзя изменять.</a:t>
            </a:r>
          </a:p>
        </p:txBody>
      </p:sp>
    </p:spTree>
    <p:extLst>
      <p:ext uri="{BB962C8B-B14F-4D97-AF65-F5344CB8AC3E}">
        <p14:creationId xmlns:p14="http://schemas.microsoft.com/office/powerpoint/2010/main" val="30965600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4"/>
          <p:cNvSpPr txBox="1">
            <a:spLocks noChangeArrowheads="1"/>
          </p:cNvSpPr>
          <p:nvPr/>
        </p:nvSpPr>
        <p:spPr bwMode="auto">
          <a:xfrm>
            <a:off x="0" y="0"/>
            <a:ext cx="91440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/>
            <a:r>
              <a:rPr lang="ru-RU" sz="2800" dirty="0" smtClean="0">
                <a:cs typeface="Times New Roman" pitchFamily="18" charset="0"/>
              </a:rPr>
              <a:t>Выйти из рабочей станции как обычный пользователь, и войти как пользователь, имеющий административные права.</a:t>
            </a:r>
          </a:p>
          <a:p>
            <a:pPr indent="457200"/>
            <a:r>
              <a:rPr lang="ru-RU" sz="2800" dirty="0" smtClean="0">
                <a:cs typeface="Times New Roman" pitchFamily="18" charset="0"/>
              </a:rPr>
              <a:t>Убедиться, что исполняемый файл можно запускать, а тестовый файл можно читать и изменять.</a:t>
            </a:r>
          </a:p>
        </p:txBody>
      </p:sp>
    </p:spTree>
    <p:extLst>
      <p:ext uri="{BB962C8B-B14F-4D97-AF65-F5344CB8AC3E}">
        <p14:creationId xmlns:p14="http://schemas.microsoft.com/office/powerpoint/2010/main" val="2366794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4"/>
          <p:cNvSpPr txBox="1">
            <a:spLocks noChangeArrowheads="1"/>
          </p:cNvSpPr>
          <p:nvPr/>
        </p:nvSpPr>
        <p:spPr bwMode="auto">
          <a:xfrm>
            <a:off x="0" y="0"/>
            <a:ext cx="91440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/>
            <a:r>
              <a:rPr lang="ru-RU" sz="2800" dirty="0" smtClean="0">
                <a:cs typeface="Times New Roman" pitchFamily="18" charset="0"/>
              </a:rPr>
              <a:t>Выполнить аналогичные действия с папкой </a:t>
            </a:r>
            <a:r>
              <a:rPr lang="ru-RU" sz="2800" b="1" dirty="0" err="1" smtClean="0">
                <a:cs typeface="Times New Roman" pitchFamily="18" charset="0"/>
              </a:rPr>
              <a:t>Чт-зап</a:t>
            </a:r>
            <a:r>
              <a:rPr lang="ru-RU" sz="2800" b="1" dirty="0" smtClean="0">
                <a:cs typeface="Times New Roman" pitchFamily="18" charset="0"/>
              </a:rPr>
              <a:t>, </a:t>
            </a:r>
            <a:r>
              <a:rPr lang="ru-RU" sz="2800" dirty="0" smtClean="0">
                <a:cs typeface="Times New Roman" pitchFamily="18" charset="0"/>
              </a:rPr>
              <a:t> но разрешив </a:t>
            </a:r>
            <a:r>
              <a:rPr lang="ru-RU" sz="2800" b="1" dirty="0" smtClean="0">
                <a:cs typeface="Times New Roman" pitchFamily="18" charset="0"/>
              </a:rPr>
              <a:t>Чтение и выполнение, Список содержимого папки, Чтение, Запись.</a:t>
            </a:r>
            <a:endParaRPr lang="ru-RU" sz="2800" dirty="0" smtClean="0">
              <a:cs typeface="Times New Roman" pitchFamily="18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3174" y="1571612"/>
            <a:ext cx="3705225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854062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4"/>
          <p:cNvSpPr txBox="1">
            <a:spLocks noChangeArrowheads="1"/>
          </p:cNvSpPr>
          <p:nvPr/>
        </p:nvSpPr>
        <p:spPr bwMode="auto">
          <a:xfrm>
            <a:off x="0" y="0"/>
            <a:ext cx="91440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/>
            <a:r>
              <a:rPr lang="ru-RU" sz="2800" dirty="0" smtClean="0">
                <a:cs typeface="Times New Roman" pitchFamily="18" charset="0"/>
              </a:rPr>
              <a:t>Проверить, выполнив вход от имени обычного пользователя, что все эти операции в папке доступны для него.</a:t>
            </a:r>
          </a:p>
          <a:p>
            <a:pPr indent="457200"/>
            <a:endParaRPr lang="ru-RU" sz="2800" dirty="0" smtClean="0">
              <a:cs typeface="Times New Roman" pitchFamily="18" charset="0"/>
            </a:endParaRPr>
          </a:p>
          <a:p>
            <a:pPr indent="457200"/>
            <a:r>
              <a:rPr lang="ru-RU" sz="2800" dirty="0" smtClean="0">
                <a:cs typeface="Times New Roman" pitchFamily="18" charset="0"/>
              </a:rPr>
              <a:t>Выполнить аналогичные операции с папкой </a:t>
            </a:r>
            <a:r>
              <a:rPr lang="ru-RU" sz="2800" b="1" dirty="0" smtClean="0">
                <a:cs typeface="Times New Roman" pitchFamily="18" charset="0"/>
              </a:rPr>
              <a:t>Чтение</a:t>
            </a:r>
            <a:r>
              <a:rPr lang="ru-RU" sz="2800" dirty="0" smtClean="0">
                <a:cs typeface="Times New Roman" pitchFamily="18" charset="0"/>
              </a:rPr>
              <a:t> и </a:t>
            </a:r>
            <a:r>
              <a:rPr lang="ru-RU" sz="2800" b="1" dirty="0" err="1" smtClean="0">
                <a:cs typeface="Times New Roman" pitchFamily="18" charset="0"/>
              </a:rPr>
              <a:t>Чт-зап</a:t>
            </a:r>
            <a:r>
              <a:rPr lang="ru-RU" sz="2800" dirty="0" smtClean="0">
                <a:cs typeface="Times New Roman" pitchFamily="18" charset="0"/>
              </a:rPr>
              <a:t> на рабочей станции </a:t>
            </a:r>
            <a:r>
              <a:rPr lang="en-US" sz="2800" b="1" dirty="0" err="1" smtClean="0">
                <a:cs typeface="Times New Roman" pitchFamily="18" charset="0"/>
              </a:rPr>
              <a:t>WinX</a:t>
            </a:r>
            <a:r>
              <a:rPr lang="ru-RU" sz="2800" b="1" dirty="0" smtClean="0">
                <a:cs typeface="Times New Roman" pitchFamily="18" charset="0"/>
              </a:rPr>
              <a:t>Р</a:t>
            </a:r>
            <a:r>
              <a:rPr lang="en-US" sz="2800" b="1" dirty="0" smtClean="0">
                <a:cs typeface="Times New Roman" pitchFamily="18" charset="0"/>
              </a:rPr>
              <a:t>2</a:t>
            </a:r>
            <a:r>
              <a:rPr lang="en-US" sz="2800" dirty="0" smtClean="0">
                <a:cs typeface="Times New Roman" pitchFamily="18" charset="0"/>
              </a:rPr>
              <a:t>.</a:t>
            </a:r>
            <a:endParaRPr lang="ru-RU" sz="2800" dirty="0" smtClean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8775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4"/>
          <p:cNvSpPr txBox="1">
            <a:spLocks noChangeArrowheads="1"/>
          </p:cNvSpPr>
          <p:nvPr/>
        </p:nvSpPr>
        <p:spPr bwMode="auto">
          <a:xfrm>
            <a:off x="0" y="0"/>
            <a:ext cx="9144000" cy="7663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ru-RU" sz="2800" b="1" dirty="0"/>
              <a:t>Настройка доступа к файлам и папкам при сетевом обращении к рабочей станции (создание общего ресурса)</a:t>
            </a:r>
          </a:p>
          <a:p>
            <a:pPr marL="0" indent="0">
              <a:buNone/>
            </a:pPr>
            <a:endParaRPr lang="ru-RU" sz="1600" b="1" dirty="0"/>
          </a:p>
          <a:p>
            <a:pPr indent="457200"/>
            <a:r>
              <a:rPr lang="ru-RU" sz="2800" b="1" u="sng" dirty="0" smtClean="0"/>
              <a:t>Цель работы</a:t>
            </a:r>
            <a:r>
              <a:rPr lang="ru-RU" sz="2800" dirty="0" smtClean="0"/>
              <a:t> научиться</a:t>
            </a:r>
            <a:r>
              <a:rPr lang="ru-RU" sz="2800" b="1" dirty="0" smtClean="0">
                <a:cs typeface="Times New Roman" pitchFamily="18" charset="0"/>
              </a:rPr>
              <a:t> </a:t>
            </a:r>
            <a:r>
              <a:rPr lang="ru-RU" sz="2800" dirty="0" smtClean="0">
                <a:cs typeface="Times New Roman" pitchFamily="18" charset="0"/>
              </a:rPr>
              <a:t>создавать общий ресурс.</a:t>
            </a:r>
          </a:p>
          <a:p>
            <a:pPr indent="457200"/>
            <a:endParaRPr lang="ru-RU" sz="2800" dirty="0" smtClean="0">
              <a:cs typeface="Times New Roman" pitchFamily="18" charset="0"/>
            </a:endParaRPr>
          </a:p>
          <a:p>
            <a:pPr indent="457200"/>
            <a:r>
              <a:rPr lang="ru-RU" sz="2800" b="1" u="sng" dirty="0" smtClean="0">
                <a:cs typeface="Times New Roman" pitchFamily="18" charset="0"/>
              </a:rPr>
              <a:t>Задание</a:t>
            </a:r>
            <a:r>
              <a:rPr lang="en-US" sz="2800" b="1" u="sng" dirty="0" smtClean="0">
                <a:cs typeface="Times New Roman" pitchFamily="18" charset="0"/>
              </a:rPr>
              <a:t> 1</a:t>
            </a:r>
            <a:r>
              <a:rPr lang="ru-RU" sz="2800" b="1" u="sng" dirty="0" smtClean="0">
                <a:cs typeface="Times New Roman" pitchFamily="18" charset="0"/>
              </a:rPr>
              <a:t>.</a:t>
            </a:r>
            <a:r>
              <a:rPr lang="ru-RU" sz="2800" dirty="0" smtClean="0">
                <a:cs typeface="Times New Roman" pitchFamily="18" charset="0"/>
              </a:rPr>
              <a:t> Сделать на каждой рабочей станции (</a:t>
            </a:r>
            <a:r>
              <a:rPr lang="en-US" sz="2800" dirty="0" smtClean="0">
                <a:cs typeface="Times New Roman" pitchFamily="18" charset="0"/>
              </a:rPr>
              <a:t>WinXp1 </a:t>
            </a:r>
            <a:r>
              <a:rPr lang="ru-RU" sz="2800" dirty="0" smtClean="0">
                <a:cs typeface="Times New Roman" pitchFamily="18" charset="0"/>
              </a:rPr>
              <a:t> и </a:t>
            </a:r>
            <a:r>
              <a:rPr lang="en-US" sz="2800" dirty="0" smtClean="0">
                <a:cs typeface="Times New Roman" pitchFamily="18" charset="0"/>
              </a:rPr>
              <a:t>WinXp2</a:t>
            </a:r>
            <a:r>
              <a:rPr lang="ru-RU" sz="2800" dirty="0" smtClean="0">
                <a:cs typeface="Times New Roman" pitchFamily="18" charset="0"/>
              </a:rPr>
              <a:t>) по два общих ресурса (папки).</a:t>
            </a:r>
            <a:r>
              <a:rPr lang="en-US" sz="2800" dirty="0" smtClean="0">
                <a:cs typeface="Times New Roman" pitchFamily="18" charset="0"/>
              </a:rPr>
              <a:t> </a:t>
            </a:r>
            <a:endParaRPr lang="ru-RU" sz="800" dirty="0" smtClean="0">
              <a:cs typeface="Times New Roman" pitchFamily="18" charset="0"/>
            </a:endParaRPr>
          </a:p>
          <a:p>
            <a:pPr indent="457200"/>
            <a:r>
              <a:rPr lang="ru-RU" sz="2800" dirty="0" smtClean="0">
                <a:cs typeface="Times New Roman" pitchFamily="18" charset="0"/>
              </a:rPr>
              <a:t>Одна папка должна быть доступна по локальной сети только для операции </a:t>
            </a:r>
            <a:r>
              <a:rPr lang="ru-RU" sz="2800" i="1" u="sng" dirty="0" smtClean="0">
                <a:cs typeface="Times New Roman" pitchFamily="18" charset="0"/>
              </a:rPr>
              <a:t>чтения</a:t>
            </a:r>
            <a:r>
              <a:rPr lang="ru-RU" sz="2800" dirty="0" smtClean="0">
                <a:cs typeface="Times New Roman" pitchFamily="18" charset="0"/>
              </a:rPr>
              <a:t>, а другая как для </a:t>
            </a:r>
            <a:r>
              <a:rPr lang="ru-RU" sz="2800" i="1" u="sng" dirty="0" smtClean="0">
                <a:cs typeface="Times New Roman" pitchFamily="18" charset="0"/>
              </a:rPr>
              <a:t>чтения, так и для записи</a:t>
            </a:r>
            <a:r>
              <a:rPr lang="ru-RU" sz="2800" dirty="0" smtClean="0">
                <a:cs typeface="Times New Roman" pitchFamily="18" charset="0"/>
              </a:rPr>
              <a:t>.</a:t>
            </a:r>
            <a:endParaRPr lang="en-US" sz="2800" dirty="0" smtClean="0">
              <a:cs typeface="Times New Roman" pitchFamily="18" charset="0"/>
            </a:endParaRPr>
          </a:p>
          <a:p>
            <a:pPr indent="457200"/>
            <a:r>
              <a:rPr lang="ru-RU" sz="2800" b="1" u="sng" dirty="0" smtClean="0">
                <a:cs typeface="Times New Roman" pitchFamily="18" charset="0"/>
              </a:rPr>
              <a:t>Задание</a:t>
            </a:r>
            <a:r>
              <a:rPr lang="en-US" sz="2800" b="1" u="sng" dirty="0" smtClean="0">
                <a:cs typeface="Times New Roman" pitchFamily="18" charset="0"/>
              </a:rPr>
              <a:t> 2</a:t>
            </a:r>
            <a:r>
              <a:rPr lang="ru-RU" sz="2800" b="1" u="sng" dirty="0" smtClean="0">
                <a:cs typeface="Times New Roman" pitchFamily="18" charset="0"/>
              </a:rPr>
              <a:t>.</a:t>
            </a:r>
            <a:r>
              <a:rPr lang="ru-RU" sz="2800" dirty="0" smtClean="0">
                <a:cs typeface="Times New Roman" pitchFamily="18" charset="0"/>
              </a:rPr>
              <a:t> Сделать на каждой рабочей станции (</a:t>
            </a:r>
            <a:r>
              <a:rPr lang="en-US" sz="2800" dirty="0" smtClean="0">
                <a:cs typeface="Times New Roman" pitchFamily="18" charset="0"/>
              </a:rPr>
              <a:t>WinXp1 </a:t>
            </a:r>
            <a:r>
              <a:rPr lang="ru-RU" sz="2800" dirty="0" smtClean="0">
                <a:cs typeface="Times New Roman" pitchFamily="18" charset="0"/>
              </a:rPr>
              <a:t> и </a:t>
            </a:r>
            <a:r>
              <a:rPr lang="en-US" sz="2800" dirty="0" smtClean="0">
                <a:cs typeface="Times New Roman" pitchFamily="18" charset="0"/>
              </a:rPr>
              <a:t>WinXp2</a:t>
            </a:r>
            <a:r>
              <a:rPr lang="ru-RU" sz="2800" dirty="0" smtClean="0">
                <a:cs typeface="Times New Roman" pitchFamily="18" charset="0"/>
              </a:rPr>
              <a:t>) по два общих ресурса (папки).</a:t>
            </a:r>
            <a:r>
              <a:rPr lang="en-US" sz="2800" dirty="0" smtClean="0">
                <a:cs typeface="Times New Roman" pitchFamily="18" charset="0"/>
              </a:rPr>
              <a:t> </a:t>
            </a:r>
            <a:endParaRPr lang="ru-RU" sz="800" dirty="0" smtClean="0">
              <a:cs typeface="Times New Roman" pitchFamily="18" charset="0"/>
            </a:endParaRPr>
          </a:p>
          <a:p>
            <a:pPr indent="457200"/>
            <a:r>
              <a:rPr lang="ru-RU" sz="2800" dirty="0" smtClean="0">
                <a:cs typeface="Times New Roman" pitchFamily="18" charset="0"/>
              </a:rPr>
              <a:t>Одна папка должна быть доступна по локальной сети только для операции </a:t>
            </a:r>
            <a:r>
              <a:rPr lang="ru-RU" sz="2800" i="1" u="sng" dirty="0" smtClean="0">
                <a:cs typeface="Times New Roman" pitchFamily="18" charset="0"/>
              </a:rPr>
              <a:t>чтения</a:t>
            </a:r>
            <a:r>
              <a:rPr lang="ru-RU" sz="2800" dirty="0" smtClean="0">
                <a:cs typeface="Times New Roman" pitchFamily="18" charset="0"/>
              </a:rPr>
              <a:t>, а другая как для </a:t>
            </a:r>
            <a:r>
              <a:rPr lang="ru-RU" sz="2800" i="1" u="sng" dirty="0" smtClean="0">
                <a:cs typeface="Times New Roman" pitchFamily="18" charset="0"/>
              </a:rPr>
              <a:t>чтения, так и для записи</a:t>
            </a:r>
            <a:r>
              <a:rPr lang="ru-RU" sz="2800" dirty="0" smtClean="0">
                <a:cs typeface="Times New Roman" pitchFamily="18" charset="0"/>
              </a:rPr>
              <a:t>.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ru-RU" sz="2800" dirty="0" smtClean="0">
                <a:cs typeface="Times New Roman" pitchFamily="18" charset="0"/>
              </a:rPr>
              <a:t>Доступ к папкам должен быть </a:t>
            </a:r>
            <a:r>
              <a:rPr lang="ru-RU" sz="2800" b="1" i="1" u="sng" dirty="0" err="1" smtClean="0">
                <a:cs typeface="Times New Roman" pitchFamily="18" charset="0"/>
              </a:rPr>
              <a:t>запаролен</a:t>
            </a:r>
            <a:r>
              <a:rPr lang="ru-RU" sz="2800" dirty="0" smtClean="0">
                <a:cs typeface="Times New Roman" pitchFamily="18" charset="0"/>
              </a:rPr>
              <a:t>.</a:t>
            </a:r>
          </a:p>
          <a:p>
            <a:pPr indent="457200"/>
            <a:endParaRPr lang="ru-RU" sz="2800" dirty="0" smtClean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7094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4"/>
          <p:cNvSpPr txBox="1">
            <a:spLocks noChangeArrowheads="1"/>
          </p:cNvSpPr>
          <p:nvPr/>
        </p:nvSpPr>
        <p:spPr bwMode="auto">
          <a:xfrm>
            <a:off x="0" y="2214554"/>
            <a:ext cx="9144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/>
            <a:r>
              <a:rPr lang="ru-RU" sz="2800" b="1" u="sng" dirty="0" smtClean="0">
                <a:cs typeface="Times New Roman" pitchFamily="18" charset="0"/>
              </a:rPr>
              <a:t>Задание 1.</a:t>
            </a:r>
            <a:r>
              <a:rPr lang="ru-RU" sz="2800" dirty="0" smtClean="0">
                <a:cs typeface="Times New Roman" pitchFamily="18" charset="0"/>
              </a:rPr>
              <a:t> Выполнить вход на рабочую станцию </a:t>
            </a:r>
            <a:r>
              <a:rPr lang="en-US" sz="2800" dirty="0" smtClean="0">
                <a:cs typeface="Times New Roman" pitchFamily="18" charset="0"/>
              </a:rPr>
              <a:t>WinXp1</a:t>
            </a:r>
            <a:r>
              <a:rPr lang="ru-RU" sz="2800" dirty="0" smtClean="0">
                <a:cs typeface="Times New Roman" pitchFamily="18" charset="0"/>
              </a:rPr>
              <a:t> от имени администратора.</a:t>
            </a:r>
          </a:p>
        </p:txBody>
      </p:sp>
    </p:spTree>
    <p:extLst>
      <p:ext uri="{BB962C8B-B14F-4D97-AF65-F5344CB8AC3E}">
        <p14:creationId xmlns:p14="http://schemas.microsoft.com/office/powerpoint/2010/main" val="3594297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4"/>
          <p:cNvSpPr txBox="1">
            <a:spLocks noChangeArrowheads="1"/>
          </p:cNvSpPr>
          <p:nvPr/>
        </p:nvSpPr>
        <p:spPr bwMode="auto">
          <a:xfrm>
            <a:off x="0" y="0"/>
            <a:ext cx="91440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/>
            <a:r>
              <a:rPr lang="ru-RU" sz="2800" dirty="0" smtClean="0">
                <a:cs typeface="Times New Roman" pitchFamily="18" charset="0"/>
              </a:rPr>
              <a:t>а) сделать на локальном диске </a:t>
            </a:r>
            <a:r>
              <a:rPr lang="ru-RU" sz="2800" b="1" dirty="0" smtClean="0">
                <a:cs typeface="Times New Roman" pitchFamily="18" charset="0"/>
              </a:rPr>
              <a:t>С:</a:t>
            </a:r>
            <a:r>
              <a:rPr lang="ru-RU" sz="2800" dirty="0" smtClean="0">
                <a:cs typeface="Times New Roman" pitchFamily="18" charset="0"/>
              </a:rPr>
              <a:t> две папки, </a:t>
            </a:r>
            <a:r>
              <a:rPr lang="ru-RU" sz="2800" b="1" dirty="0" err="1" smtClean="0">
                <a:cs typeface="Times New Roman" pitchFamily="18" charset="0"/>
              </a:rPr>
              <a:t>Общая-чтение</a:t>
            </a:r>
            <a:r>
              <a:rPr lang="ru-RU" sz="2800" dirty="0" smtClean="0">
                <a:cs typeface="Times New Roman" pitchFamily="18" charset="0"/>
              </a:rPr>
              <a:t>, и </a:t>
            </a:r>
            <a:r>
              <a:rPr lang="ru-RU" sz="2800" b="1" dirty="0" smtClean="0">
                <a:cs typeface="Times New Roman" pitchFamily="18" charset="0"/>
              </a:rPr>
              <a:t>Общая–</a:t>
            </a:r>
            <a:r>
              <a:rPr lang="ru-RU" sz="2800" b="1" dirty="0" err="1" smtClean="0">
                <a:cs typeface="Times New Roman" pitchFamily="18" charset="0"/>
              </a:rPr>
              <a:t>чт-зап</a:t>
            </a:r>
            <a:r>
              <a:rPr lang="ru-RU" sz="2800" dirty="0" smtClean="0">
                <a:cs typeface="Times New Roman" pitchFamily="18" charset="0"/>
              </a:rPr>
              <a:t>.</a:t>
            </a:r>
          </a:p>
          <a:p>
            <a:pPr indent="457200"/>
            <a:r>
              <a:rPr lang="ru-RU" sz="2800" dirty="0" smtClean="0">
                <a:cs typeface="Times New Roman" pitchFamily="18" charset="0"/>
              </a:rPr>
              <a:t>Из названий папок следует, какие операции с ними будут разрешены по локальной сети.</a:t>
            </a:r>
          </a:p>
        </p:txBody>
      </p:sp>
      <p:pic>
        <p:nvPicPr>
          <p:cNvPr id="3" name="Рисунок 2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2428868"/>
            <a:ext cx="8215370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448148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4"/>
          <p:cNvSpPr txBox="1">
            <a:spLocks noChangeArrowheads="1"/>
          </p:cNvSpPr>
          <p:nvPr/>
        </p:nvSpPr>
        <p:spPr bwMode="auto">
          <a:xfrm>
            <a:off x="0" y="0"/>
            <a:ext cx="9144000" cy="680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ru-RU" sz="2800" b="1" dirty="0"/>
              <a:t>Настройка безопасного доступа к файлам и папкам при интерактивном входе на рабочую станцию</a:t>
            </a:r>
          </a:p>
          <a:p>
            <a:pPr marL="0" indent="0">
              <a:buNone/>
            </a:pPr>
            <a:endParaRPr lang="ru-RU" sz="1600" b="1" dirty="0"/>
          </a:p>
          <a:p>
            <a:pPr indent="457200"/>
            <a:r>
              <a:rPr lang="ru-RU" sz="2800" b="1" u="sng" dirty="0" smtClean="0"/>
              <a:t>Цель работы</a:t>
            </a:r>
            <a:r>
              <a:rPr lang="ru-RU" sz="2800" dirty="0" smtClean="0"/>
              <a:t> Научится настраивать безопасный доступ к файлам и папкам при интерактивном входе на рабочую станцию</a:t>
            </a:r>
            <a:r>
              <a:rPr lang="ru-RU" sz="2800" dirty="0" smtClean="0">
                <a:cs typeface="Times New Roman" pitchFamily="18" charset="0"/>
              </a:rPr>
              <a:t>.</a:t>
            </a:r>
          </a:p>
          <a:p>
            <a:pPr indent="457200"/>
            <a:endParaRPr lang="ru-RU" sz="2800" dirty="0" smtClean="0">
              <a:cs typeface="Times New Roman" pitchFamily="18" charset="0"/>
            </a:endParaRPr>
          </a:p>
          <a:p>
            <a:pPr indent="457200"/>
            <a:r>
              <a:rPr lang="ru-RU" sz="2800" b="1" u="sng" dirty="0" smtClean="0">
                <a:cs typeface="Times New Roman" pitchFamily="18" charset="0"/>
              </a:rPr>
              <a:t>Задание 1</a:t>
            </a:r>
            <a:r>
              <a:rPr lang="ru-RU" sz="2800" dirty="0" smtClean="0">
                <a:cs typeface="Times New Roman" pitchFamily="18" charset="0"/>
              </a:rPr>
              <a:t> Сделать на каждой рабочей станции (</a:t>
            </a:r>
            <a:r>
              <a:rPr lang="en-US" sz="2800" dirty="0" err="1" smtClean="0">
                <a:cs typeface="Times New Roman" pitchFamily="18" charset="0"/>
              </a:rPr>
              <a:t>WinX</a:t>
            </a:r>
            <a:r>
              <a:rPr lang="ru-RU" sz="2800" dirty="0" smtClean="0">
                <a:cs typeface="Times New Roman" pitchFamily="18" charset="0"/>
              </a:rPr>
              <a:t>Р</a:t>
            </a:r>
            <a:r>
              <a:rPr lang="en-US" sz="2800" dirty="0" smtClean="0">
                <a:cs typeface="Times New Roman" pitchFamily="18" charset="0"/>
              </a:rPr>
              <a:t>1 </a:t>
            </a:r>
            <a:r>
              <a:rPr lang="ru-RU" sz="2800" dirty="0" smtClean="0">
                <a:cs typeface="Times New Roman" pitchFamily="18" charset="0"/>
              </a:rPr>
              <a:t> и </a:t>
            </a:r>
            <a:r>
              <a:rPr lang="en-US" sz="2800" dirty="0" err="1" smtClean="0">
                <a:cs typeface="Times New Roman" pitchFamily="18" charset="0"/>
              </a:rPr>
              <a:t>WinX</a:t>
            </a:r>
            <a:r>
              <a:rPr lang="ru-RU" sz="2800" dirty="0" smtClean="0">
                <a:cs typeface="Times New Roman" pitchFamily="18" charset="0"/>
              </a:rPr>
              <a:t>Р</a:t>
            </a:r>
            <a:r>
              <a:rPr lang="en-US" sz="2800" dirty="0" smtClean="0">
                <a:cs typeface="Times New Roman" pitchFamily="18" charset="0"/>
              </a:rPr>
              <a:t>2</a:t>
            </a:r>
            <a:r>
              <a:rPr lang="ru-RU" sz="2800" dirty="0" smtClean="0">
                <a:cs typeface="Times New Roman" pitchFamily="18" charset="0"/>
              </a:rPr>
              <a:t>) по две папки.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ru-RU" sz="2800" dirty="0" smtClean="0">
                <a:cs typeface="Times New Roman" pitchFamily="18" charset="0"/>
              </a:rPr>
              <a:t>Одна папка должна быть доступна пользователю рабочей станции, не имеющему административных прав, только для операции </a:t>
            </a:r>
            <a:r>
              <a:rPr lang="ru-RU" sz="2800" i="1" u="sng" dirty="0" smtClean="0">
                <a:cs typeface="Times New Roman" pitchFamily="18" charset="0"/>
              </a:rPr>
              <a:t>чтения</a:t>
            </a:r>
            <a:r>
              <a:rPr lang="ru-RU" sz="2800" dirty="0" smtClean="0">
                <a:cs typeface="Times New Roman" pitchFamily="18" charset="0"/>
              </a:rPr>
              <a:t>, а другая как для </a:t>
            </a:r>
            <a:r>
              <a:rPr lang="ru-RU" sz="2800" i="1" u="sng" dirty="0" smtClean="0">
                <a:cs typeface="Times New Roman" pitchFamily="18" charset="0"/>
              </a:rPr>
              <a:t>чтения, так и для записи</a:t>
            </a:r>
            <a:r>
              <a:rPr lang="ru-RU" sz="2800" dirty="0" smtClean="0">
                <a:cs typeface="Times New Roman" pitchFamily="18" charset="0"/>
              </a:rPr>
              <a:t>.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ru-RU" sz="2800" dirty="0" smtClean="0">
                <a:cs typeface="Times New Roman" pitchFamily="18" charset="0"/>
              </a:rPr>
              <a:t>Но обе папки должны быть доступны, как для чтения, так и для записи всем администраторам рабочей станции.</a:t>
            </a:r>
            <a:endParaRPr lang="en-US" sz="2800" dirty="0" smtClean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8934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4"/>
          <p:cNvSpPr txBox="1">
            <a:spLocks noChangeArrowheads="1"/>
          </p:cNvSpPr>
          <p:nvPr/>
        </p:nvSpPr>
        <p:spPr bwMode="auto">
          <a:xfrm>
            <a:off x="0" y="0"/>
            <a:ext cx="91440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/>
            <a:r>
              <a:rPr lang="ru-RU" sz="2800" dirty="0" smtClean="0">
                <a:cs typeface="Times New Roman" pitchFamily="18" charset="0"/>
              </a:rPr>
              <a:t>б) Установить права только </a:t>
            </a:r>
            <a:r>
              <a:rPr lang="ru-RU" sz="2800" i="1" u="sng" dirty="0" smtClean="0">
                <a:cs typeface="Times New Roman" pitchFamily="18" charset="0"/>
              </a:rPr>
              <a:t>чтение</a:t>
            </a:r>
            <a:r>
              <a:rPr lang="ru-RU" sz="2800" dirty="0" smtClean="0">
                <a:cs typeface="Times New Roman" pitchFamily="18" charset="0"/>
              </a:rPr>
              <a:t> для папки </a:t>
            </a:r>
            <a:r>
              <a:rPr lang="ru-RU" sz="2800" b="1" dirty="0" err="1" smtClean="0">
                <a:cs typeface="Times New Roman" pitchFamily="18" charset="0"/>
              </a:rPr>
              <a:t>Общая-чтение</a:t>
            </a:r>
            <a:r>
              <a:rPr lang="ru-RU" sz="2800" dirty="0" smtClean="0">
                <a:cs typeface="Times New Roman" pitchFamily="18" charset="0"/>
              </a:rPr>
              <a:t>. Правой кнопкой мыши открываем </a:t>
            </a:r>
            <a:r>
              <a:rPr lang="ru-RU" sz="2800" b="1" dirty="0" smtClean="0">
                <a:cs typeface="Times New Roman" pitchFamily="18" charset="0"/>
              </a:rPr>
              <a:t>Свойства</a:t>
            </a:r>
            <a:r>
              <a:rPr lang="ru-RU" sz="2800" dirty="0" smtClean="0">
                <a:cs typeface="Times New Roman" pitchFamily="18" charset="0"/>
              </a:rPr>
              <a:t> папки:</a:t>
            </a:r>
            <a:endParaRPr lang="ru-RU" sz="2800" i="1" u="sng" dirty="0" smtClean="0">
              <a:cs typeface="Times New Roman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928802"/>
            <a:ext cx="4719652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Прямая со стрелкой 5"/>
          <p:cNvCxnSpPr/>
          <p:nvPr/>
        </p:nvCxnSpPr>
        <p:spPr>
          <a:xfrm rot="16200000" flipH="1">
            <a:off x="-571536" y="3357562"/>
            <a:ext cx="4714908" cy="571504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4389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4"/>
          <p:cNvSpPr txBox="1">
            <a:spLocks noChangeArrowheads="1"/>
          </p:cNvSpPr>
          <p:nvPr/>
        </p:nvSpPr>
        <p:spPr bwMode="auto">
          <a:xfrm>
            <a:off x="0" y="0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/>
            <a:r>
              <a:rPr lang="ru-RU" sz="2800" dirty="0" smtClean="0">
                <a:cs typeface="Times New Roman" pitchFamily="18" charset="0"/>
              </a:rPr>
              <a:t>Свойства папки:</a:t>
            </a:r>
          </a:p>
        </p:txBody>
      </p:sp>
      <p:pic>
        <p:nvPicPr>
          <p:cNvPr id="4" name="Рисунок 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276350"/>
            <a:ext cx="6024591" cy="4795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Прямая со стрелкой 4"/>
          <p:cNvCxnSpPr/>
          <p:nvPr/>
        </p:nvCxnSpPr>
        <p:spPr>
          <a:xfrm rot="5400000">
            <a:off x="857224" y="785794"/>
            <a:ext cx="928694" cy="214314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5832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4"/>
          <p:cNvSpPr txBox="1">
            <a:spLocks noChangeArrowheads="1"/>
          </p:cNvSpPr>
          <p:nvPr/>
        </p:nvSpPr>
        <p:spPr bwMode="auto">
          <a:xfrm>
            <a:off x="0" y="0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/>
            <a:r>
              <a:rPr lang="ru-RU" sz="2800" dirty="0" smtClean="0">
                <a:cs typeface="Times New Roman" pitchFamily="18" charset="0"/>
              </a:rPr>
              <a:t>Перейти на вкладку </a:t>
            </a:r>
            <a:r>
              <a:rPr lang="ru-RU" sz="2800" b="1" dirty="0" smtClean="0">
                <a:cs typeface="Times New Roman" pitchFamily="18" charset="0"/>
              </a:rPr>
              <a:t>Доступ</a:t>
            </a:r>
          </a:p>
        </p:txBody>
      </p:sp>
      <p:pic>
        <p:nvPicPr>
          <p:cNvPr id="3" name="Рисунок 2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1109662"/>
            <a:ext cx="6029352" cy="539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Прямая со стрелкой 3"/>
          <p:cNvCxnSpPr/>
          <p:nvPr/>
        </p:nvCxnSpPr>
        <p:spPr>
          <a:xfrm rot="5400000">
            <a:off x="2821769" y="464323"/>
            <a:ext cx="1428760" cy="1357322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3446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4"/>
          <p:cNvSpPr txBox="1">
            <a:spLocks noChangeArrowheads="1"/>
          </p:cNvSpPr>
          <p:nvPr/>
        </p:nvSpPr>
        <p:spPr bwMode="auto">
          <a:xfrm>
            <a:off x="0" y="0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/>
            <a:r>
              <a:rPr lang="ru-RU" sz="2800" dirty="0" smtClean="0">
                <a:cs typeface="Times New Roman" pitchFamily="18" charset="0"/>
              </a:rPr>
              <a:t>Включить </a:t>
            </a:r>
            <a:r>
              <a:rPr lang="ru-RU" sz="2800" b="1" dirty="0" smtClean="0">
                <a:cs typeface="Times New Roman" pitchFamily="18" charset="0"/>
              </a:rPr>
              <a:t>мастер настройки сети</a:t>
            </a:r>
            <a:endParaRPr lang="ru-RU" sz="2800" dirty="0" smtClean="0">
              <a:cs typeface="Times New Roman" pitchFamily="18" charset="0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8" y="714356"/>
            <a:ext cx="5429288" cy="578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Прямая со стрелкой 3"/>
          <p:cNvCxnSpPr/>
          <p:nvPr/>
        </p:nvCxnSpPr>
        <p:spPr>
          <a:xfrm rot="16200000" flipH="1">
            <a:off x="2393141" y="1250141"/>
            <a:ext cx="3500462" cy="1857388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9954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4"/>
          <p:cNvSpPr txBox="1">
            <a:spLocks noChangeArrowheads="1"/>
          </p:cNvSpPr>
          <p:nvPr/>
        </p:nvSpPr>
        <p:spPr bwMode="auto">
          <a:xfrm>
            <a:off x="0" y="0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/>
            <a:r>
              <a:rPr lang="ru-RU" sz="2800" dirty="0" smtClean="0">
                <a:cs typeface="Times New Roman" pitchFamily="18" charset="0"/>
              </a:rPr>
              <a:t>Согласиться с рекомендацией</a:t>
            </a:r>
          </a:p>
        </p:txBody>
      </p:sp>
      <p:pic>
        <p:nvPicPr>
          <p:cNvPr id="3" name="Рисунок 2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2324100"/>
            <a:ext cx="5191147" cy="3605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Прямая со стрелкой 3"/>
          <p:cNvCxnSpPr/>
          <p:nvPr/>
        </p:nvCxnSpPr>
        <p:spPr>
          <a:xfrm rot="5400000">
            <a:off x="821505" y="2035959"/>
            <a:ext cx="4000528" cy="785818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8767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4"/>
          <p:cNvSpPr txBox="1">
            <a:spLocks noChangeArrowheads="1"/>
          </p:cNvSpPr>
          <p:nvPr/>
        </p:nvSpPr>
        <p:spPr bwMode="auto">
          <a:xfrm>
            <a:off x="0" y="0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/>
            <a:r>
              <a:rPr lang="ru-RU" sz="2800" dirty="0" smtClean="0">
                <a:cs typeface="Times New Roman" pitchFamily="18" charset="0"/>
              </a:rPr>
              <a:t>Согласится с действиями мастера</a:t>
            </a:r>
          </a:p>
        </p:txBody>
      </p:sp>
      <p:pic>
        <p:nvPicPr>
          <p:cNvPr id="3" name="Рисунок 2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571480"/>
            <a:ext cx="3914769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Рисунок 3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3643314"/>
            <a:ext cx="3895736" cy="2824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Прямая со стрелкой 4"/>
          <p:cNvCxnSpPr/>
          <p:nvPr/>
        </p:nvCxnSpPr>
        <p:spPr>
          <a:xfrm rot="10800000" flipV="1">
            <a:off x="3714744" y="1142984"/>
            <a:ext cx="2428892" cy="2214578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rot="5400000">
            <a:off x="2285984" y="2428868"/>
            <a:ext cx="5143536" cy="2571768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2441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4"/>
          <p:cNvSpPr txBox="1">
            <a:spLocks noChangeArrowheads="1"/>
          </p:cNvSpPr>
          <p:nvPr/>
        </p:nvSpPr>
        <p:spPr bwMode="auto">
          <a:xfrm>
            <a:off x="0" y="0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/>
            <a:r>
              <a:rPr lang="ru-RU" sz="2800" dirty="0" smtClean="0">
                <a:cs typeface="Times New Roman" pitchFamily="18" charset="0"/>
              </a:rPr>
              <a:t>Выбрать метод подключения к Интернет</a:t>
            </a:r>
          </a:p>
        </p:txBody>
      </p:sp>
      <p:pic>
        <p:nvPicPr>
          <p:cNvPr id="3" name="Рисунок 2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7" y="1581150"/>
            <a:ext cx="5815036" cy="477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Прямая со стрелкой 3"/>
          <p:cNvCxnSpPr/>
          <p:nvPr/>
        </p:nvCxnSpPr>
        <p:spPr>
          <a:xfrm rot="10800000" flipV="1">
            <a:off x="1785918" y="500042"/>
            <a:ext cx="4357718" cy="3357586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3184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4"/>
          <p:cNvSpPr txBox="1">
            <a:spLocks noChangeArrowheads="1"/>
          </p:cNvSpPr>
          <p:nvPr/>
        </p:nvSpPr>
        <p:spPr bwMode="auto">
          <a:xfrm>
            <a:off x="0" y="0"/>
            <a:ext cx="9144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/>
            <a:r>
              <a:rPr lang="ru-RU" sz="2800" dirty="0" smtClean="0">
                <a:cs typeface="Times New Roman" pitchFamily="18" charset="0"/>
              </a:rPr>
              <a:t>Задать описание станции (по своему выбору), имя станции не менять.</a:t>
            </a:r>
          </a:p>
        </p:txBody>
      </p:sp>
      <p:cxnSp>
        <p:nvCxnSpPr>
          <p:cNvPr id="4" name="Прямая со стрелкой 3"/>
          <p:cNvCxnSpPr/>
          <p:nvPr/>
        </p:nvCxnSpPr>
        <p:spPr>
          <a:xfrm rot="5400000">
            <a:off x="2178827" y="1250141"/>
            <a:ext cx="2428892" cy="785818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Группа 5"/>
          <p:cNvGrpSpPr/>
          <p:nvPr/>
        </p:nvGrpSpPr>
        <p:grpSpPr>
          <a:xfrm>
            <a:off x="500034" y="1576387"/>
            <a:ext cx="6929486" cy="4710133"/>
            <a:chOff x="500034" y="1576387"/>
            <a:chExt cx="6929486" cy="4710133"/>
          </a:xfrm>
        </p:grpSpPr>
        <p:pic>
          <p:nvPicPr>
            <p:cNvPr id="3" name="Рисунок 2"/>
            <p:cNvPicPr/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00034" y="1576387"/>
              <a:ext cx="6929486" cy="4710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Прямоугольник 4"/>
            <p:cNvSpPr/>
            <p:nvPr/>
          </p:nvSpPr>
          <p:spPr>
            <a:xfrm>
              <a:off x="2424300" y="3479776"/>
              <a:ext cx="57606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424300" y="3449288"/>
              <a:ext cx="757195" cy="276999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WinXP1</a:t>
              </a:r>
              <a:endParaRPr kumimoji="0" lang="ru-RU" sz="1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79623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4"/>
          <p:cNvSpPr txBox="1">
            <a:spLocks noChangeArrowheads="1"/>
          </p:cNvSpPr>
          <p:nvPr/>
        </p:nvSpPr>
        <p:spPr bwMode="auto">
          <a:xfrm>
            <a:off x="0" y="0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/>
            <a:r>
              <a:rPr lang="ru-RU" sz="2800" dirty="0" smtClean="0">
                <a:cs typeface="Times New Roman" pitchFamily="18" charset="0"/>
              </a:rPr>
              <a:t>Задать имя сети</a:t>
            </a:r>
            <a:r>
              <a:rPr lang="en-US" sz="2800" dirty="0" smtClean="0">
                <a:cs typeface="Times New Roman" pitchFamily="18" charset="0"/>
              </a:rPr>
              <a:t> (</a:t>
            </a:r>
            <a:r>
              <a:rPr lang="ru-RU" sz="2800" dirty="0" smtClean="0">
                <a:cs typeface="Times New Roman" pitchFamily="18" charset="0"/>
              </a:rPr>
              <a:t>рабочей группы</a:t>
            </a:r>
            <a:r>
              <a:rPr lang="en-US" sz="2800" dirty="0" smtClean="0">
                <a:cs typeface="Times New Roman" pitchFamily="18" charset="0"/>
              </a:rPr>
              <a:t>)</a:t>
            </a:r>
            <a:r>
              <a:rPr lang="ru-RU" sz="2800" dirty="0" smtClean="0">
                <a:cs typeface="Times New Roman" pitchFamily="18" charset="0"/>
              </a:rPr>
              <a:t>. Т.е. </a:t>
            </a:r>
            <a:r>
              <a:rPr lang="en-US" sz="2800" dirty="0" err="1" smtClean="0">
                <a:cs typeface="Times New Roman" pitchFamily="18" charset="0"/>
              </a:rPr>
              <a:t>BRIGi</a:t>
            </a:r>
            <a:endParaRPr lang="ru-RU" sz="2800" dirty="0" smtClean="0">
              <a:cs typeface="Times New Roman" pitchFamily="18" charset="0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81225" y="1590675"/>
            <a:ext cx="4781550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Прямая со стрелкой 3"/>
          <p:cNvCxnSpPr/>
          <p:nvPr/>
        </p:nvCxnSpPr>
        <p:spPr>
          <a:xfrm rot="16200000" flipH="1">
            <a:off x="1643042" y="857232"/>
            <a:ext cx="2643206" cy="1785950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8092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4"/>
          <p:cNvSpPr txBox="1">
            <a:spLocks noChangeArrowheads="1"/>
          </p:cNvSpPr>
          <p:nvPr/>
        </p:nvSpPr>
        <p:spPr bwMode="auto">
          <a:xfrm>
            <a:off x="0" y="0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/>
            <a:r>
              <a:rPr lang="ru-RU" sz="2800" dirty="0" smtClean="0">
                <a:cs typeface="Times New Roman" pitchFamily="18" charset="0"/>
              </a:rPr>
              <a:t>Включить общий доступ к файлам</a:t>
            </a:r>
          </a:p>
        </p:txBody>
      </p:sp>
      <p:pic>
        <p:nvPicPr>
          <p:cNvPr id="3" name="Рисунок 2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1071546"/>
            <a:ext cx="6357982" cy="542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Прямая со стрелкой 3"/>
          <p:cNvCxnSpPr/>
          <p:nvPr/>
        </p:nvCxnSpPr>
        <p:spPr>
          <a:xfrm rot="5400000">
            <a:off x="607191" y="1464455"/>
            <a:ext cx="3429024" cy="1357322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8080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4"/>
          <p:cNvSpPr txBox="1">
            <a:spLocks noChangeArrowheads="1"/>
          </p:cNvSpPr>
          <p:nvPr/>
        </p:nvSpPr>
        <p:spPr bwMode="auto">
          <a:xfrm>
            <a:off x="0" y="0"/>
            <a:ext cx="9144000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/>
            <a:r>
              <a:rPr lang="ru-RU" sz="2800" dirty="0" smtClean="0">
                <a:cs typeface="Times New Roman" pitchFamily="18" charset="0"/>
              </a:rPr>
              <a:t>Для этого выполнить вход на рабочую станцию от имени локального администратора станции.</a:t>
            </a:r>
          </a:p>
          <a:p>
            <a:pPr indent="457200"/>
            <a:endParaRPr lang="ru-RU" sz="800" dirty="0" smtClean="0">
              <a:cs typeface="Times New Roman" pitchFamily="18" charset="0"/>
            </a:endParaRPr>
          </a:p>
          <a:p>
            <a:pPr indent="457200"/>
            <a:r>
              <a:rPr lang="ru-RU" sz="2800" dirty="0" smtClean="0">
                <a:cs typeface="Times New Roman" pitchFamily="18" charset="0"/>
              </a:rPr>
              <a:t>а) сделать на локальном диске "С:" две папки, "Чтение", и "</a:t>
            </a:r>
            <a:r>
              <a:rPr lang="ru-RU" sz="2800" dirty="0" err="1" smtClean="0">
                <a:cs typeface="Times New Roman" pitchFamily="18" charset="0"/>
              </a:rPr>
              <a:t>Чт-зап</a:t>
            </a:r>
            <a:r>
              <a:rPr lang="ru-RU" sz="2800" dirty="0" smtClean="0">
                <a:cs typeface="Times New Roman" pitchFamily="18" charset="0"/>
              </a:rPr>
              <a:t>".</a:t>
            </a:r>
          </a:p>
          <a:p>
            <a:pPr indent="457200"/>
            <a:r>
              <a:rPr lang="ru-RU" sz="2800" dirty="0" smtClean="0">
                <a:cs typeface="Times New Roman" pitchFamily="18" charset="0"/>
              </a:rPr>
              <a:t>Из названий папок следует, какие операции с ними будут разрешены при интерактивном входе на станцию.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1" y="3067048"/>
            <a:ext cx="5161776" cy="3635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100125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4"/>
          <p:cNvSpPr txBox="1">
            <a:spLocks noChangeArrowheads="1"/>
          </p:cNvSpPr>
          <p:nvPr/>
        </p:nvSpPr>
        <p:spPr bwMode="auto">
          <a:xfrm>
            <a:off x="0" y="0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/>
            <a:r>
              <a:rPr lang="ru-RU" sz="2800" dirty="0" smtClean="0">
                <a:cs typeface="Times New Roman" pitchFamily="18" charset="0"/>
              </a:rPr>
              <a:t>Просмотреть параметры и согласиться</a:t>
            </a:r>
          </a:p>
        </p:txBody>
      </p:sp>
      <p:pic>
        <p:nvPicPr>
          <p:cNvPr id="3" name="Рисунок 2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1214423"/>
            <a:ext cx="6429420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Прямая со стрелкой 3"/>
          <p:cNvCxnSpPr/>
          <p:nvPr/>
        </p:nvCxnSpPr>
        <p:spPr>
          <a:xfrm rot="10800000" flipV="1">
            <a:off x="5000628" y="2714620"/>
            <a:ext cx="3071834" cy="1785950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7858148" y="2143116"/>
            <a:ext cx="7797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cs typeface="Times New Roman" pitchFamily="18" charset="0"/>
              </a:rPr>
              <a:t>будет</a:t>
            </a:r>
          </a:p>
          <a:p>
            <a:r>
              <a:rPr lang="ru-RU" dirty="0" smtClean="0">
                <a:cs typeface="Times New Roman" pitchFamily="18" charset="0"/>
              </a:rPr>
              <a:t>свое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74868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4"/>
          <p:cNvSpPr txBox="1">
            <a:spLocks noChangeArrowheads="1"/>
          </p:cNvSpPr>
          <p:nvPr/>
        </p:nvSpPr>
        <p:spPr bwMode="auto">
          <a:xfrm>
            <a:off x="0" y="0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/>
            <a:r>
              <a:rPr lang="ru-RU" sz="2800" dirty="0" smtClean="0">
                <a:cs typeface="Times New Roman" pitchFamily="18" charset="0"/>
              </a:rPr>
              <a:t>Подождать</a:t>
            </a:r>
          </a:p>
        </p:txBody>
      </p:sp>
      <p:pic>
        <p:nvPicPr>
          <p:cNvPr id="3" name="Рисунок 2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928670"/>
            <a:ext cx="7215238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302966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4"/>
          <p:cNvSpPr txBox="1">
            <a:spLocks noChangeArrowheads="1"/>
          </p:cNvSpPr>
          <p:nvPr/>
        </p:nvSpPr>
        <p:spPr bwMode="auto">
          <a:xfrm>
            <a:off x="0" y="0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/>
            <a:r>
              <a:rPr lang="ru-RU" sz="2800" dirty="0" smtClean="0">
                <a:cs typeface="Times New Roman" pitchFamily="18" charset="0"/>
              </a:rPr>
              <a:t>Завершить работу мастера</a:t>
            </a:r>
          </a:p>
        </p:txBody>
      </p:sp>
      <p:pic>
        <p:nvPicPr>
          <p:cNvPr id="5" name="Рисунок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500042"/>
            <a:ext cx="4000528" cy="3095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3743316"/>
            <a:ext cx="4448190" cy="3114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412905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4"/>
          <p:cNvSpPr txBox="1">
            <a:spLocks noChangeArrowheads="1"/>
          </p:cNvSpPr>
          <p:nvPr/>
        </p:nvSpPr>
        <p:spPr bwMode="auto">
          <a:xfrm>
            <a:off x="0" y="0"/>
            <a:ext cx="91440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/>
            <a:r>
              <a:rPr lang="ru-RU" sz="2800" dirty="0" smtClean="0">
                <a:cs typeface="Times New Roman" pitchFamily="18" charset="0"/>
              </a:rPr>
              <a:t>Используя </a:t>
            </a:r>
            <a:r>
              <a:rPr lang="ru-RU" sz="2800" b="1" dirty="0" smtClean="0">
                <a:cs typeface="Times New Roman" pitchFamily="18" charset="0"/>
              </a:rPr>
              <a:t>Мой компьютер</a:t>
            </a:r>
            <a:r>
              <a:rPr lang="ru-RU" sz="2800" dirty="0" smtClean="0">
                <a:cs typeface="Times New Roman" pitchFamily="18" charset="0"/>
              </a:rPr>
              <a:t> открыть </a:t>
            </a:r>
            <a:r>
              <a:rPr lang="ru-RU" sz="2800" b="1" dirty="0" smtClean="0">
                <a:cs typeface="Times New Roman" pitchFamily="18" charset="0"/>
              </a:rPr>
              <a:t>Сетевое окружение</a:t>
            </a:r>
            <a:r>
              <a:rPr lang="ru-RU" sz="2800" dirty="0" smtClean="0">
                <a:cs typeface="Times New Roman" pitchFamily="18" charset="0"/>
              </a:rPr>
              <a:t>. Должны увидеть папку </a:t>
            </a:r>
            <a:r>
              <a:rPr lang="en-US" sz="2800" b="1" dirty="0" err="1" smtClean="0">
                <a:cs typeface="Times New Roman" pitchFamily="18" charset="0"/>
              </a:rPr>
              <a:t>ShareDocs</a:t>
            </a:r>
            <a:r>
              <a:rPr lang="en-US" sz="2800" b="1" dirty="0" smtClean="0">
                <a:cs typeface="Times New Roman" pitchFamily="18" charset="0"/>
              </a:rPr>
              <a:t> </a:t>
            </a:r>
            <a:r>
              <a:rPr lang="ru-RU" sz="2800" b="1" dirty="0" smtClean="0">
                <a:cs typeface="Times New Roman" pitchFamily="18" charset="0"/>
              </a:rPr>
              <a:t>на метролог1 (</a:t>
            </a:r>
            <a:r>
              <a:rPr lang="en-US" sz="2800" b="1" dirty="0" smtClean="0">
                <a:cs typeface="Times New Roman" pitchFamily="18" charset="0"/>
              </a:rPr>
              <a:t>Win</a:t>
            </a:r>
            <a:r>
              <a:rPr lang="ru-RU" sz="2800" b="1" dirty="0" smtClean="0">
                <a:cs typeface="Times New Roman" pitchFamily="18" charset="0"/>
              </a:rPr>
              <a:t>Х</a:t>
            </a:r>
            <a:r>
              <a:rPr lang="en-US" sz="2800" b="1" dirty="0" smtClean="0">
                <a:cs typeface="Times New Roman" pitchFamily="18" charset="0"/>
              </a:rPr>
              <a:t>P</a:t>
            </a:r>
            <a:r>
              <a:rPr lang="ru-RU" sz="2800" b="1" dirty="0" smtClean="0">
                <a:cs typeface="Times New Roman" pitchFamily="18" charset="0"/>
              </a:rPr>
              <a:t>1)</a:t>
            </a:r>
          </a:p>
          <a:p>
            <a:pPr indent="457200"/>
            <a:r>
              <a:rPr lang="ru-RU" sz="2800" dirty="0" smtClean="0">
                <a:cs typeface="Times New Roman" pitchFamily="18" charset="0"/>
              </a:rPr>
              <a:t>Имена станций и папок у вас будут свои.</a:t>
            </a:r>
          </a:p>
        </p:txBody>
      </p:sp>
      <p:pic>
        <p:nvPicPr>
          <p:cNvPr id="3" name="Рисунок 2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2143116"/>
            <a:ext cx="7929617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Прямая со стрелкой 3"/>
          <p:cNvCxnSpPr/>
          <p:nvPr/>
        </p:nvCxnSpPr>
        <p:spPr>
          <a:xfrm rot="5400000">
            <a:off x="3286116" y="1428736"/>
            <a:ext cx="3857652" cy="2714644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8002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4"/>
          <p:cNvSpPr txBox="1">
            <a:spLocks noChangeArrowheads="1"/>
          </p:cNvSpPr>
          <p:nvPr/>
        </p:nvSpPr>
        <p:spPr bwMode="auto">
          <a:xfrm>
            <a:off x="0" y="0"/>
            <a:ext cx="91440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/>
            <a:r>
              <a:rPr lang="ru-RU" sz="2800" dirty="0" smtClean="0">
                <a:cs typeface="Times New Roman" pitchFamily="18" charset="0"/>
              </a:rPr>
              <a:t>Теперь сделать доступ по сети к папке </a:t>
            </a:r>
            <a:r>
              <a:rPr lang="ru-RU" sz="2800" b="1" dirty="0" err="1" smtClean="0">
                <a:cs typeface="Times New Roman" pitchFamily="18" charset="0"/>
              </a:rPr>
              <a:t>Общая-чтение</a:t>
            </a:r>
            <a:r>
              <a:rPr lang="ru-RU" sz="2800" dirty="0" smtClean="0">
                <a:cs typeface="Times New Roman" pitchFamily="18" charset="0"/>
              </a:rPr>
              <a:t> только на чтение. Щелкнув правой кнопкой на папке вызвать её свойства. Перейти на вкладку </a:t>
            </a:r>
            <a:r>
              <a:rPr lang="ru-RU" sz="2800" b="1" dirty="0" smtClean="0">
                <a:cs typeface="Times New Roman" pitchFamily="18" charset="0"/>
              </a:rPr>
              <a:t>Доступ</a:t>
            </a:r>
            <a:r>
              <a:rPr lang="ru-RU" sz="2800" dirty="0" smtClean="0">
                <a:cs typeface="Times New Roman" pitchFamily="18" charset="0"/>
              </a:rPr>
              <a:t>.</a:t>
            </a:r>
          </a:p>
        </p:txBody>
      </p:sp>
      <p:pic>
        <p:nvPicPr>
          <p:cNvPr id="3" name="Рисунок 2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2214554"/>
            <a:ext cx="5143500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Прямая со стрелкой 3"/>
          <p:cNvCxnSpPr/>
          <p:nvPr/>
        </p:nvCxnSpPr>
        <p:spPr>
          <a:xfrm>
            <a:off x="1428728" y="1714488"/>
            <a:ext cx="2428892" cy="928694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3515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4"/>
          <p:cNvSpPr txBox="1">
            <a:spLocks noChangeArrowheads="1"/>
          </p:cNvSpPr>
          <p:nvPr/>
        </p:nvSpPr>
        <p:spPr bwMode="auto">
          <a:xfrm>
            <a:off x="0" y="0"/>
            <a:ext cx="9144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/>
            <a:r>
              <a:rPr lang="ru-RU" sz="2800" b="1" dirty="0" smtClean="0">
                <a:cs typeface="Times New Roman" pitchFamily="18" charset="0"/>
              </a:rPr>
              <a:t>Открыть общий доступ к этой папке</a:t>
            </a:r>
            <a:r>
              <a:rPr lang="ru-RU" sz="2800" dirty="0" smtClean="0">
                <a:cs typeface="Times New Roman" pitchFamily="18" charset="0"/>
              </a:rPr>
              <a:t>, но </a:t>
            </a:r>
            <a:r>
              <a:rPr lang="ru-RU" sz="2800" i="1" u="sng" dirty="0" smtClean="0">
                <a:cs typeface="Times New Roman" pitchFamily="18" charset="0"/>
              </a:rPr>
              <a:t>не</a:t>
            </a:r>
            <a:r>
              <a:rPr lang="ru-RU" sz="2800" dirty="0" smtClean="0">
                <a:cs typeface="Times New Roman" pitchFamily="18" charset="0"/>
              </a:rPr>
              <a:t> </a:t>
            </a:r>
            <a:r>
              <a:rPr lang="ru-RU" sz="2800" b="1" dirty="0" smtClean="0">
                <a:cs typeface="Times New Roman" pitchFamily="18" charset="0"/>
              </a:rPr>
              <a:t>Разрешить изменение файлов по сети</a:t>
            </a:r>
            <a:endParaRPr lang="ru-RU" sz="2800" dirty="0" smtClean="0">
              <a:cs typeface="Times New Roman" pitchFamily="18" charset="0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08" y="1643050"/>
            <a:ext cx="4224354" cy="501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Прямая со стрелкой 3"/>
          <p:cNvCxnSpPr/>
          <p:nvPr/>
        </p:nvCxnSpPr>
        <p:spPr>
          <a:xfrm rot="5400000">
            <a:off x="892943" y="2321711"/>
            <a:ext cx="3929090" cy="142876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 стрелкой 4"/>
          <p:cNvCxnSpPr/>
          <p:nvPr/>
        </p:nvCxnSpPr>
        <p:spPr>
          <a:xfrm rot="5400000">
            <a:off x="1821637" y="1893083"/>
            <a:ext cx="4000528" cy="1928826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1983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4"/>
          <p:cNvSpPr txBox="1">
            <a:spLocks noChangeArrowheads="1"/>
          </p:cNvSpPr>
          <p:nvPr/>
        </p:nvSpPr>
        <p:spPr bwMode="auto">
          <a:xfrm>
            <a:off x="0" y="0"/>
            <a:ext cx="9144000" cy="5816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 algn="ctr"/>
            <a:r>
              <a:rPr lang="ru-RU" sz="2800" b="1" dirty="0" smtClean="0">
                <a:cs typeface="Times New Roman" pitchFamily="18" charset="0"/>
              </a:rPr>
              <a:t>Проверка правильности</a:t>
            </a:r>
          </a:p>
          <a:p>
            <a:pPr indent="457200"/>
            <a:r>
              <a:rPr lang="ru-RU" sz="2800" dirty="0" smtClean="0">
                <a:cs typeface="Times New Roman" pitchFamily="18" charset="0"/>
              </a:rPr>
              <a:t>1. На станции </a:t>
            </a:r>
            <a:r>
              <a:rPr lang="en-US" sz="2800" b="1" dirty="0" smtClean="0">
                <a:cs typeface="Times New Roman" pitchFamily="18" charset="0"/>
              </a:rPr>
              <a:t>Win</a:t>
            </a:r>
            <a:r>
              <a:rPr lang="ru-RU" sz="2800" b="1" dirty="0" smtClean="0">
                <a:cs typeface="Times New Roman" pitchFamily="18" charset="0"/>
              </a:rPr>
              <a:t>Х</a:t>
            </a:r>
            <a:r>
              <a:rPr lang="en-US" sz="2800" b="1" dirty="0" smtClean="0">
                <a:cs typeface="Times New Roman" pitchFamily="18" charset="0"/>
              </a:rPr>
              <a:t>p</a:t>
            </a:r>
            <a:r>
              <a:rPr lang="ru-RU" sz="2800" b="1" dirty="0" smtClean="0">
                <a:cs typeface="Times New Roman" pitchFamily="18" charset="0"/>
              </a:rPr>
              <a:t>1</a:t>
            </a:r>
            <a:r>
              <a:rPr lang="ru-RU" sz="2800" dirty="0" smtClean="0">
                <a:cs typeface="Times New Roman" pitchFamily="18" charset="0"/>
              </a:rPr>
              <a:t> поместить в папку </a:t>
            </a:r>
            <a:r>
              <a:rPr lang="ru-RU" sz="2800" b="1" dirty="0" err="1" smtClean="0">
                <a:cs typeface="Times New Roman" pitchFamily="18" charset="0"/>
              </a:rPr>
              <a:t>Общая-чтение</a:t>
            </a:r>
            <a:r>
              <a:rPr lang="ru-RU" sz="2800" dirty="0" smtClean="0">
                <a:cs typeface="Times New Roman" pitchFamily="18" charset="0"/>
              </a:rPr>
              <a:t> какой-либо текстовый файл.</a:t>
            </a:r>
          </a:p>
          <a:p>
            <a:pPr indent="457200"/>
            <a:endParaRPr lang="ru-RU" sz="800" dirty="0" smtClean="0">
              <a:cs typeface="Times New Roman" pitchFamily="18" charset="0"/>
            </a:endParaRPr>
          </a:p>
          <a:p>
            <a:pPr indent="457200"/>
            <a:r>
              <a:rPr lang="ru-RU" sz="2800" dirty="0" smtClean="0">
                <a:cs typeface="Times New Roman" pitchFamily="18" charset="0"/>
              </a:rPr>
              <a:t>2. На станции </a:t>
            </a:r>
            <a:r>
              <a:rPr lang="en-US" sz="2800" b="1" dirty="0" smtClean="0">
                <a:cs typeface="Times New Roman" pitchFamily="18" charset="0"/>
              </a:rPr>
              <a:t>Win</a:t>
            </a:r>
            <a:r>
              <a:rPr lang="ru-RU" sz="2800" b="1" dirty="0" smtClean="0">
                <a:cs typeface="Times New Roman" pitchFamily="18" charset="0"/>
              </a:rPr>
              <a:t>Х</a:t>
            </a:r>
            <a:r>
              <a:rPr lang="en-US" sz="2800" b="1" dirty="0" smtClean="0">
                <a:cs typeface="Times New Roman" pitchFamily="18" charset="0"/>
              </a:rPr>
              <a:t>p</a:t>
            </a:r>
            <a:r>
              <a:rPr lang="ru-RU" sz="2800" b="1" dirty="0" smtClean="0">
                <a:cs typeface="Times New Roman" pitchFamily="18" charset="0"/>
              </a:rPr>
              <a:t>2 </a:t>
            </a:r>
            <a:r>
              <a:rPr lang="ru-RU" sz="2800" dirty="0" smtClean="0">
                <a:cs typeface="Times New Roman" pitchFamily="18" charset="0"/>
              </a:rPr>
              <a:t>открыть </a:t>
            </a:r>
            <a:r>
              <a:rPr lang="ru-RU" sz="2800" b="1" dirty="0" smtClean="0">
                <a:cs typeface="Times New Roman" pitchFamily="18" charset="0"/>
              </a:rPr>
              <a:t>Мой компьютер-</a:t>
            </a:r>
            <a:r>
              <a:rPr lang="en-US" sz="2800" b="1" dirty="0" smtClean="0">
                <a:cs typeface="Times New Roman" pitchFamily="18" charset="0"/>
              </a:rPr>
              <a:t>&gt;</a:t>
            </a:r>
            <a:r>
              <a:rPr lang="ru-RU" sz="2800" b="1" dirty="0" smtClean="0">
                <a:cs typeface="Times New Roman" pitchFamily="18" charset="0"/>
              </a:rPr>
              <a:t>Сетевое окружение</a:t>
            </a:r>
            <a:r>
              <a:rPr lang="en-US" sz="2800" b="1" dirty="0" smtClean="0">
                <a:cs typeface="Times New Roman" pitchFamily="18" charset="0"/>
              </a:rPr>
              <a:t>-&gt;</a:t>
            </a:r>
            <a:r>
              <a:rPr lang="ru-RU" sz="2800" b="1" dirty="0" smtClean="0">
                <a:cs typeface="Times New Roman" pitchFamily="18" charset="0"/>
              </a:rPr>
              <a:t>Сетевое окружение-</a:t>
            </a:r>
            <a:r>
              <a:rPr lang="en-US" sz="2800" b="1" dirty="0" smtClean="0">
                <a:cs typeface="Times New Roman" pitchFamily="18" charset="0"/>
              </a:rPr>
              <a:t>&gt;</a:t>
            </a:r>
            <a:r>
              <a:rPr lang="ru-RU" sz="2800" b="1" dirty="0" smtClean="0">
                <a:cs typeface="Times New Roman" pitchFamily="18" charset="0"/>
              </a:rPr>
              <a:t>Отобразить компьютеры рабочей группы.</a:t>
            </a:r>
            <a:r>
              <a:rPr lang="ru-RU" sz="2800" dirty="0" smtClean="0">
                <a:cs typeface="Times New Roman" pitchFamily="18" charset="0"/>
              </a:rPr>
              <a:t> </a:t>
            </a:r>
          </a:p>
          <a:p>
            <a:pPr indent="457200"/>
            <a:r>
              <a:rPr lang="ru-RU" sz="2800" dirty="0" smtClean="0">
                <a:cs typeface="Times New Roman" pitchFamily="18" charset="0"/>
              </a:rPr>
              <a:t>Затем открыть </a:t>
            </a:r>
            <a:r>
              <a:rPr lang="en-US" sz="2800" b="1" dirty="0" smtClean="0">
                <a:cs typeface="Times New Roman" pitchFamily="18" charset="0"/>
              </a:rPr>
              <a:t>Win</a:t>
            </a:r>
            <a:r>
              <a:rPr lang="ru-RU" sz="2800" b="1" dirty="0" smtClean="0">
                <a:cs typeface="Times New Roman" pitchFamily="18" charset="0"/>
              </a:rPr>
              <a:t>Х</a:t>
            </a:r>
            <a:r>
              <a:rPr lang="en-US" sz="2800" b="1" dirty="0" smtClean="0">
                <a:cs typeface="Times New Roman" pitchFamily="18" charset="0"/>
              </a:rPr>
              <a:t>p</a:t>
            </a:r>
            <a:r>
              <a:rPr lang="ru-RU" sz="2800" b="1" dirty="0" smtClean="0">
                <a:cs typeface="Times New Roman" pitchFamily="18" charset="0"/>
              </a:rPr>
              <a:t>1 </a:t>
            </a:r>
            <a:r>
              <a:rPr lang="ru-RU" sz="2800" dirty="0" smtClean="0">
                <a:cs typeface="Times New Roman" pitchFamily="18" charset="0"/>
              </a:rPr>
              <a:t>(двойной правый клик). Должна быть видна "сетевая" папка </a:t>
            </a:r>
            <a:r>
              <a:rPr lang="ru-RU" sz="2800" b="1" dirty="0" err="1" smtClean="0">
                <a:cs typeface="Times New Roman" pitchFamily="18" charset="0"/>
              </a:rPr>
              <a:t>Общая-чтение</a:t>
            </a:r>
            <a:r>
              <a:rPr lang="ru-RU" sz="2800" dirty="0" smtClean="0">
                <a:cs typeface="Times New Roman" pitchFamily="18" charset="0"/>
              </a:rPr>
              <a:t>.</a:t>
            </a:r>
          </a:p>
          <a:p>
            <a:pPr indent="457200"/>
            <a:r>
              <a:rPr lang="ru-RU" sz="2800" dirty="0" smtClean="0">
                <a:cs typeface="Times New Roman" pitchFamily="18" charset="0"/>
              </a:rPr>
              <a:t>3. Убедиться, что текстовый файл можно прочитать.</a:t>
            </a:r>
          </a:p>
          <a:p>
            <a:pPr indent="457200"/>
            <a:r>
              <a:rPr lang="ru-RU" sz="2800" dirty="0" smtClean="0">
                <a:cs typeface="Times New Roman" pitchFamily="18" charset="0"/>
              </a:rPr>
              <a:t>4. Попытаться создать внутри </a:t>
            </a:r>
            <a:r>
              <a:rPr lang="ru-RU" sz="2800" b="1" dirty="0" smtClean="0">
                <a:cs typeface="Times New Roman" pitchFamily="18" charset="0"/>
              </a:rPr>
              <a:t>Новую подпапку</a:t>
            </a:r>
            <a:r>
              <a:rPr lang="ru-RU" sz="2800" dirty="0" smtClean="0">
                <a:cs typeface="Times New Roman" pitchFamily="18" charset="0"/>
              </a:rPr>
              <a:t>. Должно быть отказано в доступе, как показано на </a:t>
            </a:r>
            <a:r>
              <a:rPr lang="ru-RU" sz="2800" dirty="0" err="1" smtClean="0">
                <a:cs typeface="Times New Roman" pitchFamily="18" charset="0"/>
              </a:rPr>
              <a:t>скриншоте</a:t>
            </a:r>
            <a:r>
              <a:rPr lang="ru-RU" sz="2800" dirty="0" smtClean="0"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24072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4"/>
          <p:cNvSpPr txBox="1">
            <a:spLocks noChangeArrowheads="1"/>
          </p:cNvSpPr>
          <p:nvPr/>
        </p:nvSpPr>
        <p:spPr bwMode="auto">
          <a:xfrm>
            <a:off x="0" y="0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/>
            <a:r>
              <a:rPr lang="ru-RU" sz="2800" dirty="0" smtClean="0">
                <a:cs typeface="Times New Roman" pitchFamily="18" charset="0"/>
              </a:rPr>
              <a:t>Отказ в доступе</a:t>
            </a:r>
          </a:p>
        </p:txBody>
      </p:sp>
      <p:pic>
        <p:nvPicPr>
          <p:cNvPr id="3" name="Рисунок 2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857232"/>
            <a:ext cx="7572427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Прямая со стрелкой 4"/>
          <p:cNvCxnSpPr/>
          <p:nvPr/>
        </p:nvCxnSpPr>
        <p:spPr>
          <a:xfrm>
            <a:off x="1142976" y="428604"/>
            <a:ext cx="4143404" cy="2643206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0480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4"/>
          <p:cNvSpPr txBox="1">
            <a:spLocks noChangeArrowheads="1"/>
          </p:cNvSpPr>
          <p:nvPr/>
        </p:nvSpPr>
        <p:spPr bwMode="auto">
          <a:xfrm>
            <a:off x="0" y="0"/>
            <a:ext cx="91440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/>
            <a:r>
              <a:rPr lang="ru-RU" sz="2800" dirty="0" smtClean="0">
                <a:cs typeface="Times New Roman" pitchFamily="18" charset="0"/>
              </a:rPr>
              <a:t>Теперь сделать доступ по сети к папке </a:t>
            </a:r>
            <a:r>
              <a:rPr lang="ru-RU" sz="2800" b="1" dirty="0" err="1" smtClean="0">
                <a:cs typeface="Times New Roman" pitchFamily="18" charset="0"/>
              </a:rPr>
              <a:t>Общая-чт-зап</a:t>
            </a:r>
            <a:r>
              <a:rPr lang="ru-RU" sz="2800" dirty="0" smtClean="0">
                <a:cs typeface="Times New Roman" pitchFamily="18" charset="0"/>
              </a:rPr>
              <a:t> на чтение/запись. Щелкнуть правой кнопкой на папке, вызвав её свойства. Перейти на вкладку </a:t>
            </a:r>
            <a:r>
              <a:rPr lang="ru-RU" sz="2800" b="1" dirty="0" smtClean="0">
                <a:cs typeface="Times New Roman" pitchFamily="18" charset="0"/>
              </a:rPr>
              <a:t>Доступ</a:t>
            </a:r>
            <a:r>
              <a:rPr lang="ru-RU" sz="2800" dirty="0" smtClean="0">
                <a:cs typeface="Times New Roman" pitchFamily="18" charset="0"/>
              </a:rPr>
              <a:t>. Разрешить чтение/запись.</a:t>
            </a:r>
          </a:p>
        </p:txBody>
      </p:sp>
      <p:pic>
        <p:nvPicPr>
          <p:cNvPr id="5" name="Рисунок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84" y="2357430"/>
            <a:ext cx="3929090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Прямая со стрелкой 3"/>
          <p:cNvCxnSpPr/>
          <p:nvPr/>
        </p:nvCxnSpPr>
        <p:spPr>
          <a:xfrm>
            <a:off x="714348" y="1714488"/>
            <a:ext cx="2286016" cy="1000132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rot="5400000">
            <a:off x="2107389" y="2536025"/>
            <a:ext cx="3000396" cy="1357322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rot="5400000">
            <a:off x="2571736" y="2143116"/>
            <a:ext cx="3429024" cy="2571768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607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4"/>
          <p:cNvSpPr txBox="1">
            <a:spLocks noChangeArrowheads="1"/>
          </p:cNvSpPr>
          <p:nvPr/>
        </p:nvSpPr>
        <p:spPr bwMode="auto">
          <a:xfrm>
            <a:off x="0" y="0"/>
            <a:ext cx="9144000" cy="538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 algn="ctr"/>
            <a:r>
              <a:rPr lang="ru-RU" sz="2800" b="1" dirty="0" smtClean="0">
                <a:cs typeface="Times New Roman" pitchFamily="18" charset="0"/>
              </a:rPr>
              <a:t>Проверка правильности</a:t>
            </a:r>
          </a:p>
          <a:p>
            <a:pPr indent="457200"/>
            <a:r>
              <a:rPr lang="ru-RU" sz="2800" dirty="0" smtClean="0">
                <a:cs typeface="Times New Roman" pitchFamily="18" charset="0"/>
              </a:rPr>
              <a:t>. На станции </a:t>
            </a:r>
            <a:r>
              <a:rPr lang="en-US" sz="2800" b="1" dirty="0" smtClean="0">
                <a:cs typeface="Times New Roman" pitchFamily="18" charset="0"/>
              </a:rPr>
              <a:t>Win</a:t>
            </a:r>
            <a:r>
              <a:rPr lang="ru-RU" sz="2800" b="1" dirty="0" smtClean="0">
                <a:cs typeface="Times New Roman" pitchFamily="18" charset="0"/>
              </a:rPr>
              <a:t>Х</a:t>
            </a:r>
            <a:r>
              <a:rPr lang="en-US" sz="2800" b="1" dirty="0" smtClean="0">
                <a:cs typeface="Times New Roman" pitchFamily="18" charset="0"/>
              </a:rPr>
              <a:t>p</a:t>
            </a:r>
            <a:r>
              <a:rPr lang="ru-RU" sz="2800" b="1" dirty="0" smtClean="0">
                <a:cs typeface="Times New Roman" pitchFamily="18" charset="0"/>
              </a:rPr>
              <a:t>1</a:t>
            </a:r>
            <a:r>
              <a:rPr lang="ru-RU" sz="2800" dirty="0" smtClean="0">
                <a:cs typeface="Times New Roman" pitchFamily="18" charset="0"/>
              </a:rPr>
              <a:t> поместить в папку </a:t>
            </a:r>
            <a:r>
              <a:rPr lang="ru-RU" sz="2800" b="1" dirty="0" err="1" smtClean="0">
                <a:cs typeface="Times New Roman" pitchFamily="18" charset="0"/>
              </a:rPr>
              <a:t>Общая-чт-зап</a:t>
            </a:r>
            <a:r>
              <a:rPr lang="ru-RU" sz="2800" dirty="0" smtClean="0">
                <a:cs typeface="Times New Roman" pitchFamily="18" charset="0"/>
              </a:rPr>
              <a:t> какой-либо текстовый файл.</a:t>
            </a:r>
          </a:p>
          <a:p>
            <a:pPr indent="457200"/>
            <a:endParaRPr lang="ru-RU" sz="800" dirty="0" smtClean="0">
              <a:cs typeface="Times New Roman" pitchFamily="18" charset="0"/>
            </a:endParaRPr>
          </a:p>
          <a:p>
            <a:pPr indent="457200"/>
            <a:r>
              <a:rPr lang="ru-RU" sz="2800" dirty="0" smtClean="0">
                <a:cs typeface="Times New Roman" pitchFamily="18" charset="0"/>
              </a:rPr>
              <a:t>2. На станции </a:t>
            </a:r>
            <a:r>
              <a:rPr lang="en-US" sz="2800" b="1" dirty="0" smtClean="0">
                <a:cs typeface="Times New Roman" pitchFamily="18" charset="0"/>
              </a:rPr>
              <a:t>Win</a:t>
            </a:r>
            <a:r>
              <a:rPr lang="ru-RU" sz="2800" b="1" dirty="0" smtClean="0">
                <a:cs typeface="Times New Roman" pitchFamily="18" charset="0"/>
              </a:rPr>
              <a:t>Х</a:t>
            </a:r>
            <a:r>
              <a:rPr lang="en-US" sz="2800" b="1" dirty="0" smtClean="0">
                <a:cs typeface="Times New Roman" pitchFamily="18" charset="0"/>
              </a:rPr>
              <a:t>p</a:t>
            </a:r>
            <a:r>
              <a:rPr lang="ru-RU" sz="2800" b="1" dirty="0" smtClean="0">
                <a:cs typeface="Times New Roman" pitchFamily="18" charset="0"/>
              </a:rPr>
              <a:t>2 </a:t>
            </a:r>
            <a:r>
              <a:rPr lang="ru-RU" sz="2800" dirty="0" smtClean="0">
                <a:cs typeface="Times New Roman" pitchFamily="18" charset="0"/>
              </a:rPr>
              <a:t>открыть </a:t>
            </a:r>
            <a:r>
              <a:rPr lang="ru-RU" sz="2800" b="1" dirty="0" smtClean="0">
                <a:cs typeface="Times New Roman" pitchFamily="18" charset="0"/>
              </a:rPr>
              <a:t>Мой компьютер-</a:t>
            </a:r>
            <a:r>
              <a:rPr lang="en-US" sz="2800" b="1" dirty="0" smtClean="0">
                <a:cs typeface="Times New Roman" pitchFamily="18" charset="0"/>
              </a:rPr>
              <a:t>&gt;</a:t>
            </a:r>
            <a:r>
              <a:rPr lang="ru-RU" sz="2800" b="1" dirty="0" smtClean="0">
                <a:cs typeface="Times New Roman" pitchFamily="18" charset="0"/>
              </a:rPr>
              <a:t>Сетевое окружение</a:t>
            </a:r>
            <a:r>
              <a:rPr lang="en-US" sz="2800" b="1" dirty="0" smtClean="0">
                <a:cs typeface="Times New Roman" pitchFamily="18" charset="0"/>
              </a:rPr>
              <a:t>-&gt;</a:t>
            </a:r>
            <a:r>
              <a:rPr lang="ru-RU" sz="2800" b="1" dirty="0" smtClean="0">
                <a:cs typeface="Times New Roman" pitchFamily="18" charset="0"/>
              </a:rPr>
              <a:t>Сетевое окружение-</a:t>
            </a:r>
            <a:r>
              <a:rPr lang="en-US" sz="2800" b="1" dirty="0" smtClean="0">
                <a:cs typeface="Times New Roman" pitchFamily="18" charset="0"/>
              </a:rPr>
              <a:t>&gt;</a:t>
            </a:r>
            <a:r>
              <a:rPr lang="ru-RU" sz="2800" b="1" dirty="0" smtClean="0">
                <a:cs typeface="Times New Roman" pitchFamily="18" charset="0"/>
              </a:rPr>
              <a:t>Отобразить компьютеры рабочей группы.</a:t>
            </a:r>
            <a:r>
              <a:rPr lang="ru-RU" sz="2800" dirty="0" smtClean="0">
                <a:cs typeface="Times New Roman" pitchFamily="18" charset="0"/>
              </a:rPr>
              <a:t> </a:t>
            </a:r>
          </a:p>
          <a:p>
            <a:pPr indent="457200"/>
            <a:r>
              <a:rPr lang="ru-RU" sz="2800" dirty="0" smtClean="0">
                <a:cs typeface="Times New Roman" pitchFamily="18" charset="0"/>
              </a:rPr>
              <a:t>Затем открыть </a:t>
            </a:r>
            <a:r>
              <a:rPr lang="en-US" sz="2800" b="1" dirty="0" smtClean="0">
                <a:cs typeface="Times New Roman" pitchFamily="18" charset="0"/>
              </a:rPr>
              <a:t>Win</a:t>
            </a:r>
            <a:r>
              <a:rPr lang="ru-RU" sz="2800" b="1" dirty="0" smtClean="0">
                <a:cs typeface="Times New Roman" pitchFamily="18" charset="0"/>
              </a:rPr>
              <a:t>Х</a:t>
            </a:r>
            <a:r>
              <a:rPr lang="en-US" sz="2800" b="1" dirty="0" smtClean="0">
                <a:cs typeface="Times New Roman" pitchFamily="18" charset="0"/>
              </a:rPr>
              <a:t>p</a:t>
            </a:r>
            <a:r>
              <a:rPr lang="ru-RU" sz="2800" b="1" dirty="0" smtClean="0">
                <a:cs typeface="Times New Roman" pitchFamily="18" charset="0"/>
              </a:rPr>
              <a:t>1 </a:t>
            </a:r>
            <a:r>
              <a:rPr lang="ru-RU" sz="2800" dirty="0" smtClean="0">
                <a:cs typeface="Times New Roman" pitchFamily="18" charset="0"/>
              </a:rPr>
              <a:t>(двойной правый клик). Должна быть видна "сетевая" папка </a:t>
            </a:r>
            <a:r>
              <a:rPr lang="ru-RU" sz="2800" b="1" dirty="0" err="1" smtClean="0">
                <a:cs typeface="Times New Roman" pitchFamily="18" charset="0"/>
              </a:rPr>
              <a:t>Общая-чт-зап</a:t>
            </a:r>
            <a:r>
              <a:rPr lang="ru-RU" sz="2800" dirty="0" smtClean="0">
                <a:cs typeface="Times New Roman" pitchFamily="18" charset="0"/>
              </a:rPr>
              <a:t>.</a:t>
            </a:r>
          </a:p>
          <a:p>
            <a:pPr indent="457200"/>
            <a:r>
              <a:rPr lang="ru-RU" sz="2800" dirty="0" smtClean="0">
                <a:cs typeface="Times New Roman" pitchFamily="18" charset="0"/>
              </a:rPr>
              <a:t>3. Убедиться, что текстовый файл можно прочитать и изменить.</a:t>
            </a:r>
          </a:p>
          <a:p>
            <a:pPr indent="457200"/>
            <a:r>
              <a:rPr lang="ru-RU" sz="2800" dirty="0" smtClean="0">
                <a:cs typeface="Times New Roman" pitchFamily="18" charset="0"/>
              </a:rPr>
              <a:t>4. Попытаться создать внутри "Подпапка". Она должна быть создана, как показано на </a:t>
            </a:r>
            <a:r>
              <a:rPr lang="ru-RU" sz="2800" dirty="0" err="1" smtClean="0">
                <a:cs typeface="Times New Roman" pitchFamily="18" charset="0"/>
              </a:rPr>
              <a:t>скриншоте</a:t>
            </a:r>
            <a:r>
              <a:rPr lang="ru-RU" sz="2800" dirty="0" smtClean="0"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15940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4"/>
          <p:cNvSpPr txBox="1">
            <a:spLocks noChangeArrowheads="1"/>
          </p:cNvSpPr>
          <p:nvPr/>
        </p:nvSpPr>
        <p:spPr bwMode="auto">
          <a:xfrm>
            <a:off x="0" y="0"/>
            <a:ext cx="9144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/>
            <a:endParaRPr lang="ru-RU" sz="800" dirty="0" smtClean="0">
              <a:cs typeface="Times New Roman" pitchFamily="18" charset="0"/>
            </a:endParaRPr>
          </a:p>
          <a:p>
            <a:pPr indent="457200"/>
            <a:r>
              <a:rPr lang="ru-RU" sz="2800" dirty="0" smtClean="0">
                <a:cs typeface="Times New Roman" pitchFamily="18" charset="0"/>
              </a:rPr>
              <a:t>б) </a:t>
            </a:r>
            <a:r>
              <a:rPr lang="ru-RU" sz="2800" b="1" dirty="0" smtClean="0">
                <a:cs typeface="Times New Roman" pitchFamily="18" charset="0"/>
              </a:rPr>
              <a:t>Пуск-</a:t>
            </a:r>
            <a:r>
              <a:rPr lang="en-US" sz="2800" b="1" dirty="0" smtClean="0">
                <a:cs typeface="Times New Roman" pitchFamily="18" charset="0"/>
              </a:rPr>
              <a:t>&gt;</a:t>
            </a:r>
            <a:r>
              <a:rPr lang="ru-RU" sz="2800" b="1" dirty="0" smtClean="0">
                <a:cs typeface="Times New Roman" pitchFamily="18" charset="0"/>
              </a:rPr>
              <a:t>Мой компьютер-</a:t>
            </a:r>
            <a:r>
              <a:rPr lang="en-US" sz="2800" b="1" dirty="0" smtClean="0">
                <a:cs typeface="Times New Roman" pitchFamily="18" charset="0"/>
              </a:rPr>
              <a:t>&gt;</a:t>
            </a:r>
            <a:r>
              <a:rPr lang="ru-RU" sz="2800" b="1" dirty="0" smtClean="0">
                <a:cs typeface="Times New Roman" pitchFamily="18" charset="0"/>
              </a:rPr>
              <a:t>Сервис-</a:t>
            </a:r>
            <a:r>
              <a:rPr lang="en-US" sz="2800" b="1" dirty="0" smtClean="0">
                <a:cs typeface="Times New Roman" pitchFamily="18" charset="0"/>
              </a:rPr>
              <a:t>&gt;</a:t>
            </a:r>
            <a:r>
              <a:rPr lang="ru-RU" sz="2800" b="1" dirty="0" smtClean="0">
                <a:cs typeface="Times New Roman" pitchFamily="18" charset="0"/>
              </a:rPr>
              <a:t>Свойства папки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43075" y="1538288"/>
            <a:ext cx="5657850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Прямая со стрелкой 4"/>
          <p:cNvCxnSpPr/>
          <p:nvPr/>
        </p:nvCxnSpPr>
        <p:spPr>
          <a:xfrm rot="10800000" flipV="1">
            <a:off x="4857752" y="571480"/>
            <a:ext cx="2643206" cy="2071702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1193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4"/>
          <p:cNvSpPr txBox="1">
            <a:spLocks noChangeArrowheads="1"/>
          </p:cNvSpPr>
          <p:nvPr/>
        </p:nvSpPr>
        <p:spPr bwMode="auto">
          <a:xfrm>
            <a:off x="0" y="0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/>
            <a:r>
              <a:rPr lang="ru-RU" sz="2800" dirty="0" smtClean="0">
                <a:cs typeface="Times New Roman" pitchFamily="18" charset="0"/>
              </a:rPr>
              <a:t>Доступность на запись</a:t>
            </a:r>
          </a:p>
        </p:txBody>
      </p:sp>
      <p:pic>
        <p:nvPicPr>
          <p:cNvPr id="4" name="Рисунок 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785794"/>
            <a:ext cx="7500989" cy="557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Прямая со стрелкой 4"/>
          <p:cNvCxnSpPr/>
          <p:nvPr/>
        </p:nvCxnSpPr>
        <p:spPr>
          <a:xfrm>
            <a:off x="1714480" y="428604"/>
            <a:ext cx="1714512" cy="1571636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6549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4"/>
          <p:cNvSpPr txBox="1">
            <a:spLocks noChangeArrowheads="1"/>
          </p:cNvSpPr>
          <p:nvPr/>
        </p:nvSpPr>
        <p:spPr bwMode="auto">
          <a:xfrm>
            <a:off x="0" y="0"/>
            <a:ext cx="9144000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/>
            <a:r>
              <a:rPr lang="ru-RU" sz="2800" b="1" dirty="0" smtClean="0">
                <a:cs typeface="Times New Roman" pitchFamily="18" charset="0"/>
              </a:rPr>
              <a:t>Задание 2.</a:t>
            </a:r>
            <a:r>
              <a:rPr lang="ru-RU" sz="2800" dirty="0" smtClean="0">
                <a:cs typeface="Times New Roman" pitchFamily="18" charset="0"/>
              </a:rPr>
              <a:t> Для этого выполнить вход на рабочую станцию от имени локального администратора станции.</a:t>
            </a:r>
          </a:p>
          <a:p>
            <a:pPr indent="457200"/>
            <a:r>
              <a:rPr lang="ru-RU" sz="2800" b="1" dirty="0" smtClean="0">
                <a:cs typeface="Times New Roman" pitchFamily="18" charset="0"/>
              </a:rPr>
              <a:t>Пуск-</a:t>
            </a:r>
            <a:r>
              <a:rPr lang="en-US" sz="2800" b="1" dirty="0" smtClean="0">
                <a:cs typeface="Times New Roman" pitchFamily="18" charset="0"/>
              </a:rPr>
              <a:t>&gt;</a:t>
            </a:r>
            <a:r>
              <a:rPr lang="ru-RU" sz="2800" b="1" dirty="0" smtClean="0">
                <a:cs typeface="Times New Roman" pitchFamily="18" charset="0"/>
              </a:rPr>
              <a:t>Мой компьютер-</a:t>
            </a:r>
            <a:r>
              <a:rPr lang="en-US" sz="2800" b="1" dirty="0" smtClean="0">
                <a:cs typeface="Times New Roman" pitchFamily="18" charset="0"/>
              </a:rPr>
              <a:t>&gt;</a:t>
            </a:r>
            <a:r>
              <a:rPr lang="ru-RU" sz="2800" b="1" dirty="0" smtClean="0">
                <a:cs typeface="Times New Roman" pitchFamily="18" charset="0"/>
              </a:rPr>
              <a:t>Сервис-</a:t>
            </a:r>
            <a:r>
              <a:rPr lang="en-US" sz="2800" b="1" dirty="0" smtClean="0">
                <a:cs typeface="Times New Roman" pitchFamily="18" charset="0"/>
              </a:rPr>
              <a:t>&gt;</a:t>
            </a:r>
            <a:r>
              <a:rPr lang="ru-RU" sz="2800" b="1" dirty="0" smtClean="0">
                <a:cs typeface="Times New Roman" pitchFamily="18" charset="0"/>
              </a:rPr>
              <a:t>Свойства папки-</a:t>
            </a:r>
            <a:r>
              <a:rPr lang="en-US" sz="2800" b="1" dirty="0" smtClean="0">
                <a:cs typeface="Times New Roman" pitchFamily="18" charset="0"/>
              </a:rPr>
              <a:t>&gt;</a:t>
            </a:r>
            <a:r>
              <a:rPr lang="ru-RU" sz="2800" b="1" dirty="0" smtClean="0">
                <a:cs typeface="Times New Roman" pitchFamily="18" charset="0"/>
              </a:rPr>
              <a:t>Вид-</a:t>
            </a:r>
            <a:r>
              <a:rPr lang="en-US" sz="2800" b="1" dirty="0" smtClean="0">
                <a:cs typeface="Times New Roman" pitchFamily="18" charset="0"/>
              </a:rPr>
              <a:t>&gt;</a:t>
            </a:r>
            <a:r>
              <a:rPr lang="ru-RU" sz="2800" b="1" dirty="0" smtClean="0">
                <a:cs typeface="Times New Roman" pitchFamily="18" charset="0"/>
              </a:rPr>
              <a:t>Дополнительные параметры-</a:t>
            </a:r>
            <a:r>
              <a:rPr lang="en-US" sz="2800" b="1" dirty="0" smtClean="0">
                <a:cs typeface="Times New Roman" pitchFamily="18" charset="0"/>
              </a:rPr>
              <a:t>&gt;</a:t>
            </a:r>
            <a:r>
              <a:rPr lang="ru-RU" sz="2800" b="1" dirty="0" smtClean="0">
                <a:cs typeface="Times New Roman" pitchFamily="18" charset="0"/>
              </a:rPr>
              <a:t>Использовать простой общий доступ к файлам(рекомендуется) -</a:t>
            </a:r>
            <a:r>
              <a:rPr lang="en-US" sz="2800" b="1" dirty="0" smtClean="0">
                <a:cs typeface="Times New Roman" pitchFamily="18" charset="0"/>
              </a:rPr>
              <a:t>&gt;</a:t>
            </a:r>
            <a:r>
              <a:rPr lang="ru-RU" sz="2800" dirty="0" smtClean="0">
                <a:cs typeface="Times New Roman" pitchFamily="18" charset="0"/>
              </a:rPr>
              <a:t>убрать галку</a:t>
            </a:r>
            <a:r>
              <a:rPr lang="ru-RU" sz="2800" b="1" dirty="0" smtClean="0">
                <a:cs typeface="Times New Roman" pitchFamily="18" charset="0"/>
              </a:rPr>
              <a:t>-</a:t>
            </a:r>
            <a:r>
              <a:rPr lang="en-US" sz="2800" b="1" dirty="0" smtClean="0">
                <a:cs typeface="Times New Roman" pitchFamily="18" charset="0"/>
              </a:rPr>
              <a:t>&gt;</a:t>
            </a:r>
            <a:r>
              <a:rPr lang="ru-RU" sz="2800" b="1" dirty="0" smtClean="0">
                <a:cs typeface="Times New Roman" pitchFamily="18" charset="0"/>
              </a:rPr>
              <a:t>ОК</a:t>
            </a:r>
            <a:endParaRPr lang="ru-RU" sz="2800" dirty="0" smtClean="0">
              <a:cs typeface="Times New Roman" pitchFamily="18" charset="0"/>
            </a:endParaRPr>
          </a:p>
          <a:p>
            <a:pPr indent="457200"/>
            <a:endParaRPr lang="ru-RU" sz="800" dirty="0" smtClean="0"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4613" y="3000372"/>
            <a:ext cx="3343278" cy="3857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Прямая со стрелкой 4"/>
          <p:cNvCxnSpPr/>
          <p:nvPr/>
        </p:nvCxnSpPr>
        <p:spPr>
          <a:xfrm rot="10800000" flipV="1">
            <a:off x="3214678" y="3000372"/>
            <a:ext cx="3143272" cy="2214578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7961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4"/>
          <p:cNvSpPr txBox="1">
            <a:spLocks noChangeArrowheads="1"/>
          </p:cNvSpPr>
          <p:nvPr/>
        </p:nvSpPr>
        <p:spPr bwMode="auto">
          <a:xfrm>
            <a:off x="0" y="0"/>
            <a:ext cx="91440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/>
            <a:endParaRPr lang="ru-RU" sz="800" dirty="0" smtClean="0">
              <a:cs typeface="Times New Roman" pitchFamily="18" charset="0"/>
            </a:endParaRPr>
          </a:p>
          <a:p>
            <a:pPr indent="457200"/>
            <a:r>
              <a:rPr lang="ru-RU" sz="2800" dirty="0" smtClean="0">
                <a:cs typeface="Times New Roman" pitchFamily="18" charset="0"/>
              </a:rPr>
              <a:t>а) сделать на локальном диске </a:t>
            </a:r>
            <a:r>
              <a:rPr lang="ru-RU" sz="2800" b="1" dirty="0" smtClean="0">
                <a:cs typeface="Times New Roman" pitchFamily="18" charset="0"/>
              </a:rPr>
              <a:t>С:</a:t>
            </a:r>
            <a:r>
              <a:rPr lang="ru-RU" sz="2800" dirty="0" smtClean="0">
                <a:cs typeface="Times New Roman" pitchFamily="18" charset="0"/>
              </a:rPr>
              <a:t>  папку </a:t>
            </a:r>
            <a:r>
              <a:rPr lang="ru-RU" sz="2800" b="1" dirty="0" smtClean="0">
                <a:cs typeface="Times New Roman" pitchFamily="18" charset="0"/>
              </a:rPr>
              <a:t>Пароль, </a:t>
            </a:r>
            <a:r>
              <a:rPr lang="ru-RU" sz="2800" dirty="0" smtClean="0">
                <a:cs typeface="Times New Roman" pitchFamily="18" charset="0"/>
              </a:rPr>
              <a:t>а в ней две папки, </a:t>
            </a:r>
            <a:r>
              <a:rPr lang="ru-RU" sz="2800" b="1" dirty="0" err="1" smtClean="0">
                <a:cs typeface="Times New Roman" pitchFamily="18" charset="0"/>
              </a:rPr>
              <a:t>Общая-чтение</a:t>
            </a:r>
            <a:r>
              <a:rPr lang="ru-RU" sz="2800" dirty="0" smtClean="0">
                <a:cs typeface="Times New Roman" pitchFamily="18" charset="0"/>
              </a:rPr>
              <a:t>, и </a:t>
            </a:r>
            <a:r>
              <a:rPr lang="ru-RU" sz="2800" b="1" dirty="0" smtClean="0">
                <a:cs typeface="Times New Roman" pitchFamily="18" charset="0"/>
              </a:rPr>
              <a:t>Общая–</a:t>
            </a:r>
            <a:r>
              <a:rPr lang="ru-RU" sz="2800" b="1" dirty="0" err="1" smtClean="0">
                <a:cs typeface="Times New Roman" pitchFamily="18" charset="0"/>
              </a:rPr>
              <a:t>чт-зап</a:t>
            </a:r>
            <a:r>
              <a:rPr lang="ru-RU" sz="2800" dirty="0" smtClean="0">
                <a:cs typeface="Times New Roman" pitchFamily="18" charset="0"/>
              </a:rPr>
              <a:t>.</a:t>
            </a:r>
          </a:p>
          <a:p>
            <a:pPr indent="457200"/>
            <a:r>
              <a:rPr lang="ru-RU" sz="2800" dirty="0" smtClean="0">
                <a:cs typeface="Times New Roman" pitchFamily="18" charset="0"/>
              </a:rPr>
              <a:t>Из названий папок следует, какие операции с ними будут разрешены по локальной сети.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3286124"/>
            <a:ext cx="588645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09480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4"/>
          <p:cNvSpPr txBox="1">
            <a:spLocks noChangeArrowheads="1"/>
          </p:cNvSpPr>
          <p:nvPr/>
        </p:nvSpPr>
        <p:spPr bwMode="auto">
          <a:xfrm>
            <a:off x="0" y="0"/>
            <a:ext cx="91440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/>
            <a:r>
              <a:rPr lang="ru-RU" sz="2800" dirty="0" smtClean="0">
                <a:cs typeface="Times New Roman" pitchFamily="18" charset="0"/>
              </a:rPr>
              <a:t>б) Установить права только на </a:t>
            </a:r>
            <a:r>
              <a:rPr lang="ru-RU" sz="2800" i="1" u="sng" dirty="0" smtClean="0">
                <a:cs typeface="Times New Roman" pitchFamily="18" charset="0"/>
              </a:rPr>
              <a:t>чтение</a:t>
            </a:r>
            <a:r>
              <a:rPr lang="ru-RU" sz="2800" dirty="0" smtClean="0">
                <a:cs typeface="Times New Roman" pitchFamily="18" charset="0"/>
              </a:rPr>
              <a:t> по сети для папки </a:t>
            </a:r>
            <a:r>
              <a:rPr lang="ru-RU" sz="2800" b="1" dirty="0" err="1" smtClean="0">
                <a:cs typeface="Times New Roman" pitchFamily="18" charset="0"/>
              </a:rPr>
              <a:t>Общая-чтение</a:t>
            </a:r>
            <a:r>
              <a:rPr lang="ru-RU" sz="2800" dirty="0" smtClean="0">
                <a:cs typeface="Times New Roman" pitchFamily="18" charset="0"/>
              </a:rPr>
              <a:t>. Правый клик мыши на папке - открываем </a:t>
            </a:r>
            <a:r>
              <a:rPr lang="ru-RU" sz="2800" b="1" dirty="0" smtClean="0">
                <a:cs typeface="Times New Roman" pitchFamily="18" charset="0"/>
              </a:rPr>
              <a:t>Свойства</a:t>
            </a:r>
            <a:r>
              <a:rPr lang="ru-RU" sz="2800" dirty="0" smtClean="0">
                <a:cs typeface="Times New Roman" pitchFamily="18" charset="0"/>
              </a:rPr>
              <a:t> папки:</a:t>
            </a:r>
            <a:endParaRPr lang="ru-RU" sz="2800" i="1" u="sng" dirty="0" smtClean="0">
              <a:cs typeface="Times New Roman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928802"/>
            <a:ext cx="4719652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Прямая со стрелкой 5"/>
          <p:cNvCxnSpPr/>
          <p:nvPr/>
        </p:nvCxnSpPr>
        <p:spPr>
          <a:xfrm rot="16200000" flipH="1">
            <a:off x="-464379" y="3250405"/>
            <a:ext cx="4714908" cy="785818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5147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4"/>
          <p:cNvSpPr txBox="1">
            <a:spLocks noChangeArrowheads="1"/>
          </p:cNvSpPr>
          <p:nvPr/>
        </p:nvSpPr>
        <p:spPr bwMode="auto">
          <a:xfrm>
            <a:off x="0" y="0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/>
            <a:r>
              <a:rPr lang="ru-RU" sz="2800" b="1" dirty="0" smtClean="0">
                <a:cs typeface="Times New Roman" pitchFamily="18" charset="0"/>
              </a:rPr>
              <a:t>Свойства</a:t>
            </a:r>
            <a:r>
              <a:rPr lang="ru-RU" sz="2800" dirty="0" smtClean="0">
                <a:cs typeface="Times New Roman" pitchFamily="18" charset="0"/>
              </a:rPr>
              <a:t> папки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ru-RU" sz="2800" b="1" dirty="0" err="1" smtClean="0">
                <a:cs typeface="Times New Roman" pitchFamily="18" charset="0"/>
              </a:rPr>
              <a:t>Общая-чтение</a:t>
            </a:r>
            <a:r>
              <a:rPr lang="ru-RU" sz="2800" dirty="0" smtClean="0">
                <a:cs typeface="Times New Roman" pitchFamily="18" charset="0"/>
              </a:rPr>
              <a:t>: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1142984"/>
            <a:ext cx="501015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Прямая со стрелкой 4"/>
          <p:cNvCxnSpPr/>
          <p:nvPr/>
        </p:nvCxnSpPr>
        <p:spPr>
          <a:xfrm rot="16200000" flipH="1">
            <a:off x="1393009" y="464323"/>
            <a:ext cx="1000132" cy="928694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3843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4"/>
          <p:cNvSpPr txBox="1">
            <a:spLocks noChangeArrowheads="1"/>
          </p:cNvSpPr>
          <p:nvPr/>
        </p:nvSpPr>
        <p:spPr bwMode="auto">
          <a:xfrm>
            <a:off x="0" y="0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/>
            <a:r>
              <a:rPr lang="ru-RU" sz="2800" dirty="0" smtClean="0">
                <a:cs typeface="Times New Roman" pitchFamily="18" charset="0"/>
              </a:rPr>
              <a:t>Перейти на вкладку </a:t>
            </a:r>
            <a:r>
              <a:rPr lang="ru-RU" sz="2800" b="1" dirty="0" smtClean="0">
                <a:cs typeface="Times New Roman" pitchFamily="18" charset="0"/>
              </a:rPr>
              <a:t>Доступ</a:t>
            </a:r>
            <a:r>
              <a:rPr lang="ru-RU" sz="2800" dirty="0" smtClean="0">
                <a:cs typeface="Times New Roman" pitchFamily="18" charset="0"/>
              </a:rPr>
              <a:t>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8" y="1428736"/>
            <a:ext cx="399097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" name="Прямая со стрелкой 3"/>
          <p:cNvCxnSpPr/>
          <p:nvPr/>
        </p:nvCxnSpPr>
        <p:spPr>
          <a:xfrm rot="5400000">
            <a:off x="2821769" y="464323"/>
            <a:ext cx="1428760" cy="1357322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454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4"/>
          <p:cNvSpPr txBox="1">
            <a:spLocks noChangeArrowheads="1"/>
          </p:cNvSpPr>
          <p:nvPr/>
        </p:nvSpPr>
        <p:spPr bwMode="auto">
          <a:xfrm>
            <a:off x="0" y="0"/>
            <a:ext cx="91440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/>
            <a:r>
              <a:rPr lang="ru-RU" sz="2800" b="1" dirty="0" smtClean="0">
                <a:cs typeface="Times New Roman" pitchFamily="18" charset="0"/>
              </a:rPr>
              <a:t>Открыть общий доступ к этой папке, </a:t>
            </a:r>
            <a:r>
              <a:rPr lang="ru-RU" sz="2800" dirty="0" smtClean="0">
                <a:cs typeface="Times New Roman" pitchFamily="18" charset="0"/>
              </a:rPr>
              <a:t>задав имя </a:t>
            </a:r>
            <a:r>
              <a:rPr lang="ru-RU" sz="2800" b="1" dirty="0" smtClean="0">
                <a:cs typeface="Times New Roman" pitchFamily="18" charset="0"/>
              </a:rPr>
              <a:t>Общего ресурса</a:t>
            </a:r>
            <a:r>
              <a:rPr lang="ru-RU" sz="2800" dirty="0" smtClean="0">
                <a:cs typeface="Times New Roman" pitchFamily="18" charset="0"/>
              </a:rPr>
              <a:t> – </a:t>
            </a:r>
            <a:r>
              <a:rPr lang="ru-RU" sz="2800" b="1" dirty="0" err="1" smtClean="0">
                <a:cs typeface="Times New Roman" pitchFamily="18" charset="0"/>
              </a:rPr>
              <a:t>Общ-чтение</a:t>
            </a:r>
            <a:r>
              <a:rPr lang="ru-RU" sz="2800" dirty="0" smtClean="0">
                <a:cs typeface="Times New Roman" pitchFamily="18" charset="0"/>
              </a:rPr>
              <a:t>, т.к. каждый ресурс должен иметь уникальное имя.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0298" y="1643050"/>
            <a:ext cx="407670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" name="Прямая со стрелкой 3"/>
          <p:cNvCxnSpPr/>
          <p:nvPr/>
        </p:nvCxnSpPr>
        <p:spPr>
          <a:xfrm rot="16200000" flipH="1">
            <a:off x="964381" y="1107265"/>
            <a:ext cx="2786082" cy="1571636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 rot="16200000" flipH="1">
            <a:off x="2750331" y="2107397"/>
            <a:ext cx="2786082" cy="142876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8196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4"/>
          <p:cNvSpPr txBox="1">
            <a:spLocks noChangeArrowheads="1"/>
          </p:cNvSpPr>
          <p:nvPr/>
        </p:nvSpPr>
        <p:spPr bwMode="auto">
          <a:xfrm>
            <a:off x="0" y="0"/>
            <a:ext cx="9144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/>
            <a:r>
              <a:rPr lang="ru-RU" sz="2800" dirty="0" smtClean="0">
                <a:cs typeface="Times New Roman" pitchFamily="18" charset="0"/>
              </a:rPr>
              <a:t>Установить разрешения, нажав кнопку </a:t>
            </a:r>
            <a:r>
              <a:rPr lang="ru-RU" sz="2800" b="1" dirty="0" smtClean="0">
                <a:cs typeface="Times New Roman" pitchFamily="18" charset="0"/>
              </a:rPr>
              <a:t>Разрешения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47938" y="1104900"/>
            <a:ext cx="404812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" name="Прямая со стрелкой 3"/>
          <p:cNvCxnSpPr/>
          <p:nvPr/>
        </p:nvCxnSpPr>
        <p:spPr>
          <a:xfrm>
            <a:off x="1643042" y="928670"/>
            <a:ext cx="2000264" cy="857256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8394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4"/>
          <p:cNvSpPr txBox="1">
            <a:spLocks noChangeArrowheads="1"/>
          </p:cNvSpPr>
          <p:nvPr/>
        </p:nvSpPr>
        <p:spPr bwMode="auto">
          <a:xfrm>
            <a:off x="0" y="0"/>
            <a:ext cx="9144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/>
            <a:r>
              <a:rPr lang="ru-RU" sz="2800" dirty="0" smtClean="0">
                <a:cs typeface="Times New Roman" pitchFamily="18" charset="0"/>
              </a:rPr>
              <a:t>Установить для группы </a:t>
            </a:r>
            <a:r>
              <a:rPr lang="ru-RU" sz="2800" b="1" dirty="0" smtClean="0">
                <a:cs typeface="Times New Roman" pitchFamily="18" charset="0"/>
              </a:rPr>
              <a:t>Все</a:t>
            </a:r>
            <a:r>
              <a:rPr lang="ru-RU" sz="2800" dirty="0" smtClean="0">
                <a:cs typeface="Times New Roman" pitchFamily="18" charset="0"/>
              </a:rPr>
              <a:t> разрешение на </a:t>
            </a:r>
            <a:r>
              <a:rPr lang="ru-RU" sz="2800" b="1" dirty="0" smtClean="0">
                <a:cs typeface="Times New Roman" pitchFamily="18" charset="0"/>
              </a:rPr>
              <a:t>Чтение, </a:t>
            </a:r>
            <a:r>
              <a:rPr lang="ru-RU" sz="2800" dirty="0" smtClean="0">
                <a:cs typeface="Times New Roman" pitchFamily="18" charset="0"/>
              </a:rPr>
              <a:t>нажать </a:t>
            </a:r>
            <a:r>
              <a:rPr lang="ru-RU" sz="2800" b="1" dirty="0" smtClean="0">
                <a:cs typeface="Times New Roman" pitchFamily="18" charset="0"/>
              </a:rPr>
              <a:t>ОК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33663" y="1114425"/>
            <a:ext cx="3876675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Прямая со стрелкой 4"/>
          <p:cNvCxnSpPr/>
          <p:nvPr/>
        </p:nvCxnSpPr>
        <p:spPr>
          <a:xfrm>
            <a:off x="857224" y="857232"/>
            <a:ext cx="4286280" cy="3357586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5613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4"/>
          <p:cNvSpPr txBox="1">
            <a:spLocks noChangeArrowheads="1"/>
          </p:cNvSpPr>
          <p:nvPr/>
        </p:nvSpPr>
        <p:spPr bwMode="auto">
          <a:xfrm>
            <a:off x="0" y="0"/>
            <a:ext cx="9144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/>
            <a:r>
              <a:rPr lang="ru-RU" sz="2800" dirty="0" smtClean="0">
                <a:cs typeface="Times New Roman" pitchFamily="18" charset="0"/>
              </a:rPr>
              <a:t>Установить </a:t>
            </a:r>
            <a:r>
              <a:rPr lang="ru-RU" sz="2800" b="1" dirty="0" smtClean="0">
                <a:cs typeface="Times New Roman" pitchFamily="18" charset="0"/>
              </a:rPr>
              <a:t>Предельное число пользователей</a:t>
            </a:r>
            <a:r>
              <a:rPr lang="ru-RU" sz="2800" dirty="0" smtClean="0">
                <a:cs typeface="Times New Roman" pitchFamily="18" charset="0"/>
              </a:rPr>
              <a:t> не более 10, нажать </a:t>
            </a:r>
            <a:r>
              <a:rPr lang="ru-RU" sz="2800" b="1" dirty="0" smtClean="0">
                <a:cs typeface="Times New Roman" pitchFamily="18" charset="0"/>
              </a:rPr>
              <a:t>ОК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28900" y="1052513"/>
            <a:ext cx="3886200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" name="Прямая со стрелкой 3"/>
          <p:cNvCxnSpPr/>
          <p:nvPr/>
        </p:nvCxnSpPr>
        <p:spPr>
          <a:xfrm rot="5400000">
            <a:off x="4179091" y="1678769"/>
            <a:ext cx="2857520" cy="500066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0697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4"/>
          <p:cNvSpPr txBox="1">
            <a:spLocks noChangeArrowheads="1"/>
          </p:cNvSpPr>
          <p:nvPr/>
        </p:nvSpPr>
        <p:spPr bwMode="auto">
          <a:xfrm>
            <a:off x="0" y="0"/>
            <a:ext cx="9144000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/>
            <a:endParaRPr lang="ru-RU" sz="800" dirty="0" smtClean="0">
              <a:cs typeface="Times New Roman" pitchFamily="18" charset="0"/>
            </a:endParaRPr>
          </a:p>
          <a:p>
            <a:pPr indent="457200"/>
            <a:r>
              <a:rPr lang="ru-RU" sz="2800" dirty="0" smtClean="0">
                <a:cs typeface="Times New Roman" pitchFamily="18" charset="0"/>
              </a:rPr>
              <a:t>б) на вкладке </a:t>
            </a:r>
            <a:r>
              <a:rPr lang="ru-RU" sz="2800" b="1" dirty="0" smtClean="0">
                <a:cs typeface="Times New Roman" pitchFamily="18" charset="0"/>
              </a:rPr>
              <a:t>Вид </a:t>
            </a:r>
            <a:r>
              <a:rPr lang="ru-RU" sz="2800" dirty="0" smtClean="0">
                <a:cs typeface="Times New Roman" pitchFamily="18" charset="0"/>
              </a:rPr>
              <a:t>убрать галку в </a:t>
            </a:r>
            <a:r>
              <a:rPr lang="ru-RU" sz="2800" b="1" dirty="0" smtClean="0">
                <a:cs typeface="Times New Roman" pitchFamily="18" charset="0"/>
              </a:rPr>
              <a:t>Использовать простой общий доступ к файлам (рекомендуется) </a:t>
            </a:r>
            <a:r>
              <a:rPr lang="ru-RU" sz="2800" dirty="0" smtClean="0">
                <a:cs typeface="Times New Roman" pitchFamily="18" charset="0"/>
              </a:rPr>
              <a:t>и нажать </a:t>
            </a:r>
            <a:r>
              <a:rPr lang="ru-RU" sz="2800" b="1" dirty="0" smtClean="0">
                <a:cs typeface="Times New Roman" pitchFamily="18" charset="0"/>
              </a:rPr>
              <a:t>ОК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8860" y="2071678"/>
            <a:ext cx="3943350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Прямая со стрелкой 4"/>
          <p:cNvCxnSpPr/>
          <p:nvPr/>
        </p:nvCxnSpPr>
        <p:spPr>
          <a:xfrm rot="5400000">
            <a:off x="2786050" y="1142984"/>
            <a:ext cx="3143272" cy="2000264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8605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4"/>
          <p:cNvSpPr txBox="1">
            <a:spLocks noChangeArrowheads="1"/>
          </p:cNvSpPr>
          <p:nvPr/>
        </p:nvSpPr>
        <p:spPr bwMode="auto">
          <a:xfrm>
            <a:off x="0" y="0"/>
            <a:ext cx="91440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/>
            <a:r>
              <a:rPr lang="ru-RU" sz="2800" dirty="0" smtClean="0">
                <a:cs typeface="Times New Roman" pitchFamily="18" charset="0"/>
              </a:rPr>
              <a:t>Войти на станцию </a:t>
            </a:r>
            <a:r>
              <a:rPr lang="en-US" sz="2800" b="1" dirty="0" smtClean="0">
                <a:cs typeface="Times New Roman" pitchFamily="18" charset="0"/>
              </a:rPr>
              <a:t>WinXp2 </a:t>
            </a:r>
            <a:r>
              <a:rPr lang="ru-RU" sz="2800" dirty="0" smtClean="0">
                <a:cs typeface="Times New Roman" pitchFamily="18" charset="0"/>
              </a:rPr>
              <a:t>от имени любого пользователя.</a:t>
            </a:r>
          </a:p>
          <a:p>
            <a:pPr indent="457200"/>
            <a:r>
              <a:rPr lang="ru-RU" sz="2800" dirty="0" smtClean="0">
                <a:cs typeface="Times New Roman" pitchFamily="18" charset="0"/>
              </a:rPr>
              <a:t>Используя </a:t>
            </a:r>
            <a:r>
              <a:rPr lang="ru-RU" sz="2800" b="1" dirty="0" smtClean="0">
                <a:cs typeface="Times New Roman" pitchFamily="18" charset="0"/>
              </a:rPr>
              <a:t>Мой компьютер</a:t>
            </a:r>
            <a:r>
              <a:rPr lang="ru-RU" sz="2800" dirty="0" smtClean="0">
                <a:cs typeface="Times New Roman" pitchFamily="18" charset="0"/>
              </a:rPr>
              <a:t> открыть </a:t>
            </a:r>
            <a:r>
              <a:rPr lang="ru-RU" sz="2800" b="1" dirty="0" smtClean="0">
                <a:cs typeface="Times New Roman" pitchFamily="18" charset="0"/>
              </a:rPr>
              <a:t>Сетевое окружение</a:t>
            </a:r>
            <a:r>
              <a:rPr lang="ru-RU" sz="2800" dirty="0" smtClean="0">
                <a:cs typeface="Times New Roman" pitchFamily="18" charset="0"/>
              </a:rPr>
              <a:t>.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2409825"/>
            <a:ext cx="6048375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" name="Прямая со стрелкой 3"/>
          <p:cNvCxnSpPr/>
          <p:nvPr/>
        </p:nvCxnSpPr>
        <p:spPr>
          <a:xfrm rot="10800000" flipV="1">
            <a:off x="2571736" y="1285860"/>
            <a:ext cx="4643470" cy="4286280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3939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4"/>
          <p:cNvSpPr txBox="1">
            <a:spLocks noChangeArrowheads="1"/>
          </p:cNvSpPr>
          <p:nvPr/>
        </p:nvSpPr>
        <p:spPr bwMode="auto">
          <a:xfrm>
            <a:off x="0" y="0"/>
            <a:ext cx="9144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/>
            <a:r>
              <a:rPr lang="ru-RU" sz="2800" b="1" dirty="0" smtClean="0">
                <a:cs typeface="Times New Roman" pitchFamily="18" charset="0"/>
              </a:rPr>
              <a:t>Сетевое окружение-</a:t>
            </a:r>
            <a:r>
              <a:rPr lang="en-US" sz="2800" b="1" dirty="0" smtClean="0">
                <a:cs typeface="Times New Roman" pitchFamily="18" charset="0"/>
              </a:rPr>
              <a:t>&gt;</a:t>
            </a:r>
            <a:r>
              <a:rPr lang="ru-RU" sz="2800" b="1" dirty="0" smtClean="0">
                <a:cs typeface="Times New Roman" pitchFamily="18" charset="0"/>
              </a:rPr>
              <a:t>Отобразить компьютеры рабочей группы</a:t>
            </a:r>
            <a:r>
              <a:rPr lang="ru-RU" sz="2800" dirty="0" smtClean="0">
                <a:cs typeface="Times New Roman" pitchFamily="18" charset="0"/>
              </a:rPr>
              <a:t> 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8" y="2285992"/>
            <a:ext cx="5381625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" name="Прямая со стрелкой 3"/>
          <p:cNvCxnSpPr/>
          <p:nvPr/>
        </p:nvCxnSpPr>
        <p:spPr>
          <a:xfrm rot="5400000">
            <a:off x="1214414" y="1928802"/>
            <a:ext cx="5000660" cy="2143140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34"/>
          <p:cNvSpPr txBox="1">
            <a:spLocks noChangeArrowheads="1"/>
          </p:cNvSpPr>
          <p:nvPr/>
        </p:nvSpPr>
        <p:spPr bwMode="auto">
          <a:xfrm>
            <a:off x="0" y="6334780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/>
            <a:r>
              <a:rPr lang="ru-RU" sz="2800" dirty="0" smtClean="0">
                <a:cs typeface="Times New Roman" pitchFamily="18" charset="0"/>
              </a:rPr>
              <a:t>Должны видеть станции </a:t>
            </a:r>
            <a:r>
              <a:rPr lang="en-US" sz="2800" dirty="0" smtClean="0">
                <a:cs typeface="Times New Roman" pitchFamily="18" charset="0"/>
              </a:rPr>
              <a:t>WinXp1 </a:t>
            </a:r>
            <a:r>
              <a:rPr lang="ru-RU" sz="2800" dirty="0" smtClean="0">
                <a:cs typeface="Times New Roman" pitchFamily="18" charset="0"/>
              </a:rPr>
              <a:t>и </a:t>
            </a:r>
            <a:r>
              <a:rPr lang="en-US" sz="2800" dirty="0" smtClean="0">
                <a:cs typeface="Times New Roman" pitchFamily="18" charset="0"/>
              </a:rPr>
              <a:t>WinXp2</a:t>
            </a:r>
            <a:endParaRPr lang="ru-RU" sz="2800" dirty="0" smtClean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7963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4"/>
          <p:cNvSpPr txBox="1">
            <a:spLocks noChangeArrowheads="1"/>
          </p:cNvSpPr>
          <p:nvPr/>
        </p:nvSpPr>
        <p:spPr bwMode="auto">
          <a:xfrm>
            <a:off x="0" y="0"/>
            <a:ext cx="9144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/>
            <a:r>
              <a:rPr lang="ru-RU" sz="2800" dirty="0" smtClean="0">
                <a:cs typeface="Times New Roman" pitchFamily="18" charset="0"/>
              </a:rPr>
              <a:t>Двойной правый клик на </a:t>
            </a:r>
            <a:r>
              <a:rPr lang="en-US" sz="2800" b="1" dirty="0" smtClean="0">
                <a:cs typeface="Times New Roman" pitchFamily="18" charset="0"/>
              </a:rPr>
              <a:t>WinXp1</a:t>
            </a:r>
            <a:r>
              <a:rPr lang="ru-RU" sz="2800" dirty="0" smtClean="0">
                <a:cs typeface="Times New Roman" pitchFamily="18" charset="0"/>
              </a:rPr>
              <a:t>, ввести логин и пароль пользователя рабочей станции </a:t>
            </a:r>
            <a:r>
              <a:rPr lang="en-US" sz="2800" b="1" u="sng" dirty="0" smtClean="0">
                <a:cs typeface="Times New Roman" pitchFamily="18" charset="0"/>
              </a:rPr>
              <a:t>WinXp1</a:t>
            </a:r>
            <a:r>
              <a:rPr lang="en-US" sz="2800" b="1" dirty="0" smtClean="0">
                <a:cs typeface="Times New Roman" pitchFamily="18" charset="0"/>
              </a:rPr>
              <a:t> </a:t>
            </a:r>
            <a:endParaRPr lang="ru-RU" sz="2800" b="1" dirty="0" smtClean="0"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2285992"/>
            <a:ext cx="4905375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" name="Прямая со стрелкой 3"/>
          <p:cNvCxnSpPr/>
          <p:nvPr/>
        </p:nvCxnSpPr>
        <p:spPr>
          <a:xfrm rot="16200000" flipH="1">
            <a:off x="500034" y="1285860"/>
            <a:ext cx="3714776" cy="3000396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8200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4"/>
          <p:cNvSpPr txBox="1">
            <a:spLocks noChangeArrowheads="1"/>
          </p:cNvSpPr>
          <p:nvPr/>
        </p:nvSpPr>
        <p:spPr bwMode="auto">
          <a:xfrm>
            <a:off x="0" y="0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/>
            <a:r>
              <a:rPr lang="ru-RU" sz="2800" dirty="0" smtClean="0">
                <a:cs typeface="Times New Roman" pitchFamily="18" charset="0"/>
              </a:rPr>
              <a:t>Должны видеть на </a:t>
            </a:r>
            <a:r>
              <a:rPr lang="en-US" sz="2800" b="1" dirty="0" smtClean="0">
                <a:cs typeface="Times New Roman" pitchFamily="18" charset="0"/>
              </a:rPr>
              <a:t>WinXp1</a:t>
            </a:r>
            <a:r>
              <a:rPr lang="ru-RU" sz="2800" dirty="0" smtClean="0">
                <a:cs typeface="Times New Roman" pitchFamily="18" charset="0"/>
              </a:rPr>
              <a:t> папку </a:t>
            </a:r>
            <a:r>
              <a:rPr lang="ru-RU" sz="2800" b="1" dirty="0" err="1" smtClean="0">
                <a:cs typeface="Times New Roman" pitchFamily="18" charset="0"/>
              </a:rPr>
              <a:t>Общ-чтение</a:t>
            </a:r>
            <a:endParaRPr lang="ru-RU" sz="2800" b="1" dirty="0" smtClean="0"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66850" y="1666875"/>
            <a:ext cx="6210300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Прямая со стрелкой 8"/>
          <p:cNvCxnSpPr/>
          <p:nvPr/>
        </p:nvCxnSpPr>
        <p:spPr>
          <a:xfrm rot="5400000">
            <a:off x="2071670" y="785794"/>
            <a:ext cx="2643206" cy="1928826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/>
          <p:nvPr/>
        </p:nvCxnSpPr>
        <p:spPr>
          <a:xfrm rot="5400000">
            <a:off x="3786182" y="1000108"/>
            <a:ext cx="3357586" cy="2357454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686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4"/>
          <p:cNvSpPr txBox="1">
            <a:spLocks noChangeArrowheads="1"/>
          </p:cNvSpPr>
          <p:nvPr/>
        </p:nvSpPr>
        <p:spPr bwMode="auto">
          <a:xfrm>
            <a:off x="0" y="0"/>
            <a:ext cx="9144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 algn="just"/>
            <a:r>
              <a:rPr lang="ru-RU" sz="2800" dirty="0" smtClean="0">
                <a:cs typeface="Times New Roman" pitchFamily="18" charset="0"/>
              </a:rPr>
              <a:t>Открыть папку </a:t>
            </a:r>
            <a:r>
              <a:rPr lang="ru-RU" sz="2800" b="1" dirty="0" err="1" smtClean="0">
                <a:cs typeface="Times New Roman" pitchFamily="18" charset="0"/>
              </a:rPr>
              <a:t>Общ-чтение</a:t>
            </a:r>
            <a:r>
              <a:rPr lang="ru-RU" sz="2800" dirty="0" smtClean="0">
                <a:cs typeface="Times New Roman" pitchFamily="18" charset="0"/>
              </a:rPr>
              <a:t>, попытаться создать внутри новую папку. Должен быть отказ в доступе.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76425" y="1304925"/>
            <a:ext cx="539115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Прямая со стрелкой 8"/>
          <p:cNvCxnSpPr/>
          <p:nvPr/>
        </p:nvCxnSpPr>
        <p:spPr>
          <a:xfrm rot="5400000">
            <a:off x="2571736" y="1071546"/>
            <a:ext cx="2214578" cy="928694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/>
          <p:nvPr/>
        </p:nvCxnSpPr>
        <p:spPr>
          <a:xfrm rot="5400000">
            <a:off x="5250661" y="1393017"/>
            <a:ext cx="3286148" cy="2214578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7449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4"/>
          <p:cNvSpPr txBox="1">
            <a:spLocks noChangeArrowheads="1"/>
          </p:cNvSpPr>
          <p:nvPr/>
        </p:nvSpPr>
        <p:spPr bwMode="auto">
          <a:xfrm>
            <a:off x="0" y="0"/>
            <a:ext cx="9144000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 algn="ctr"/>
            <a:r>
              <a:rPr lang="ru-RU" sz="2800" dirty="0" smtClean="0">
                <a:cs typeface="Times New Roman" pitchFamily="18" charset="0"/>
              </a:rPr>
              <a:t>Дополнительная проверка правильности</a:t>
            </a:r>
          </a:p>
          <a:p>
            <a:pPr indent="457200"/>
            <a:r>
              <a:rPr lang="ru-RU" sz="2800" dirty="0" smtClean="0">
                <a:cs typeface="Times New Roman" pitchFamily="18" charset="0"/>
              </a:rPr>
              <a:t>1. На станции </a:t>
            </a:r>
            <a:r>
              <a:rPr lang="en-US" sz="2800" b="1" dirty="0" smtClean="0">
                <a:cs typeface="Times New Roman" pitchFamily="18" charset="0"/>
              </a:rPr>
              <a:t>Win</a:t>
            </a:r>
            <a:r>
              <a:rPr lang="ru-RU" sz="2800" b="1" dirty="0" smtClean="0">
                <a:cs typeface="Times New Roman" pitchFamily="18" charset="0"/>
              </a:rPr>
              <a:t>Х</a:t>
            </a:r>
            <a:r>
              <a:rPr lang="en-US" sz="2800" b="1" dirty="0" smtClean="0">
                <a:cs typeface="Times New Roman" pitchFamily="18" charset="0"/>
              </a:rPr>
              <a:t>p</a:t>
            </a:r>
            <a:r>
              <a:rPr lang="ru-RU" sz="2800" b="1" dirty="0" smtClean="0">
                <a:cs typeface="Times New Roman" pitchFamily="18" charset="0"/>
              </a:rPr>
              <a:t>1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ru-RU" sz="2800" dirty="0" smtClean="0">
                <a:cs typeface="Times New Roman" pitchFamily="18" charset="0"/>
              </a:rPr>
              <a:t>в папку </a:t>
            </a:r>
            <a:r>
              <a:rPr lang="ru-RU" sz="2800" b="1" dirty="0" smtClean="0">
                <a:cs typeface="Times New Roman" pitchFamily="18" charset="0"/>
              </a:rPr>
              <a:t>С:/Пароль/Общая-чтение</a:t>
            </a:r>
            <a:r>
              <a:rPr lang="ru-RU" sz="2800" dirty="0" smtClean="0">
                <a:cs typeface="Times New Roman" pitchFamily="18" charset="0"/>
              </a:rPr>
              <a:t> поместить какой-либо текстовый файл.</a:t>
            </a:r>
          </a:p>
          <a:p>
            <a:pPr indent="457200"/>
            <a:endParaRPr lang="ru-RU" sz="800" dirty="0" smtClean="0">
              <a:cs typeface="Times New Roman" pitchFamily="18" charset="0"/>
            </a:endParaRPr>
          </a:p>
          <a:p>
            <a:pPr indent="457200"/>
            <a:r>
              <a:rPr lang="en-US" sz="2800" dirty="0" smtClean="0">
                <a:cs typeface="Times New Roman" pitchFamily="18" charset="0"/>
              </a:rPr>
              <a:t>2</a:t>
            </a:r>
            <a:r>
              <a:rPr lang="ru-RU" sz="2800" dirty="0" smtClean="0">
                <a:cs typeface="Times New Roman" pitchFamily="18" charset="0"/>
              </a:rPr>
              <a:t>. Убедиться, что со станции </a:t>
            </a:r>
            <a:r>
              <a:rPr lang="en-US" sz="2800" b="1" dirty="0" smtClean="0">
                <a:cs typeface="Times New Roman" pitchFamily="18" charset="0"/>
              </a:rPr>
              <a:t>WinXp2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ru-RU" sz="2800" dirty="0" smtClean="0">
                <a:cs typeface="Times New Roman" pitchFamily="18" charset="0"/>
              </a:rPr>
              <a:t>этот текстовый файл можно прочитать.</a:t>
            </a:r>
          </a:p>
          <a:p>
            <a:pPr indent="457200"/>
            <a:r>
              <a:rPr lang="en-US" sz="2800" dirty="0" smtClean="0">
                <a:cs typeface="Times New Roman" pitchFamily="18" charset="0"/>
              </a:rPr>
              <a:t>3</a:t>
            </a:r>
            <a:r>
              <a:rPr lang="ru-RU" sz="2800" dirty="0" smtClean="0">
                <a:cs typeface="Times New Roman" pitchFamily="18" charset="0"/>
              </a:rPr>
              <a:t>. Попытаться со станции </a:t>
            </a:r>
            <a:r>
              <a:rPr lang="en-US" sz="2800" b="1" dirty="0" smtClean="0">
                <a:cs typeface="Times New Roman" pitchFamily="18" charset="0"/>
              </a:rPr>
              <a:t>WinXp2 </a:t>
            </a:r>
            <a:r>
              <a:rPr lang="ru-RU" sz="2800" dirty="0" smtClean="0">
                <a:cs typeface="Times New Roman" pitchFamily="18" charset="0"/>
              </a:rPr>
              <a:t>изменить файл. Должно быть отказано в доступе.</a:t>
            </a:r>
          </a:p>
        </p:txBody>
      </p:sp>
    </p:spTree>
    <p:extLst>
      <p:ext uri="{BB962C8B-B14F-4D97-AF65-F5344CB8AC3E}">
        <p14:creationId xmlns:p14="http://schemas.microsoft.com/office/powerpoint/2010/main" val="30710384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4"/>
          <p:cNvSpPr txBox="1">
            <a:spLocks noChangeArrowheads="1"/>
          </p:cNvSpPr>
          <p:nvPr/>
        </p:nvSpPr>
        <p:spPr bwMode="auto">
          <a:xfrm>
            <a:off x="0" y="0"/>
            <a:ext cx="91440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/>
            <a:r>
              <a:rPr lang="ru-RU" sz="2800" dirty="0" smtClean="0">
                <a:cs typeface="Times New Roman" pitchFamily="18" charset="0"/>
              </a:rPr>
              <a:t>в) Аналогично сделать доступ по сети на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ru-RU" sz="2800" dirty="0" smtClean="0">
                <a:cs typeface="Times New Roman" pitchFamily="18" charset="0"/>
              </a:rPr>
              <a:t>станции </a:t>
            </a:r>
            <a:r>
              <a:rPr lang="en-US" sz="2800" b="1" dirty="0" smtClean="0">
                <a:cs typeface="Times New Roman" pitchFamily="18" charset="0"/>
              </a:rPr>
              <a:t>WinXp1</a:t>
            </a:r>
            <a:r>
              <a:rPr lang="ru-RU" sz="2800" dirty="0" smtClean="0">
                <a:cs typeface="Times New Roman" pitchFamily="18" charset="0"/>
              </a:rPr>
              <a:t> к папке </a:t>
            </a:r>
            <a:r>
              <a:rPr lang="ru-RU" sz="2800" b="1" dirty="0" smtClean="0">
                <a:cs typeface="Times New Roman" pitchFamily="18" charset="0"/>
              </a:rPr>
              <a:t>С:/Пароль/Общая-чт-зап</a:t>
            </a:r>
            <a:r>
              <a:rPr lang="ru-RU" sz="2800" dirty="0" smtClean="0">
                <a:cs typeface="Times New Roman" pitchFamily="18" charset="0"/>
              </a:rPr>
              <a:t> на чтение/запись. </a:t>
            </a:r>
          </a:p>
        </p:txBody>
      </p:sp>
    </p:spTree>
    <p:extLst>
      <p:ext uri="{BB962C8B-B14F-4D97-AF65-F5344CB8AC3E}">
        <p14:creationId xmlns:p14="http://schemas.microsoft.com/office/powerpoint/2010/main" val="22016682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4"/>
          <p:cNvSpPr txBox="1">
            <a:spLocks noChangeArrowheads="1"/>
          </p:cNvSpPr>
          <p:nvPr/>
        </p:nvSpPr>
        <p:spPr bwMode="auto">
          <a:xfrm>
            <a:off x="0" y="0"/>
            <a:ext cx="9144000" cy="4955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 algn="ctr"/>
            <a:r>
              <a:rPr lang="ru-RU" sz="2800" dirty="0" smtClean="0">
                <a:cs typeface="Times New Roman" pitchFamily="18" charset="0"/>
              </a:rPr>
              <a:t>Проверка правильности</a:t>
            </a:r>
          </a:p>
          <a:p>
            <a:pPr indent="457200"/>
            <a:r>
              <a:rPr lang="ru-RU" sz="2800" dirty="0" smtClean="0">
                <a:cs typeface="Times New Roman" pitchFamily="18" charset="0"/>
              </a:rPr>
              <a:t>1. На станции </a:t>
            </a:r>
            <a:r>
              <a:rPr lang="en-US" sz="2800" b="1" dirty="0" smtClean="0">
                <a:cs typeface="Times New Roman" pitchFamily="18" charset="0"/>
              </a:rPr>
              <a:t>WinXp1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ru-RU" sz="2800" dirty="0" smtClean="0">
                <a:cs typeface="Times New Roman" pitchFamily="18" charset="0"/>
              </a:rPr>
              <a:t>поместить в папку </a:t>
            </a:r>
            <a:r>
              <a:rPr lang="ru-RU" sz="2800" b="1" dirty="0" smtClean="0">
                <a:cs typeface="Times New Roman" pitchFamily="18" charset="0"/>
              </a:rPr>
              <a:t>С:/Пароль/Общая-чт-зап</a:t>
            </a:r>
            <a:r>
              <a:rPr lang="ru-RU" sz="2800" dirty="0" smtClean="0">
                <a:cs typeface="Times New Roman" pitchFamily="18" charset="0"/>
              </a:rPr>
              <a:t> какой-либо текстовый файл.</a:t>
            </a:r>
          </a:p>
          <a:p>
            <a:pPr indent="457200"/>
            <a:endParaRPr lang="ru-RU" sz="800" dirty="0" smtClean="0">
              <a:cs typeface="Times New Roman" pitchFamily="18" charset="0"/>
            </a:endParaRPr>
          </a:p>
          <a:p>
            <a:pPr indent="457200"/>
            <a:r>
              <a:rPr lang="ru-RU" sz="2800" dirty="0" smtClean="0">
                <a:cs typeface="Times New Roman" pitchFamily="18" charset="0"/>
              </a:rPr>
              <a:t>2. На станции </a:t>
            </a:r>
            <a:r>
              <a:rPr lang="en-US" sz="2800" b="1" dirty="0" smtClean="0">
                <a:cs typeface="Times New Roman" pitchFamily="18" charset="0"/>
              </a:rPr>
              <a:t>Win</a:t>
            </a:r>
            <a:r>
              <a:rPr lang="ru-RU" sz="2800" b="1" dirty="0" smtClean="0">
                <a:cs typeface="Times New Roman" pitchFamily="18" charset="0"/>
              </a:rPr>
              <a:t>Х</a:t>
            </a:r>
            <a:r>
              <a:rPr lang="en-US" sz="2800" b="1" dirty="0" smtClean="0">
                <a:cs typeface="Times New Roman" pitchFamily="18" charset="0"/>
              </a:rPr>
              <a:t>p</a:t>
            </a:r>
            <a:r>
              <a:rPr lang="ru-RU" sz="2800" b="1" dirty="0" smtClean="0">
                <a:cs typeface="Times New Roman" pitchFamily="18" charset="0"/>
              </a:rPr>
              <a:t>2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ru-RU" sz="2800" dirty="0" smtClean="0">
                <a:cs typeface="Times New Roman" pitchFamily="18" charset="0"/>
              </a:rPr>
              <a:t> через </a:t>
            </a:r>
            <a:r>
              <a:rPr lang="ru-RU" sz="2800" b="1" dirty="0" smtClean="0">
                <a:cs typeface="Times New Roman" pitchFamily="18" charset="0"/>
              </a:rPr>
              <a:t>Сетевое окружение</a:t>
            </a:r>
            <a:r>
              <a:rPr lang="ru-RU" sz="2800" dirty="0" smtClean="0">
                <a:cs typeface="Times New Roman" pitchFamily="18" charset="0"/>
              </a:rPr>
              <a:t> открыть </a:t>
            </a:r>
            <a:r>
              <a:rPr lang="en-US" sz="2800" b="1" dirty="0" smtClean="0">
                <a:cs typeface="Times New Roman" pitchFamily="18" charset="0"/>
              </a:rPr>
              <a:t>Win</a:t>
            </a:r>
            <a:r>
              <a:rPr lang="ru-RU" sz="2800" b="1" dirty="0" smtClean="0">
                <a:cs typeface="Times New Roman" pitchFamily="18" charset="0"/>
              </a:rPr>
              <a:t>Х</a:t>
            </a:r>
            <a:r>
              <a:rPr lang="en-US" sz="2800" b="1" dirty="0" smtClean="0">
                <a:cs typeface="Times New Roman" pitchFamily="18" charset="0"/>
              </a:rPr>
              <a:t>p</a:t>
            </a:r>
            <a:r>
              <a:rPr lang="ru-RU" sz="2800" b="1" dirty="0" smtClean="0">
                <a:cs typeface="Times New Roman" pitchFamily="18" charset="0"/>
              </a:rPr>
              <a:t>1</a:t>
            </a:r>
            <a:r>
              <a:rPr lang="ru-RU" sz="2800" dirty="0" smtClean="0">
                <a:cs typeface="Times New Roman" pitchFamily="18" charset="0"/>
              </a:rPr>
              <a:t>. Должна быть видна папка </a:t>
            </a:r>
            <a:r>
              <a:rPr lang="ru-RU" sz="2800" b="1" dirty="0" err="1" smtClean="0">
                <a:cs typeface="Times New Roman" pitchFamily="18" charset="0"/>
              </a:rPr>
              <a:t>Общ-чт-зап</a:t>
            </a:r>
            <a:r>
              <a:rPr lang="ru-RU" sz="2800" dirty="0" smtClean="0">
                <a:cs typeface="Times New Roman" pitchFamily="18" charset="0"/>
              </a:rPr>
              <a:t>.</a:t>
            </a:r>
          </a:p>
          <a:p>
            <a:pPr indent="457200"/>
            <a:r>
              <a:rPr lang="ru-RU" sz="2800" dirty="0" smtClean="0">
                <a:cs typeface="Times New Roman" pitchFamily="18" charset="0"/>
              </a:rPr>
              <a:t>3. Убедиться, что текстовый файл можно прочитать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ru-RU" sz="2800" dirty="0" smtClean="0">
                <a:cs typeface="Times New Roman" pitchFamily="18" charset="0"/>
              </a:rPr>
              <a:t>и изменить.</a:t>
            </a:r>
          </a:p>
          <a:p>
            <a:pPr indent="457200"/>
            <a:r>
              <a:rPr lang="ru-RU" sz="2800" dirty="0" smtClean="0">
                <a:cs typeface="Times New Roman" pitchFamily="18" charset="0"/>
              </a:rPr>
              <a:t>4. Попытаться создать внутри подпапку. Она должна быть успешно создана.</a:t>
            </a:r>
          </a:p>
        </p:txBody>
      </p:sp>
    </p:spTree>
    <p:extLst>
      <p:ext uri="{BB962C8B-B14F-4D97-AF65-F5344CB8AC3E}">
        <p14:creationId xmlns:p14="http://schemas.microsoft.com/office/powerpoint/2010/main" val="26522530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4"/>
          <p:cNvSpPr txBox="1">
            <a:spLocks noChangeArrowheads="1"/>
          </p:cNvSpPr>
          <p:nvPr/>
        </p:nvSpPr>
        <p:spPr bwMode="auto">
          <a:xfrm>
            <a:off x="0" y="0"/>
            <a:ext cx="91440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/>
            <a:r>
              <a:rPr lang="ru-RU" sz="2800" dirty="0" smtClean="0">
                <a:cs typeface="Times New Roman" pitchFamily="18" charset="0"/>
              </a:rPr>
              <a:t>г) Аналогично сделать на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ru-RU" sz="2800" dirty="0" smtClean="0">
                <a:cs typeface="Times New Roman" pitchFamily="18" charset="0"/>
              </a:rPr>
              <a:t>станции </a:t>
            </a:r>
            <a:r>
              <a:rPr lang="en-US" sz="2800" b="1" dirty="0" err="1" smtClean="0">
                <a:cs typeface="Times New Roman" pitchFamily="18" charset="0"/>
              </a:rPr>
              <a:t>WinXp</a:t>
            </a:r>
            <a:r>
              <a:rPr lang="ru-RU" sz="2800" b="1" dirty="0" smtClean="0">
                <a:cs typeface="Times New Roman" pitchFamily="18" charset="0"/>
              </a:rPr>
              <a:t>2</a:t>
            </a:r>
            <a:r>
              <a:rPr lang="ru-RU" sz="2800" dirty="0" smtClean="0">
                <a:cs typeface="Times New Roman" pitchFamily="18" charset="0"/>
              </a:rPr>
              <a:t> доступ по сети к папкам </a:t>
            </a:r>
            <a:r>
              <a:rPr lang="ru-RU" sz="2800" b="1" dirty="0" err="1" smtClean="0">
                <a:cs typeface="Times New Roman" pitchFamily="18" charset="0"/>
              </a:rPr>
              <a:t>Общая-чтение</a:t>
            </a:r>
            <a:r>
              <a:rPr lang="ru-RU" sz="2800" dirty="0" smtClean="0">
                <a:cs typeface="Times New Roman" pitchFamily="18" charset="0"/>
              </a:rPr>
              <a:t> и  </a:t>
            </a:r>
            <a:r>
              <a:rPr lang="ru-RU" sz="2800" b="1" dirty="0" err="1" smtClean="0">
                <a:cs typeface="Times New Roman" pitchFamily="18" charset="0"/>
              </a:rPr>
              <a:t>Общая-чт-зап</a:t>
            </a:r>
            <a:r>
              <a:rPr lang="ru-RU" sz="2800" dirty="0" smtClean="0">
                <a:cs typeface="Times New Roman" pitchFamily="18" charset="0"/>
              </a:rPr>
              <a:t> на чтение/запись с парольным входом.</a:t>
            </a:r>
          </a:p>
          <a:p>
            <a:pPr indent="457200"/>
            <a:r>
              <a:rPr lang="ru-RU" sz="2800" dirty="0" smtClean="0">
                <a:cs typeface="Times New Roman" pitchFamily="18" charset="0"/>
              </a:rPr>
              <a:t>Выполнить проверку со станции </a:t>
            </a:r>
            <a:r>
              <a:rPr lang="en-US" sz="2800" b="1" dirty="0" smtClean="0">
                <a:cs typeface="Times New Roman" pitchFamily="18" charset="0"/>
              </a:rPr>
              <a:t>WinXp1</a:t>
            </a:r>
            <a:r>
              <a:rPr lang="ru-RU" sz="2800" dirty="0" smtClean="0">
                <a:cs typeface="Times New Roman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132039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7332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42900" algn="ctr">
              <a:spcBef>
                <a:spcPts val="300"/>
              </a:spcBef>
            </a:pPr>
            <a:endParaRPr lang="en-US" sz="2800" b="1" dirty="0" smtClean="0"/>
          </a:p>
          <a:p>
            <a:pPr indent="342900" algn="ctr">
              <a:spcBef>
                <a:spcPts val="300"/>
              </a:spcBef>
            </a:pPr>
            <a:r>
              <a:rPr lang="ru-RU" sz="2800" b="1" dirty="0" smtClean="0"/>
              <a:t>Настройка </a:t>
            </a:r>
            <a:r>
              <a:rPr lang="ru-RU" sz="2800" b="1" dirty="0"/>
              <a:t>профиля</a:t>
            </a:r>
            <a:r>
              <a:rPr lang="en-US" sz="2800" b="1" dirty="0"/>
              <a:t> </a:t>
            </a:r>
            <a:r>
              <a:rPr lang="ru-RU" sz="2800" b="1" dirty="0"/>
              <a:t>пользователя</a:t>
            </a:r>
          </a:p>
          <a:p>
            <a:pPr marL="0" indent="342900">
              <a:spcBef>
                <a:spcPts val="300"/>
              </a:spcBef>
              <a:buNone/>
            </a:pPr>
            <a:endParaRPr lang="en-US" sz="2800" b="1" u="sng" dirty="0"/>
          </a:p>
          <a:p>
            <a:pPr marL="0" indent="342900">
              <a:spcBef>
                <a:spcPts val="300"/>
              </a:spcBef>
              <a:buNone/>
            </a:pPr>
            <a:r>
              <a:rPr lang="ru-RU" sz="2800" b="1" u="sng" dirty="0" smtClean="0"/>
              <a:t>Цель работы</a:t>
            </a:r>
            <a:r>
              <a:rPr lang="ru-RU" sz="2800" dirty="0" smtClean="0"/>
              <a:t> научиться</a:t>
            </a:r>
            <a:r>
              <a:rPr lang="en-US" sz="2800" dirty="0" smtClean="0"/>
              <a:t> </a:t>
            </a:r>
            <a:r>
              <a:rPr lang="ru-RU" sz="2800" dirty="0" smtClean="0"/>
              <a:t>создавать профиль пользователя и управлять им.</a:t>
            </a:r>
          </a:p>
          <a:p>
            <a:pPr indent="342900">
              <a:spcBef>
                <a:spcPts val="300"/>
              </a:spcBef>
            </a:pPr>
            <a:r>
              <a:rPr lang="ru-RU" sz="2800" b="1" dirty="0" smtClean="0">
                <a:cs typeface="Times New Roman" pitchFamily="18" charset="0"/>
              </a:rPr>
              <a:t>Задание</a:t>
            </a:r>
            <a:r>
              <a:rPr lang="en-US" sz="2800" b="1" dirty="0" smtClean="0">
                <a:cs typeface="Times New Roman" pitchFamily="18" charset="0"/>
              </a:rPr>
              <a:t> 1</a:t>
            </a:r>
            <a:r>
              <a:rPr lang="ru-RU" sz="2800" b="1" dirty="0" smtClean="0">
                <a:cs typeface="Times New Roman" pitchFamily="18" charset="0"/>
              </a:rPr>
              <a:t>.</a:t>
            </a:r>
            <a:r>
              <a:rPr lang="ru-RU" sz="2800" dirty="0" smtClean="0">
                <a:cs typeface="Times New Roman" pitchFamily="18" charset="0"/>
              </a:rPr>
              <a:t> Установить на дисплей станции </a:t>
            </a:r>
            <a:r>
              <a:rPr lang="en-US" sz="2800" b="1" dirty="0" smtClean="0">
                <a:cs typeface="Times New Roman" pitchFamily="18" charset="0"/>
              </a:rPr>
              <a:t>WinXp1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ru-RU" sz="2800" dirty="0" smtClean="0">
                <a:cs typeface="Times New Roman" pitchFamily="18" charset="0"/>
              </a:rPr>
              <a:t>тему – </a:t>
            </a:r>
            <a:r>
              <a:rPr lang="ru-RU" sz="2800" b="1" dirty="0" smtClean="0">
                <a:cs typeface="Times New Roman" pitchFamily="18" charset="0"/>
              </a:rPr>
              <a:t>Классическая</a:t>
            </a:r>
            <a:r>
              <a:rPr lang="ru-RU" sz="2800" dirty="0" smtClean="0">
                <a:cs typeface="Times New Roman" pitchFamily="18" charset="0"/>
              </a:rPr>
              <a:t>.</a:t>
            </a:r>
          </a:p>
          <a:p>
            <a:pPr indent="342900">
              <a:spcBef>
                <a:spcPts val="300"/>
              </a:spcBef>
            </a:pPr>
            <a:r>
              <a:rPr lang="ru-RU" sz="2800" b="1" dirty="0" smtClean="0">
                <a:cs typeface="Times New Roman" pitchFamily="18" charset="0"/>
              </a:rPr>
              <a:t>Задание</a:t>
            </a:r>
            <a:r>
              <a:rPr lang="en-US" sz="2800" b="1" dirty="0" smtClean="0">
                <a:cs typeface="Times New Roman" pitchFamily="18" charset="0"/>
              </a:rPr>
              <a:t> </a:t>
            </a:r>
            <a:r>
              <a:rPr lang="ru-RU" sz="2800" b="1" dirty="0" smtClean="0">
                <a:cs typeface="Times New Roman" pitchFamily="18" charset="0"/>
              </a:rPr>
              <a:t>2. </a:t>
            </a:r>
            <a:r>
              <a:rPr lang="ru-RU" sz="2800" dirty="0" smtClean="0">
                <a:cs typeface="Times New Roman" pitchFamily="18" charset="0"/>
              </a:rPr>
              <a:t>Установить на дисплей станции </a:t>
            </a:r>
            <a:r>
              <a:rPr lang="en-US" sz="2800" b="1" dirty="0" err="1" smtClean="0">
                <a:cs typeface="Times New Roman" pitchFamily="18" charset="0"/>
              </a:rPr>
              <a:t>WinXp</a:t>
            </a:r>
            <a:r>
              <a:rPr lang="ru-RU" sz="2800" b="1" dirty="0" smtClean="0">
                <a:cs typeface="Times New Roman" pitchFamily="18" charset="0"/>
              </a:rPr>
              <a:t>2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ru-RU" sz="2800" dirty="0" smtClean="0">
                <a:cs typeface="Times New Roman" pitchFamily="18" charset="0"/>
              </a:rPr>
              <a:t>тему – </a:t>
            </a:r>
            <a:r>
              <a:rPr lang="en-US" sz="2800" b="1" dirty="0" err="1" smtClean="0">
                <a:cs typeface="Times New Roman" pitchFamily="18" charset="0"/>
              </a:rPr>
              <a:t>WindowsXP</a:t>
            </a:r>
            <a:r>
              <a:rPr lang="ru-RU" sz="2800" b="1" dirty="0" smtClean="0">
                <a:cs typeface="Times New Roman" pitchFamily="18" charset="0"/>
              </a:rPr>
              <a:t> </a:t>
            </a:r>
            <a:r>
              <a:rPr lang="ru-RU" sz="2800" dirty="0" smtClean="0">
                <a:cs typeface="Times New Roman" pitchFamily="18" charset="0"/>
              </a:rPr>
              <a:t>и упорядочить ярлыки рабочего стола по имени.</a:t>
            </a:r>
          </a:p>
          <a:p>
            <a:pPr indent="342900">
              <a:spcBef>
                <a:spcPts val="300"/>
              </a:spcBef>
            </a:pPr>
            <a:r>
              <a:rPr lang="ru-RU" sz="2800" b="1" dirty="0" smtClean="0">
                <a:cs typeface="Times New Roman" pitchFamily="18" charset="0"/>
              </a:rPr>
              <a:t>Задание</a:t>
            </a:r>
            <a:r>
              <a:rPr lang="en-US" sz="2800" b="1" dirty="0" smtClean="0">
                <a:cs typeface="Times New Roman" pitchFamily="18" charset="0"/>
              </a:rPr>
              <a:t> </a:t>
            </a:r>
            <a:r>
              <a:rPr lang="ru-RU" sz="2800" b="1" dirty="0" smtClean="0">
                <a:cs typeface="Times New Roman" pitchFamily="18" charset="0"/>
              </a:rPr>
              <a:t>3.</a:t>
            </a:r>
            <a:r>
              <a:rPr lang="ru-RU" sz="2800" dirty="0" smtClean="0">
                <a:cs typeface="Times New Roman" pitchFamily="18" charset="0"/>
              </a:rPr>
              <a:t> Установить на станции </a:t>
            </a:r>
            <a:r>
              <a:rPr lang="en-US" sz="2800" b="1" dirty="0" smtClean="0">
                <a:cs typeface="Times New Roman" pitchFamily="18" charset="0"/>
              </a:rPr>
              <a:t>WinXp1</a:t>
            </a:r>
            <a:r>
              <a:rPr lang="ru-RU" sz="2800" dirty="0" smtClean="0">
                <a:cs typeface="Times New Roman" pitchFamily="18" charset="0"/>
              </a:rPr>
              <a:t> время появления заставки экрана дисплея – 1 минута.</a:t>
            </a:r>
            <a:endParaRPr lang="en-US" sz="2800" dirty="0" smtClean="0">
              <a:cs typeface="Times New Roman" pitchFamily="18" charset="0"/>
            </a:endParaRPr>
          </a:p>
          <a:p>
            <a:pPr marL="0" indent="342900">
              <a:spcBef>
                <a:spcPts val="300"/>
              </a:spcBef>
              <a:buNone/>
            </a:pPr>
            <a:r>
              <a:rPr lang="ru-RU" sz="2800" b="1" dirty="0" smtClean="0">
                <a:cs typeface="Times New Roman" pitchFamily="18" charset="0"/>
              </a:rPr>
              <a:t>Задание</a:t>
            </a:r>
            <a:r>
              <a:rPr lang="en-US" sz="2800" b="1" dirty="0" smtClean="0">
                <a:cs typeface="Times New Roman" pitchFamily="18" charset="0"/>
              </a:rPr>
              <a:t> </a:t>
            </a:r>
            <a:r>
              <a:rPr lang="ru-RU" sz="2800" b="1" dirty="0" smtClean="0">
                <a:cs typeface="Times New Roman" pitchFamily="18" charset="0"/>
              </a:rPr>
              <a:t>4.</a:t>
            </a:r>
            <a:r>
              <a:rPr lang="ru-RU" sz="2800" dirty="0" smtClean="0">
                <a:cs typeface="Times New Roman" pitchFamily="18" charset="0"/>
              </a:rPr>
              <a:t> Положить на рабочий стол всем пользователям станции </a:t>
            </a:r>
            <a:r>
              <a:rPr lang="en-US" sz="2800" b="1" dirty="0">
                <a:cs typeface="Times New Roman" pitchFamily="18" charset="0"/>
              </a:rPr>
              <a:t>WinXp1</a:t>
            </a:r>
            <a:r>
              <a:rPr lang="ru-RU" sz="2800" dirty="0" smtClean="0">
                <a:cs typeface="Times New Roman" pitchFamily="18" charset="0"/>
              </a:rPr>
              <a:t> папку </a:t>
            </a:r>
            <a:r>
              <a:rPr lang="ru-RU" sz="2800" b="1" dirty="0" smtClean="0">
                <a:cs typeface="Times New Roman" pitchFamily="18" charset="0"/>
              </a:rPr>
              <a:t>Для всех</a:t>
            </a:r>
            <a:r>
              <a:rPr lang="ru-RU" sz="2800" dirty="0" smtClean="0">
                <a:cs typeface="Times New Roman" pitchFamily="18" charset="0"/>
              </a:rPr>
              <a:t>.</a:t>
            </a:r>
          </a:p>
          <a:p>
            <a:pPr marL="0" indent="342900">
              <a:spcBef>
                <a:spcPts val="300"/>
              </a:spcBef>
              <a:buNone/>
            </a:pPr>
            <a:r>
              <a:rPr lang="ru-RU" sz="2800" b="1" dirty="0" smtClean="0">
                <a:cs typeface="Times New Roman" pitchFamily="18" charset="0"/>
              </a:rPr>
              <a:t>Задание</a:t>
            </a:r>
            <a:r>
              <a:rPr lang="en-US" sz="2800" b="1" dirty="0" smtClean="0">
                <a:cs typeface="Times New Roman" pitchFamily="18" charset="0"/>
              </a:rPr>
              <a:t> </a:t>
            </a:r>
            <a:r>
              <a:rPr lang="ru-RU" sz="2800" b="1" dirty="0" smtClean="0">
                <a:cs typeface="Times New Roman" pitchFamily="18" charset="0"/>
              </a:rPr>
              <a:t>5.</a:t>
            </a:r>
            <a:r>
              <a:rPr lang="ru-RU" sz="2800" dirty="0" smtClean="0">
                <a:cs typeface="Times New Roman" pitchFamily="18" charset="0"/>
              </a:rPr>
              <a:t> Подключить сетевой диск.</a:t>
            </a:r>
          </a:p>
          <a:p>
            <a:pPr marL="0" indent="342900">
              <a:spcBef>
                <a:spcPts val="300"/>
              </a:spcBef>
              <a:buNone/>
            </a:pPr>
            <a:endParaRPr lang="ru-RU" sz="2800" dirty="0" smtClean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0522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4"/>
          <p:cNvSpPr txBox="1">
            <a:spLocks noChangeArrowheads="1"/>
          </p:cNvSpPr>
          <p:nvPr/>
        </p:nvSpPr>
        <p:spPr bwMode="auto">
          <a:xfrm>
            <a:off x="0" y="0"/>
            <a:ext cx="91440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/>
            <a:r>
              <a:rPr lang="ru-RU" sz="2800" dirty="0" smtClean="0">
                <a:cs typeface="Times New Roman" pitchFamily="18" charset="0"/>
              </a:rPr>
              <a:t>в) Установить права только на </a:t>
            </a:r>
            <a:r>
              <a:rPr lang="ru-RU" sz="2800" b="1" u="sng" dirty="0">
                <a:cs typeface="Times New Roman" pitchFamily="18" charset="0"/>
              </a:rPr>
              <a:t>Ч</a:t>
            </a:r>
            <a:r>
              <a:rPr lang="ru-RU" sz="2800" b="1" u="sng" dirty="0" smtClean="0">
                <a:cs typeface="Times New Roman" pitchFamily="18" charset="0"/>
              </a:rPr>
              <a:t>тение</a:t>
            </a:r>
            <a:r>
              <a:rPr lang="ru-RU" sz="2800" dirty="0" smtClean="0">
                <a:cs typeface="Times New Roman" pitchFamily="18" charset="0"/>
              </a:rPr>
              <a:t> для папки "</a:t>
            </a:r>
            <a:r>
              <a:rPr lang="ru-RU" sz="2800" b="1" dirty="0" smtClean="0">
                <a:cs typeface="Times New Roman" pitchFamily="18" charset="0"/>
              </a:rPr>
              <a:t>Чтение</a:t>
            </a:r>
            <a:r>
              <a:rPr lang="ru-RU" sz="2800" dirty="0" smtClean="0">
                <a:cs typeface="Times New Roman" pitchFamily="18" charset="0"/>
              </a:rPr>
              <a:t>" пользователям рабочей станции. Правый клик мыши на папке - открываем </a:t>
            </a:r>
            <a:r>
              <a:rPr lang="ru-RU" sz="2800" b="1" dirty="0" smtClean="0">
                <a:cs typeface="Times New Roman" pitchFamily="18" charset="0"/>
              </a:rPr>
              <a:t>Свойства</a:t>
            </a:r>
            <a:r>
              <a:rPr lang="ru-RU" sz="2800" dirty="0" smtClean="0">
                <a:cs typeface="Times New Roman" pitchFamily="18" charset="0"/>
              </a:rPr>
              <a:t> папки:</a:t>
            </a:r>
            <a:endParaRPr lang="ru-RU" sz="2800" i="1" u="sng" dirty="0" smtClean="0"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8" y="2285992"/>
            <a:ext cx="55721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Прямая со стрелкой 5"/>
          <p:cNvCxnSpPr/>
          <p:nvPr/>
        </p:nvCxnSpPr>
        <p:spPr>
          <a:xfrm rot="5400000">
            <a:off x="3692874" y="2450738"/>
            <a:ext cx="3615641" cy="1285884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4154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232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42900">
              <a:spcBef>
                <a:spcPts val="300"/>
              </a:spcBef>
            </a:pPr>
            <a:r>
              <a:rPr lang="ru-RU" sz="2800" b="1" u="sng" dirty="0" smtClean="0">
                <a:cs typeface="Times New Roman" pitchFamily="18" charset="0"/>
              </a:rPr>
              <a:t>Задание</a:t>
            </a:r>
            <a:r>
              <a:rPr lang="en-US" sz="2800" b="1" u="sng" dirty="0" smtClean="0">
                <a:cs typeface="Times New Roman" pitchFamily="18" charset="0"/>
              </a:rPr>
              <a:t> 1</a:t>
            </a:r>
            <a:r>
              <a:rPr lang="ru-RU" sz="2800" b="1" u="sng" dirty="0" smtClean="0">
                <a:cs typeface="Times New Roman" pitchFamily="18" charset="0"/>
              </a:rPr>
              <a:t>.</a:t>
            </a:r>
            <a:r>
              <a:rPr lang="ru-RU" sz="2800" dirty="0" smtClean="0">
                <a:cs typeface="Times New Roman" pitchFamily="18" charset="0"/>
              </a:rPr>
              <a:t> Установить на станции </a:t>
            </a:r>
            <a:r>
              <a:rPr lang="en-US" sz="2800" b="1" dirty="0" smtClean="0">
                <a:cs typeface="Times New Roman" pitchFamily="18" charset="0"/>
              </a:rPr>
              <a:t>WinXp1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ru-RU" sz="2800" dirty="0" smtClean="0">
                <a:cs typeface="Times New Roman" pitchFamily="18" charset="0"/>
              </a:rPr>
              <a:t>тему – </a:t>
            </a:r>
            <a:r>
              <a:rPr lang="ru-RU" sz="2800" b="1" dirty="0" smtClean="0">
                <a:cs typeface="Times New Roman" pitchFamily="18" charset="0"/>
              </a:rPr>
              <a:t>Классическая</a:t>
            </a:r>
            <a:r>
              <a:rPr lang="ru-RU" sz="2800" dirty="0" smtClean="0">
                <a:cs typeface="Times New Roman" pitchFamily="18" charset="0"/>
              </a:rPr>
              <a:t>.</a:t>
            </a:r>
          </a:p>
          <a:p>
            <a:pPr indent="342900">
              <a:spcBef>
                <a:spcPts val="300"/>
              </a:spcBef>
            </a:pPr>
            <a:r>
              <a:rPr lang="ru-RU" sz="2800" dirty="0">
                <a:cs typeface="Times New Roman" pitchFamily="18" charset="0"/>
              </a:rPr>
              <a:t>Войти на станцию </a:t>
            </a:r>
            <a:r>
              <a:rPr lang="en-US" sz="2800" b="1" dirty="0">
                <a:cs typeface="Times New Roman" pitchFamily="18" charset="0"/>
              </a:rPr>
              <a:t>WinXp1</a:t>
            </a:r>
            <a:r>
              <a:rPr lang="ru-RU" sz="2800" b="1" dirty="0">
                <a:cs typeface="Times New Roman" pitchFamily="18" charset="0"/>
              </a:rPr>
              <a:t> </a:t>
            </a:r>
            <a:r>
              <a:rPr lang="ru-RU" sz="2800" dirty="0">
                <a:cs typeface="Times New Roman" pitchFamily="18" charset="0"/>
              </a:rPr>
              <a:t>от имени администратора</a:t>
            </a:r>
            <a:r>
              <a:rPr lang="ru-RU" sz="2800" dirty="0" smtClean="0">
                <a:cs typeface="Times New Roman" pitchFamily="18" charset="0"/>
              </a:rPr>
              <a:t>.</a:t>
            </a:r>
            <a:endParaRPr lang="en-US" sz="2800" dirty="0" smtClean="0">
              <a:cs typeface="Times New Roman" pitchFamily="18" charset="0"/>
            </a:endParaRPr>
          </a:p>
          <a:p>
            <a:pPr indent="342900">
              <a:spcBef>
                <a:spcPts val="300"/>
              </a:spcBef>
            </a:pPr>
            <a:r>
              <a:rPr lang="ru-RU" sz="2800" dirty="0" smtClean="0">
                <a:cs typeface="Times New Roman" pitchFamily="18" charset="0"/>
              </a:rPr>
              <a:t>Правый клик на </a:t>
            </a:r>
            <a:r>
              <a:rPr lang="ru-RU" sz="2800" b="1" dirty="0" smtClean="0">
                <a:cs typeface="Times New Roman" pitchFamily="18" charset="0"/>
              </a:rPr>
              <a:t>Рабочем столе-</a:t>
            </a:r>
            <a:r>
              <a:rPr lang="en-US" sz="2800" b="1" dirty="0" smtClean="0">
                <a:cs typeface="Times New Roman" pitchFamily="18" charset="0"/>
              </a:rPr>
              <a:t>&gt;</a:t>
            </a:r>
            <a:r>
              <a:rPr lang="ru-RU" sz="2800" b="1" dirty="0" smtClean="0">
                <a:cs typeface="Times New Roman" pitchFamily="18" charset="0"/>
              </a:rPr>
              <a:t>Свойства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19412" y="3068960"/>
            <a:ext cx="330517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994594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42900">
              <a:spcBef>
                <a:spcPts val="300"/>
              </a:spcBef>
            </a:pPr>
            <a:r>
              <a:rPr lang="ru-RU" sz="2800" b="1" dirty="0" smtClean="0">
                <a:cs typeface="Times New Roman" pitchFamily="18" charset="0"/>
              </a:rPr>
              <a:t>Темы-</a:t>
            </a:r>
            <a:r>
              <a:rPr lang="en-US" sz="2800" b="1" dirty="0" smtClean="0">
                <a:cs typeface="Times New Roman" pitchFamily="18" charset="0"/>
              </a:rPr>
              <a:t>&gt;</a:t>
            </a:r>
            <a:r>
              <a:rPr lang="ru-RU" sz="2800" b="1" dirty="0" smtClean="0">
                <a:cs typeface="Times New Roman" pitchFamily="18" charset="0"/>
              </a:rPr>
              <a:t>Классическая-</a:t>
            </a:r>
            <a:r>
              <a:rPr lang="en-US" sz="2800" b="1" dirty="0" smtClean="0">
                <a:cs typeface="Times New Roman" pitchFamily="18" charset="0"/>
              </a:rPr>
              <a:t>&gt;</a:t>
            </a:r>
            <a:r>
              <a:rPr lang="ru-RU" sz="2800" b="1" dirty="0" smtClean="0">
                <a:cs typeface="Times New Roman" pitchFamily="18" charset="0"/>
              </a:rPr>
              <a:t>ОК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1142984"/>
            <a:ext cx="4133850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092578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2285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42900">
              <a:spcBef>
                <a:spcPts val="300"/>
              </a:spcBef>
            </a:pPr>
            <a:r>
              <a:rPr lang="ru-RU" sz="2800" b="1" u="sng" dirty="0" smtClean="0">
                <a:cs typeface="Times New Roman" pitchFamily="18" charset="0"/>
              </a:rPr>
              <a:t>Задание</a:t>
            </a:r>
            <a:r>
              <a:rPr lang="en-US" sz="2800" b="1" u="sng" dirty="0" smtClean="0">
                <a:cs typeface="Times New Roman" pitchFamily="18" charset="0"/>
              </a:rPr>
              <a:t> </a:t>
            </a:r>
            <a:r>
              <a:rPr lang="ru-RU" sz="2800" b="1" u="sng" dirty="0" smtClean="0">
                <a:cs typeface="Times New Roman" pitchFamily="18" charset="0"/>
              </a:rPr>
              <a:t>2. </a:t>
            </a:r>
            <a:r>
              <a:rPr lang="ru-RU" sz="2800" dirty="0" smtClean="0">
                <a:cs typeface="Times New Roman" pitchFamily="18" charset="0"/>
              </a:rPr>
              <a:t>Установить на станции </a:t>
            </a:r>
            <a:r>
              <a:rPr lang="en-US" sz="2800" b="1" dirty="0" smtClean="0">
                <a:cs typeface="Times New Roman" pitchFamily="18" charset="0"/>
              </a:rPr>
              <a:t>WinXp1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ru-RU" sz="2800" dirty="0" smtClean="0">
                <a:cs typeface="Times New Roman" pitchFamily="18" charset="0"/>
              </a:rPr>
              <a:t>"обои рабочего стола" – </a:t>
            </a:r>
            <a:r>
              <a:rPr lang="en-US" sz="2800" b="1" dirty="0" err="1" smtClean="0">
                <a:cs typeface="Times New Roman" pitchFamily="18" charset="0"/>
              </a:rPr>
              <a:t>WindowsXP</a:t>
            </a:r>
            <a:r>
              <a:rPr lang="ru-RU" sz="2800" b="1" dirty="0" smtClean="0">
                <a:cs typeface="Times New Roman" pitchFamily="18" charset="0"/>
              </a:rPr>
              <a:t>  </a:t>
            </a:r>
            <a:r>
              <a:rPr lang="ru-RU" sz="2800" dirty="0" smtClean="0">
                <a:cs typeface="Times New Roman" pitchFamily="18" charset="0"/>
              </a:rPr>
              <a:t>и упорядочить ярлыки.</a:t>
            </a:r>
          </a:p>
          <a:p>
            <a:pPr indent="342900">
              <a:spcBef>
                <a:spcPts val="300"/>
              </a:spcBef>
            </a:pPr>
            <a:r>
              <a:rPr lang="ru-RU" sz="2800" dirty="0" smtClean="0">
                <a:cs typeface="Times New Roman" pitchFamily="18" charset="0"/>
              </a:rPr>
              <a:t>Правый клик на </a:t>
            </a:r>
            <a:r>
              <a:rPr lang="ru-RU" sz="2800" b="1" dirty="0" smtClean="0">
                <a:cs typeface="Times New Roman" pitchFamily="18" charset="0"/>
              </a:rPr>
              <a:t>Рабочем столе-</a:t>
            </a:r>
            <a:r>
              <a:rPr lang="en-US" sz="2800" b="1" dirty="0" smtClean="0">
                <a:cs typeface="Times New Roman" pitchFamily="18" charset="0"/>
              </a:rPr>
              <a:t>&gt;</a:t>
            </a:r>
            <a:r>
              <a:rPr lang="ru-RU" sz="2800" b="1" dirty="0" smtClean="0">
                <a:cs typeface="Times New Roman" pitchFamily="18" charset="0"/>
              </a:rPr>
              <a:t>Свойства-</a:t>
            </a:r>
            <a:r>
              <a:rPr lang="en-US" sz="2800" b="1" dirty="0" smtClean="0">
                <a:cs typeface="Times New Roman" pitchFamily="18" charset="0"/>
              </a:rPr>
              <a:t>&gt;</a:t>
            </a:r>
            <a:r>
              <a:rPr lang="ru-RU" sz="2800" b="1" dirty="0" smtClean="0">
                <a:cs typeface="Times New Roman" pitchFamily="18" charset="0"/>
              </a:rPr>
              <a:t>Рабочий стол-</a:t>
            </a:r>
            <a:r>
              <a:rPr lang="en-US" sz="2800" b="1" dirty="0" smtClean="0">
                <a:cs typeface="Times New Roman" pitchFamily="18" charset="0"/>
              </a:rPr>
              <a:t>&gt;</a:t>
            </a:r>
            <a:r>
              <a:rPr lang="en-US" sz="2800" b="1" dirty="0" err="1" smtClean="0">
                <a:cs typeface="Times New Roman" pitchFamily="18" charset="0"/>
              </a:rPr>
              <a:t>WindowsXP</a:t>
            </a:r>
            <a:r>
              <a:rPr lang="ru-RU" sz="2800" b="1" dirty="0" smtClean="0">
                <a:cs typeface="Times New Roman" pitchFamily="18" charset="0"/>
              </a:rPr>
              <a:t>-</a:t>
            </a:r>
            <a:r>
              <a:rPr lang="en-US" sz="2800" b="1" dirty="0" smtClean="0">
                <a:cs typeface="Times New Roman" pitchFamily="18" charset="0"/>
              </a:rPr>
              <a:t>&gt;</a:t>
            </a:r>
            <a:r>
              <a:rPr lang="ru-RU" sz="2800" b="1" dirty="0" smtClean="0">
                <a:cs typeface="Times New Roman" pitchFamily="18" charset="0"/>
              </a:rPr>
              <a:t>ОК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2214554"/>
            <a:ext cx="4191000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004765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42900">
              <a:spcBef>
                <a:spcPts val="300"/>
              </a:spcBef>
            </a:pPr>
            <a:r>
              <a:rPr lang="ru-RU" sz="2800" dirty="0" smtClean="0">
                <a:cs typeface="Times New Roman" pitchFamily="18" charset="0"/>
              </a:rPr>
              <a:t>Правый клик на </a:t>
            </a:r>
            <a:r>
              <a:rPr lang="ru-RU" sz="2800" b="1" dirty="0" smtClean="0">
                <a:cs typeface="Times New Roman" pitchFamily="18" charset="0"/>
              </a:rPr>
              <a:t>Рабочем столе-</a:t>
            </a:r>
            <a:r>
              <a:rPr lang="en-US" sz="2800" b="1" dirty="0" smtClean="0">
                <a:cs typeface="Times New Roman" pitchFamily="18" charset="0"/>
              </a:rPr>
              <a:t>&gt;</a:t>
            </a:r>
            <a:r>
              <a:rPr lang="ru-RU" sz="2800" b="1" dirty="0" smtClean="0">
                <a:cs typeface="Times New Roman" pitchFamily="18" charset="0"/>
              </a:rPr>
              <a:t>Упорядочить значки-</a:t>
            </a:r>
            <a:r>
              <a:rPr lang="en-US" sz="2800" b="1" dirty="0" smtClean="0">
                <a:cs typeface="Times New Roman" pitchFamily="18" charset="0"/>
              </a:rPr>
              <a:t>&gt;</a:t>
            </a:r>
            <a:r>
              <a:rPr lang="ru-RU" sz="2800" b="1" dirty="0" smtClean="0">
                <a:cs typeface="Times New Roman" pitchFamily="18" charset="0"/>
              </a:rPr>
              <a:t>Имя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5" y="1966592"/>
            <a:ext cx="4357718" cy="2495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2066" y="1928802"/>
            <a:ext cx="3424236" cy="3146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Прямоугольник 5"/>
          <p:cNvSpPr/>
          <p:nvPr/>
        </p:nvSpPr>
        <p:spPr>
          <a:xfrm>
            <a:off x="1857356" y="1357298"/>
            <a:ext cx="595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>
                <a:cs typeface="Times New Roman" pitchFamily="18" charset="0"/>
              </a:rPr>
              <a:t>до</a:t>
            </a:r>
            <a:endParaRPr lang="ru-RU" sz="2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500826" y="1357298"/>
            <a:ext cx="11689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>
                <a:cs typeface="Times New Roman" pitchFamily="18" charset="0"/>
              </a:rPr>
              <a:t>после</a:t>
            </a:r>
            <a:endParaRPr lang="ru-RU" sz="2800" dirty="0"/>
          </a:p>
        </p:txBody>
      </p:sp>
      <p:cxnSp>
        <p:nvCxnSpPr>
          <p:cNvPr id="9" name="Прямая со стрелкой 8"/>
          <p:cNvCxnSpPr/>
          <p:nvPr/>
        </p:nvCxnSpPr>
        <p:spPr>
          <a:xfrm rot="16200000" flipH="1">
            <a:off x="2107389" y="1964521"/>
            <a:ext cx="2214578" cy="18573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7" idx="2"/>
          </p:cNvCxnSpPr>
          <p:nvPr/>
        </p:nvCxnSpPr>
        <p:spPr>
          <a:xfrm rot="5400000">
            <a:off x="6018813" y="1505276"/>
            <a:ext cx="691226" cy="1441711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716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42900">
              <a:spcBef>
                <a:spcPts val="300"/>
              </a:spcBef>
            </a:pPr>
            <a:r>
              <a:rPr lang="ru-RU" sz="2800" b="1" u="sng" dirty="0" smtClean="0">
                <a:cs typeface="Times New Roman" pitchFamily="18" charset="0"/>
              </a:rPr>
              <a:t>Задание</a:t>
            </a:r>
            <a:r>
              <a:rPr lang="en-US" sz="2800" b="1" u="sng" dirty="0" smtClean="0">
                <a:cs typeface="Times New Roman" pitchFamily="18" charset="0"/>
              </a:rPr>
              <a:t> </a:t>
            </a:r>
            <a:r>
              <a:rPr lang="ru-RU" sz="2800" b="1" u="sng" dirty="0" smtClean="0">
                <a:cs typeface="Times New Roman" pitchFamily="18" charset="0"/>
              </a:rPr>
              <a:t>3.</a:t>
            </a:r>
            <a:r>
              <a:rPr lang="ru-RU" sz="2800" dirty="0" smtClean="0">
                <a:cs typeface="Times New Roman" pitchFamily="18" charset="0"/>
              </a:rPr>
              <a:t> Установить на станции </a:t>
            </a:r>
            <a:r>
              <a:rPr lang="en-US" sz="2800" b="1" dirty="0" smtClean="0">
                <a:cs typeface="Times New Roman" pitchFamily="18" charset="0"/>
              </a:rPr>
              <a:t>WinXp1</a:t>
            </a:r>
            <a:r>
              <a:rPr lang="ru-RU" sz="2800" dirty="0" smtClean="0">
                <a:cs typeface="Times New Roman" pitchFamily="18" charset="0"/>
              </a:rPr>
              <a:t> время появления заставки – 1 минута и проверить.</a:t>
            </a:r>
            <a:endParaRPr lang="en-US" sz="2800" dirty="0" smtClean="0"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7388" y="1162050"/>
            <a:ext cx="5229225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Прямая со стрелкой 4"/>
          <p:cNvCxnSpPr/>
          <p:nvPr/>
        </p:nvCxnSpPr>
        <p:spPr>
          <a:xfrm rot="5400000">
            <a:off x="2214546" y="1785926"/>
            <a:ext cx="3071834" cy="1214446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0104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3147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342900">
              <a:spcBef>
                <a:spcPts val="300"/>
              </a:spcBef>
              <a:buNone/>
            </a:pPr>
            <a:r>
              <a:rPr lang="ru-RU" sz="2800" b="1" u="sng" dirty="0" smtClean="0">
                <a:cs typeface="Times New Roman" pitchFamily="18" charset="0"/>
              </a:rPr>
              <a:t>Задание</a:t>
            </a:r>
            <a:r>
              <a:rPr lang="en-US" sz="2800" b="1" u="sng" dirty="0" smtClean="0">
                <a:cs typeface="Times New Roman" pitchFamily="18" charset="0"/>
              </a:rPr>
              <a:t> </a:t>
            </a:r>
            <a:r>
              <a:rPr lang="ru-RU" sz="2800" b="1" u="sng" dirty="0" smtClean="0">
                <a:cs typeface="Times New Roman" pitchFamily="18" charset="0"/>
              </a:rPr>
              <a:t>4.</a:t>
            </a:r>
            <a:r>
              <a:rPr lang="ru-RU" sz="2800" dirty="0" smtClean="0">
                <a:cs typeface="Times New Roman" pitchFamily="18" charset="0"/>
              </a:rPr>
              <a:t> Положить на рабочий стол всем пользователям станции ярлык </a:t>
            </a:r>
            <a:r>
              <a:rPr lang="ru-RU" sz="2800" b="1" dirty="0" smtClean="0">
                <a:cs typeface="Times New Roman" pitchFamily="18" charset="0"/>
              </a:rPr>
              <a:t>Для всех </a:t>
            </a:r>
            <a:r>
              <a:rPr lang="ru-RU" sz="2800" dirty="0" smtClean="0">
                <a:cs typeface="Times New Roman" pitchFamily="18" charset="0"/>
              </a:rPr>
              <a:t>(так можно обеспечивать пользователей нужными для всех установленными приложениями).</a:t>
            </a:r>
          </a:p>
          <a:p>
            <a:pPr marL="0" indent="342900">
              <a:spcBef>
                <a:spcPts val="300"/>
              </a:spcBef>
              <a:buNone/>
            </a:pPr>
            <a:r>
              <a:rPr lang="ru-RU" sz="2800" dirty="0" smtClean="0">
                <a:cs typeface="Times New Roman" pitchFamily="18" charset="0"/>
              </a:rPr>
              <a:t>Создать ярлык </a:t>
            </a:r>
            <a:r>
              <a:rPr lang="ru-RU" sz="2800" b="1" dirty="0" smtClean="0">
                <a:cs typeface="Times New Roman" pitchFamily="18" charset="0"/>
              </a:rPr>
              <a:t>Для всех</a:t>
            </a:r>
            <a:r>
              <a:rPr lang="ru-RU" sz="2800" dirty="0" smtClean="0">
                <a:cs typeface="Times New Roman" pitchFamily="18" charset="0"/>
              </a:rPr>
              <a:t> в корне диска </a:t>
            </a:r>
            <a:r>
              <a:rPr lang="ru-RU" sz="2800" b="1" dirty="0" smtClean="0">
                <a:cs typeface="Times New Roman" pitchFamily="18" charset="0"/>
              </a:rPr>
              <a:t>С: </a:t>
            </a:r>
            <a:r>
              <a:rPr lang="ru-RU" sz="2800" dirty="0" smtClean="0">
                <a:cs typeface="Times New Roman" pitchFamily="18" charset="0"/>
              </a:rPr>
              <a:t>(для установленных ранее приложений ярлык берется из папки для этого приложения).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21731" y="3356992"/>
            <a:ext cx="5876925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Прямая со стрелкой 4"/>
          <p:cNvCxnSpPr/>
          <p:nvPr/>
        </p:nvCxnSpPr>
        <p:spPr>
          <a:xfrm>
            <a:off x="3635896" y="2204864"/>
            <a:ext cx="2808312" cy="36004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2522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342900">
              <a:spcBef>
                <a:spcPts val="300"/>
              </a:spcBef>
              <a:buNone/>
            </a:pPr>
            <a:r>
              <a:rPr lang="ru-RU" sz="2800" dirty="0" smtClean="0">
                <a:cs typeface="Times New Roman" pitchFamily="18" charset="0"/>
              </a:rPr>
              <a:t>Положить на рабочий стол всем пользователям станции ярлык </a:t>
            </a:r>
            <a:r>
              <a:rPr lang="ru-RU" sz="2800" b="1" dirty="0" smtClean="0">
                <a:cs typeface="Times New Roman" pitchFamily="18" charset="0"/>
              </a:rPr>
              <a:t>Для всех</a:t>
            </a:r>
            <a:r>
              <a:rPr lang="ru-RU" sz="2800" dirty="0" smtClean="0">
                <a:cs typeface="Times New Roman" pitchFamily="18" charset="0"/>
              </a:rPr>
              <a:t>. </a:t>
            </a:r>
            <a:r>
              <a:rPr lang="ru-RU" sz="2800" dirty="0">
                <a:cs typeface="Times New Roman" pitchFamily="18" charset="0"/>
              </a:rPr>
              <a:t>Д</a:t>
            </a:r>
            <a:r>
              <a:rPr lang="ru-RU" sz="2800" dirty="0" smtClean="0">
                <a:cs typeface="Times New Roman" pitchFamily="18" charset="0"/>
              </a:rPr>
              <a:t>ля этого скопировать ярлык и вставить его в папку </a:t>
            </a:r>
            <a:r>
              <a:rPr lang="en-US" sz="2800" dirty="0" smtClean="0">
                <a:cs typeface="Times New Roman" pitchFamily="18" charset="0"/>
              </a:rPr>
              <a:t>C:\Documents and Settings\All Users\</a:t>
            </a:r>
            <a:r>
              <a:rPr lang="ru-RU" sz="2800" dirty="0" smtClean="0">
                <a:cs typeface="Times New Roman" pitchFamily="18" charset="0"/>
              </a:rPr>
              <a:t>Рабочий стол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78757" y="2204864"/>
            <a:ext cx="436245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Прямая со стрелкой 4"/>
          <p:cNvCxnSpPr/>
          <p:nvPr/>
        </p:nvCxnSpPr>
        <p:spPr>
          <a:xfrm>
            <a:off x="3750464" y="857232"/>
            <a:ext cx="821536" cy="242775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>
            <a:off x="1115616" y="1772816"/>
            <a:ext cx="1584176" cy="115212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3648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342900">
              <a:spcBef>
                <a:spcPts val="300"/>
              </a:spcBef>
              <a:buNone/>
            </a:pPr>
            <a:r>
              <a:rPr lang="ru-RU" sz="2800" dirty="0" smtClean="0">
                <a:cs typeface="Times New Roman" pitchFamily="18" charset="0"/>
              </a:rPr>
              <a:t>Выйти из рабочей станции как администратор и зайти как обычный пользователь. На рабочем столе этого пользователя должен быть ярлык </a:t>
            </a:r>
            <a:r>
              <a:rPr lang="ru-RU" sz="2800" b="1" dirty="0" smtClean="0">
                <a:cs typeface="Times New Roman" pitchFamily="18" charset="0"/>
              </a:rPr>
              <a:t>Для всех</a:t>
            </a:r>
            <a:r>
              <a:rPr lang="ru-RU" sz="2800" dirty="0" smtClean="0">
                <a:cs typeface="Times New Roman" pitchFamily="18" charset="0"/>
              </a:rPr>
              <a:t>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12" y="2132856"/>
            <a:ext cx="3000375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Прямая со стрелкой 4"/>
          <p:cNvCxnSpPr/>
          <p:nvPr/>
        </p:nvCxnSpPr>
        <p:spPr>
          <a:xfrm flipH="1">
            <a:off x="3707904" y="1340768"/>
            <a:ext cx="3312368" cy="1584176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2854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342900">
              <a:spcBef>
                <a:spcPts val="300"/>
              </a:spcBef>
              <a:buNone/>
            </a:pPr>
            <a:r>
              <a:rPr lang="ru-RU" sz="2800" dirty="0" smtClean="0">
                <a:cs typeface="Times New Roman" pitchFamily="18" charset="0"/>
              </a:rPr>
              <a:t>Положить на рабочий стол всем пользователям станции папку </a:t>
            </a:r>
            <a:r>
              <a:rPr lang="ru-RU" sz="2800" b="1" dirty="0" smtClean="0">
                <a:cs typeface="Times New Roman" pitchFamily="18" charset="0"/>
              </a:rPr>
              <a:t>Для всех</a:t>
            </a:r>
            <a:r>
              <a:rPr lang="ru-RU" sz="2800" dirty="0" smtClean="0">
                <a:cs typeface="Times New Roman" pitchFamily="18" charset="0"/>
              </a:rPr>
              <a:t>. Все действия по созданию и проверке выполняются аналогично ярлыку </a:t>
            </a:r>
            <a:r>
              <a:rPr lang="ru-RU" sz="2800" b="1" dirty="0">
                <a:cs typeface="Times New Roman" pitchFamily="18" charset="0"/>
              </a:rPr>
              <a:t>Д</a:t>
            </a:r>
            <a:r>
              <a:rPr lang="ru-RU" sz="2800" b="1" dirty="0" smtClean="0">
                <a:cs typeface="Times New Roman" pitchFamily="18" charset="0"/>
              </a:rPr>
              <a:t>ля всех</a:t>
            </a:r>
            <a:r>
              <a:rPr lang="ru-RU" sz="2800" dirty="0" smtClean="0">
                <a:cs typeface="Times New Roman" pitchFamily="18" charset="0"/>
              </a:rPr>
              <a:t>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5656" y="1628800"/>
            <a:ext cx="6010275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Прямая со стрелкой 4"/>
          <p:cNvCxnSpPr/>
          <p:nvPr/>
        </p:nvCxnSpPr>
        <p:spPr>
          <a:xfrm flipH="1">
            <a:off x="4211960" y="1268760"/>
            <a:ext cx="3308648" cy="4104456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3322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854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342900">
              <a:spcBef>
                <a:spcPts val="300"/>
              </a:spcBef>
              <a:buNone/>
            </a:pPr>
            <a:r>
              <a:rPr lang="ru-RU" sz="2800" b="1" u="sng" dirty="0" smtClean="0">
                <a:cs typeface="Times New Roman" pitchFamily="18" charset="0"/>
              </a:rPr>
              <a:t>Задание</a:t>
            </a:r>
            <a:r>
              <a:rPr lang="en-US" sz="2800" b="1" u="sng" dirty="0" smtClean="0">
                <a:cs typeface="Times New Roman" pitchFamily="18" charset="0"/>
              </a:rPr>
              <a:t> </a:t>
            </a:r>
            <a:r>
              <a:rPr lang="ru-RU" sz="2800" b="1" u="sng" dirty="0" smtClean="0">
                <a:cs typeface="Times New Roman" pitchFamily="18" charset="0"/>
              </a:rPr>
              <a:t>5.</a:t>
            </a:r>
            <a:r>
              <a:rPr lang="ru-RU" sz="2800" dirty="0" smtClean="0">
                <a:cs typeface="Times New Roman" pitchFamily="18" charset="0"/>
              </a:rPr>
              <a:t> Подключить сетевой диск.</a:t>
            </a:r>
          </a:p>
          <a:p>
            <a:pPr marL="0" indent="342900">
              <a:spcBef>
                <a:spcPts val="300"/>
              </a:spcBef>
              <a:buNone/>
            </a:pPr>
            <a:r>
              <a:rPr lang="ru-RU" sz="2800" dirty="0" smtClean="0">
                <a:cs typeface="Times New Roman" pitchFamily="18" charset="0"/>
              </a:rPr>
              <a:t>Войти на станцию </a:t>
            </a:r>
            <a:r>
              <a:rPr lang="en-US" sz="2800" b="1" dirty="0" smtClean="0">
                <a:cs typeface="Times New Roman" pitchFamily="18" charset="0"/>
              </a:rPr>
              <a:t>WinXp1</a:t>
            </a:r>
            <a:r>
              <a:rPr lang="ru-RU" sz="2800" b="1" dirty="0" smtClean="0">
                <a:cs typeface="Times New Roman" pitchFamily="18" charset="0"/>
              </a:rPr>
              <a:t> </a:t>
            </a:r>
            <a:r>
              <a:rPr lang="ru-RU" sz="2800" dirty="0" smtClean="0">
                <a:cs typeface="Times New Roman" pitchFamily="18" charset="0"/>
              </a:rPr>
              <a:t>от имени администратора. Создать в корне диска </a:t>
            </a:r>
            <a:r>
              <a:rPr lang="ru-RU" sz="2800" b="1" dirty="0" smtClean="0">
                <a:cs typeface="Times New Roman" pitchFamily="18" charset="0"/>
              </a:rPr>
              <a:t>С:</a:t>
            </a:r>
            <a:r>
              <a:rPr lang="ru-RU" sz="2800" dirty="0" smtClean="0">
                <a:cs typeface="Times New Roman" pitchFamily="18" charset="0"/>
              </a:rPr>
              <a:t> папку </a:t>
            </a:r>
            <a:r>
              <a:rPr lang="ru-RU" sz="2800" b="1" dirty="0" smtClean="0">
                <a:cs typeface="Times New Roman" pitchFamily="18" charset="0"/>
              </a:rPr>
              <a:t>Диск</a:t>
            </a:r>
            <a:r>
              <a:rPr lang="ru-RU" sz="2800" dirty="0" smtClean="0">
                <a:cs typeface="Times New Roman" pitchFamily="18" charset="0"/>
              </a:rPr>
              <a:t>.</a:t>
            </a:r>
            <a:endParaRPr lang="ru-RU" sz="2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708920"/>
            <a:ext cx="6276975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Прямая со стрелкой 4"/>
          <p:cNvCxnSpPr/>
          <p:nvPr/>
        </p:nvCxnSpPr>
        <p:spPr>
          <a:xfrm>
            <a:off x="683568" y="1772816"/>
            <a:ext cx="5040560" cy="316835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3834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4"/>
          <p:cNvSpPr txBox="1">
            <a:spLocks noChangeArrowheads="1"/>
          </p:cNvSpPr>
          <p:nvPr/>
        </p:nvSpPr>
        <p:spPr bwMode="auto">
          <a:xfrm>
            <a:off x="0" y="0"/>
            <a:ext cx="9144000" cy="185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/>
            <a:r>
              <a:rPr lang="ru-RU" sz="2800" dirty="0" smtClean="0">
                <a:cs typeface="Times New Roman" pitchFamily="18" charset="0"/>
              </a:rPr>
              <a:t>Перейти на вкладку </a:t>
            </a:r>
            <a:r>
              <a:rPr lang="ru-RU" sz="2800" b="1" dirty="0" smtClean="0">
                <a:cs typeface="Times New Roman" pitchFamily="18" charset="0"/>
              </a:rPr>
              <a:t>Безопасность</a:t>
            </a:r>
            <a:r>
              <a:rPr lang="ru-RU" sz="2800" dirty="0" smtClean="0">
                <a:cs typeface="Times New Roman" pitchFamily="18" charset="0"/>
              </a:rPr>
              <a:t>. Видно, что пользователи рабочей станции могут делать в ней: </a:t>
            </a:r>
            <a:r>
              <a:rPr lang="ru-RU" sz="2800" b="1" dirty="0" smtClean="0">
                <a:cs typeface="Times New Roman" pitchFamily="18" charset="0"/>
              </a:rPr>
              <a:t>Чтение и выполнение, Список содержимого папки, Чтение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36" y="1857364"/>
            <a:ext cx="3629025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Прямая со стрелкой 4"/>
          <p:cNvCxnSpPr/>
          <p:nvPr/>
        </p:nvCxnSpPr>
        <p:spPr>
          <a:xfrm rot="5400000">
            <a:off x="3500430" y="1000108"/>
            <a:ext cx="1857388" cy="571504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 rot="16200000" flipH="1">
            <a:off x="1571604" y="1643050"/>
            <a:ext cx="3643338" cy="2928958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1229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342900">
              <a:spcBef>
                <a:spcPts val="300"/>
              </a:spcBef>
              <a:buNone/>
            </a:pPr>
            <a:r>
              <a:rPr lang="ru-RU" sz="2800" dirty="0" smtClean="0">
                <a:cs typeface="Times New Roman" pitchFamily="18" charset="0"/>
              </a:rPr>
              <a:t>Сделать для неё беспарольный доступ по сети.</a:t>
            </a:r>
            <a:endParaRPr lang="ru-RU" sz="28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84784"/>
            <a:ext cx="6124575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Прямая со стрелкой 4"/>
          <p:cNvCxnSpPr/>
          <p:nvPr/>
        </p:nvCxnSpPr>
        <p:spPr>
          <a:xfrm flipH="1">
            <a:off x="5741243" y="495042"/>
            <a:ext cx="720080" cy="322199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5432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423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342900">
              <a:spcBef>
                <a:spcPts val="300"/>
              </a:spcBef>
              <a:buNone/>
            </a:pPr>
            <a:r>
              <a:rPr lang="ru-RU" sz="2800" dirty="0" smtClean="0">
                <a:cs typeface="Times New Roman" pitchFamily="18" charset="0"/>
              </a:rPr>
              <a:t>Выполнить вход на </a:t>
            </a:r>
            <a:r>
              <a:rPr lang="en-US" sz="2800" b="1" dirty="0" smtClean="0">
                <a:cs typeface="Times New Roman" pitchFamily="18" charset="0"/>
              </a:rPr>
              <a:t>WinXp2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ru-RU" sz="2800" dirty="0" smtClean="0">
                <a:cs typeface="Times New Roman" pitchFamily="18" charset="0"/>
              </a:rPr>
              <a:t>от имени обычного пользователя.</a:t>
            </a:r>
          </a:p>
          <a:p>
            <a:pPr marL="0" indent="342900">
              <a:spcBef>
                <a:spcPts val="300"/>
              </a:spcBef>
              <a:buNone/>
            </a:pPr>
            <a:r>
              <a:rPr lang="ru-RU" sz="2800" b="1" dirty="0" smtClean="0">
                <a:cs typeface="Times New Roman" pitchFamily="18" charset="0"/>
              </a:rPr>
              <a:t>Пуск-</a:t>
            </a:r>
            <a:r>
              <a:rPr lang="en-US" sz="2800" b="1" dirty="0" smtClean="0">
                <a:cs typeface="Times New Roman" pitchFamily="18" charset="0"/>
              </a:rPr>
              <a:t>&gt;</a:t>
            </a:r>
            <a:r>
              <a:rPr lang="ru-RU" sz="2800" b="1" dirty="0" smtClean="0">
                <a:cs typeface="Times New Roman" pitchFamily="18" charset="0"/>
              </a:rPr>
              <a:t>Мой компьютер </a:t>
            </a:r>
            <a:r>
              <a:rPr lang="ru-RU" sz="2800" dirty="0" smtClean="0">
                <a:cs typeface="Times New Roman" pitchFamily="18" charset="0"/>
              </a:rPr>
              <a:t>(правый клик)</a:t>
            </a:r>
            <a:endParaRPr lang="ru-RU" sz="28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613" y="1557338"/>
            <a:ext cx="4676775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Прямая со стрелкой 4"/>
          <p:cNvCxnSpPr/>
          <p:nvPr/>
        </p:nvCxnSpPr>
        <p:spPr>
          <a:xfrm flipH="1">
            <a:off x="5741243" y="495042"/>
            <a:ext cx="720080" cy="3438014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3719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342900">
              <a:spcBef>
                <a:spcPts val="300"/>
              </a:spcBef>
              <a:buNone/>
            </a:pPr>
            <a:r>
              <a:rPr lang="ru-RU" sz="2800" dirty="0" smtClean="0">
                <a:cs typeface="Times New Roman" pitchFamily="18" charset="0"/>
              </a:rPr>
              <a:t>Нажать </a:t>
            </a:r>
            <a:r>
              <a:rPr lang="ru-RU" sz="2800" b="1" dirty="0" smtClean="0">
                <a:cs typeface="Times New Roman" pitchFamily="18" charset="0"/>
              </a:rPr>
              <a:t>Обзор</a:t>
            </a:r>
            <a:r>
              <a:rPr lang="ru-RU" sz="2800" dirty="0" smtClean="0">
                <a:cs typeface="Times New Roman" pitchFamily="18" charset="0"/>
              </a:rPr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013" y="1462088"/>
            <a:ext cx="5133975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Прямая со стрелкой 4"/>
          <p:cNvCxnSpPr/>
          <p:nvPr/>
        </p:nvCxnSpPr>
        <p:spPr>
          <a:xfrm>
            <a:off x="2555776" y="404664"/>
            <a:ext cx="3888432" cy="280831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6963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342900">
              <a:spcBef>
                <a:spcPts val="300"/>
              </a:spcBef>
              <a:buNone/>
            </a:pPr>
            <a:r>
              <a:rPr lang="ru-RU" sz="2800" dirty="0" smtClean="0">
                <a:cs typeface="Times New Roman" pitchFamily="18" charset="0"/>
              </a:rPr>
              <a:t>Открыть свою рабочую группу.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1481138"/>
            <a:ext cx="4648200" cy="389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Прямая со стрелкой 4"/>
          <p:cNvCxnSpPr/>
          <p:nvPr/>
        </p:nvCxnSpPr>
        <p:spPr>
          <a:xfrm>
            <a:off x="2555776" y="404664"/>
            <a:ext cx="1800200" cy="25922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3667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342900">
              <a:spcBef>
                <a:spcPts val="300"/>
              </a:spcBef>
              <a:buNone/>
            </a:pPr>
            <a:r>
              <a:rPr lang="ru-RU" sz="2800" dirty="0" smtClean="0">
                <a:cs typeface="Times New Roman" pitchFamily="18" charset="0"/>
              </a:rPr>
              <a:t>Рабочая группа.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5" y="1476375"/>
            <a:ext cx="4819650" cy="39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Прямая со стрелкой 4"/>
          <p:cNvCxnSpPr/>
          <p:nvPr/>
        </p:nvCxnSpPr>
        <p:spPr>
          <a:xfrm>
            <a:off x="2555776" y="404664"/>
            <a:ext cx="2592288" cy="280831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6683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342900">
              <a:spcBef>
                <a:spcPts val="300"/>
              </a:spcBef>
              <a:buNone/>
            </a:pPr>
            <a:r>
              <a:rPr lang="ru-RU" sz="2800" dirty="0" smtClean="0">
                <a:cs typeface="Times New Roman" pitchFamily="18" charset="0"/>
              </a:rPr>
              <a:t>Открыть </a:t>
            </a:r>
            <a:r>
              <a:rPr lang="en-US" sz="2800" dirty="0" smtClean="0">
                <a:cs typeface="Times New Roman" pitchFamily="18" charset="0"/>
              </a:rPr>
              <a:t>WinXp1</a:t>
            </a:r>
            <a:r>
              <a:rPr lang="ru-RU" sz="2800" dirty="0" smtClean="0">
                <a:cs typeface="Times New Roman" pitchFamily="18" charset="0"/>
              </a:rPr>
              <a:t>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038" y="1438275"/>
            <a:ext cx="3971925" cy="398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Прямая со стрелкой 4"/>
          <p:cNvCxnSpPr/>
          <p:nvPr/>
        </p:nvCxnSpPr>
        <p:spPr>
          <a:xfrm>
            <a:off x="2555776" y="404664"/>
            <a:ext cx="2304256" cy="288032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3899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342900">
              <a:spcBef>
                <a:spcPts val="300"/>
              </a:spcBef>
              <a:buNone/>
            </a:pPr>
            <a:r>
              <a:rPr lang="ru-RU" sz="2800" dirty="0" smtClean="0">
                <a:cs typeface="Times New Roman" pitchFamily="18" charset="0"/>
              </a:rPr>
              <a:t>Выбрать </a:t>
            </a:r>
            <a:r>
              <a:rPr lang="ru-RU" sz="2800" b="1" dirty="0" smtClean="0">
                <a:cs typeface="Times New Roman" pitchFamily="18" charset="0"/>
              </a:rPr>
              <a:t>Диск-</a:t>
            </a:r>
            <a:r>
              <a:rPr lang="en-US" sz="2800" b="1" dirty="0" smtClean="0">
                <a:cs typeface="Times New Roman" pitchFamily="18" charset="0"/>
              </a:rPr>
              <a:t>&gt;OK</a:t>
            </a:r>
            <a:r>
              <a:rPr lang="ru-RU" sz="2800" dirty="0" smtClean="0">
                <a:cs typeface="Times New Roman" pitchFamily="18" charset="0"/>
              </a:rPr>
              <a:t>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72208"/>
            <a:ext cx="42672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Прямая со стрелкой 4"/>
          <p:cNvCxnSpPr/>
          <p:nvPr/>
        </p:nvCxnSpPr>
        <p:spPr>
          <a:xfrm>
            <a:off x="2555776" y="404664"/>
            <a:ext cx="216024" cy="316835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981" y="1779290"/>
            <a:ext cx="4391025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Прямая со стрелкой 8"/>
          <p:cNvCxnSpPr/>
          <p:nvPr/>
        </p:nvCxnSpPr>
        <p:spPr>
          <a:xfrm>
            <a:off x="3347864" y="404664"/>
            <a:ext cx="3456384" cy="2664296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6178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342900">
              <a:spcBef>
                <a:spcPts val="300"/>
              </a:spcBef>
              <a:buNone/>
            </a:pPr>
            <a:r>
              <a:rPr lang="ru-RU" sz="2800" dirty="0" smtClean="0">
                <a:cs typeface="Times New Roman" pitchFamily="18" charset="0"/>
              </a:rPr>
              <a:t>Нажать </a:t>
            </a:r>
            <a:r>
              <a:rPr lang="ru-RU" sz="2800" b="1" dirty="0" smtClean="0">
                <a:cs typeface="Times New Roman" pitchFamily="18" charset="0"/>
              </a:rPr>
              <a:t>Готово</a:t>
            </a:r>
            <a:r>
              <a:rPr lang="ru-RU" sz="2800" dirty="0" smtClean="0">
                <a:cs typeface="Times New Roman" pitchFamily="18" charset="0"/>
              </a:rPr>
              <a:t>. Должен быть виден сетевой диск </a:t>
            </a:r>
            <a:r>
              <a:rPr lang="en-US" sz="2800" b="1" dirty="0" smtClean="0">
                <a:cs typeface="Times New Roman" pitchFamily="18" charset="0"/>
              </a:rPr>
              <a:t>Z:</a:t>
            </a:r>
            <a:endParaRPr lang="ru-RU" sz="2800" b="1" dirty="0" smtClean="0"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2276475"/>
            <a:ext cx="2981325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Прямая со стрелкой 4"/>
          <p:cNvCxnSpPr/>
          <p:nvPr/>
        </p:nvCxnSpPr>
        <p:spPr>
          <a:xfrm>
            <a:off x="467544" y="954107"/>
            <a:ext cx="3384376" cy="3050957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3701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342900">
              <a:spcBef>
                <a:spcPts val="300"/>
              </a:spcBef>
              <a:buNone/>
            </a:pPr>
            <a:r>
              <a:rPr lang="ru-RU" sz="2800" dirty="0" smtClean="0">
                <a:cs typeface="Times New Roman" pitchFamily="18" charset="0"/>
              </a:rPr>
              <a:t>Открыть диск и создать папку.</a:t>
            </a:r>
            <a:endParaRPr lang="ru-RU" sz="2800" b="1" dirty="0" smtClean="0">
              <a:cs typeface="Times New Roman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363" y="2219325"/>
            <a:ext cx="4105275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Прямая со стрелкой 4"/>
          <p:cNvCxnSpPr/>
          <p:nvPr/>
        </p:nvCxnSpPr>
        <p:spPr>
          <a:xfrm>
            <a:off x="4716016" y="523220"/>
            <a:ext cx="864096" cy="333782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2723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4047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342900">
              <a:spcBef>
                <a:spcPts val="300"/>
              </a:spcBef>
              <a:buNone/>
            </a:pPr>
            <a:r>
              <a:rPr lang="ru-RU" sz="2800" dirty="0" smtClean="0">
                <a:cs typeface="Times New Roman" pitchFamily="18" charset="0"/>
              </a:rPr>
              <a:t>Выйти из рабочей станции </a:t>
            </a:r>
            <a:r>
              <a:rPr lang="en-US" sz="2800" b="1" dirty="0" smtClean="0">
                <a:cs typeface="Times New Roman" pitchFamily="18" charset="0"/>
              </a:rPr>
              <a:t>WinXp2</a:t>
            </a:r>
            <a:r>
              <a:rPr lang="en-US" sz="2800" dirty="0" smtClean="0">
                <a:cs typeface="Times New Roman" pitchFamily="18" charset="0"/>
              </a:rPr>
              <a:t>. </a:t>
            </a:r>
            <a:r>
              <a:rPr lang="ru-RU" sz="2800" dirty="0" smtClean="0">
                <a:cs typeface="Times New Roman" pitchFamily="18" charset="0"/>
              </a:rPr>
              <a:t>На станции </a:t>
            </a:r>
            <a:r>
              <a:rPr lang="en-US" sz="2800" b="1" dirty="0" smtClean="0">
                <a:cs typeface="Times New Roman" pitchFamily="18" charset="0"/>
              </a:rPr>
              <a:t>WinXp1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ru-RU" sz="2800" dirty="0" smtClean="0">
                <a:cs typeface="Times New Roman" pitchFamily="18" charset="0"/>
              </a:rPr>
              <a:t>проверить в папке </a:t>
            </a:r>
            <a:r>
              <a:rPr lang="ru-RU" sz="2800" b="1" dirty="0" smtClean="0">
                <a:cs typeface="Times New Roman" pitchFamily="18" charset="0"/>
              </a:rPr>
              <a:t>Диск</a:t>
            </a:r>
            <a:r>
              <a:rPr lang="ru-RU" sz="2800" dirty="0" smtClean="0">
                <a:cs typeface="Times New Roman" pitchFamily="18" charset="0"/>
              </a:rPr>
              <a:t> наличие созданной папки.</a:t>
            </a:r>
          </a:p>
          <a:p>
            <a:pPr marL="0" indent="342900">
              <a:spcBef>
                <a:spcPts val="300"/>
              </a:spcBef>
              <a:buNone/>
            </a:pPr>
            <a:r>
              <a:rPr lang="ru-RU" sz="2800" dirty="0" smtClean="0">
                <a:cs typeface="Times New Roman" pitchFamily="18" charset="0"/>
              </a:rPr>
              <a:t>Войти на станцию </a:t>
            </a:r>
            <a:r>
              <a:rPr lang="en-US" sz="2800" b="1" dirty="0" smtClean="0">
                <a:cs typeface="Times New Roman" pitchFamily="18" charset="0"/>
              </a:rPr>
              <a:t>WinXp2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ru-RU" sz="2800" dirty="0" smtClean="0">
                <a:cs typeface="Times New Roman" pitchFamily="18" charset="0"/>
              </a:rPr>
              <a:t>от имени другого пользователя. Убедиться, что выполненных настроек нет (рабочий стол, диск).</a:t>
            </a:r>
          </a:p>
          <a:p>
            <a:pPr marL="0" indent="342900">
              <a:spcBef>
                <a:spcPts val="300"/>
              </a:spcBef>
              <a:buNone/>
            </a:pPr>
            <a:r>
              <a:rPr lang="ru-RU" sz="2800" dirty="0" smtClean="0">
                <a:cs typeface="Times New Roman" pitchFamily="18" charset="0"/>
              </a:rPr>
              <a:t>Выйти из </a:t>
            </a:r>
            <a:r>
              <a:rPr lang="en-US" sz="2800" b="1" dirty="0" smtClean="0">
                <a:cs typeface="Times New Roman" pitchFamily="18" charset="0"/>
              </a:rPr>
              <a:t>WinXp2</a:t>
            </a:r>
            <a:r>
              <a:rPr lang="ru-RU" sz="2800" dirty="0" smtClean="0">
                <a:cs typeface="Times New Roman" pitchFamily="18" charset="0"/>
              </a:rPr>
              <a:t> и зайти от имени пользователя для которого создавался профиль. Убедиться в наличии выполненных настроек.</a:t>
            </a:r>
          </a:p>
        </p:txBody>
      </p:sp>
    </p:spTree>
    <p:extLst>
      <p:ext uri="{BB962C8B-B14F-4D97-AF65-F5344CB8AC3E}">
        <p14:creationId xmlns:p14="http://schemas.microsoft.com/office/powerpoint/2010/main" val="27529036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67013" y="1176338"/>
            <a:ext cx="3609975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410" name="Text Box 34"/>
          <p:cNvSpPr txBox="1">
            <a:spLocks noChangeArrowheads="1"/>
          </p:cNvSpPr>
          <p:nvPr/>
        </p:nvSpPr>
        <p:spPr bwMode="auto">
          <a:xfrm>
            <a:off x="0" y="0"/>
            <a:ext cx="9144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/>
            <a:r>
              <a:rPr lang="ru-RU" sz="2800" dirty="0" smtClean="0">
                <a:cs typeface="Times New Roman" pitchFamily="18" charset="0"/>
              </a:rPr>
              <a:t>Нужно оставить только: </a:t>
            </a:r>
            <a:r>
              <a:rPr lang="ru-RU" sz="2800" b="1" dirty="0" smtClean="0">
                <a:cs typeface="Times New Roman" pitchFamily="18" charset="0"/>
              </a:rPr>
              <a:t>Список содержимого папки, Чтение. </a:t>
            </a:r>
            <a:r>
              <a:rPr lang="ru-RU" sz="2800" dirty="0" smtClean="0">
                <a:cs typeface="Times New Roman" pitchFamily="18" charset="0"/>
              </a:rPr>
              <a:t>Нажать </a:t>
            </a:r>
            <a:r>
              <a:rPr lang="ru-RU" sz="2800" b="1" dirty="0" smtClean="0">
                <a:cs typeface="Times New Roman" pitchFamily="18" charset="0"/>
              </a:rPr>
              <a:t>Дополнительно.</a:t>
            </a:r>
          </a:p>
        </p:txBody>
      </p:sp>
      <p:cxnSp>
        <p:nvCxnSpPr>
          <p:cNvPr id="4" name="Прямая со стрелкой 3"/>
          <p:cNvCxnSpPr/>
          <p:nvPr/>
        </p:nvCxnSpPr>
        <p:spPr>
          <a:xfrm rot="16200000" flipH="1">
            <a:off x="3500430" y="2714620"/>
            <a:ext cx="3929090" cy="214314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5094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buNone/>
            </a:pPr>
            <a:endParaRPr lang="ru-RU" sz="2800" b="1" u="sng" dirty="0" smtClean="0"/>
          </a:p>
          <a:p>
            <a:pPr indent="457200" algn="ctr"/>
            <a:r>
              <a:rPr lang="ru-RU" sz="2800" b="1" dirty="0"/>
              <a:t>Сетевые утилиты</a:t>
            </a:r>
            <a:endParaRPr lang="en-US" sz="2800" b="1" dirty="0"/>
          </a:p>
          <a:p>
            <a:pPr indent="457200">
              <a:buNone/>
            </a:pPr>
            <a:endParaRPr lang="ru-RU" sz="2800" b="1" u="sng" dirty="0"/>
          </a:p>
          <a:p>
            <a:pPr indent="457200">
              <a:buNone/>
            </a:pPr>
            <a:r>
              <a:rPr lang="ru-RU" sz="2800" b="1" u="sng" smtClean="0"/>
              <a:t>Цель </a:t>
            </a:r>
            <a:r>
              <a:rPr lang="ru-RU" sz="2800" b="1" u="sng" dirty="0" smtClean="0"/>
              <a:t>работы</a:t>
            </a:r>
            <a:r>
              <a:rPr lang="ru-RU" sz="2800" dirty="0" smtClean="0"/>
              <a:t> научиться использовать сетевые утилиты </a:t>
            </a:r>
            <a:r>
              <a:rPr lang="en-US" sz="2800" b="1" dirty="0" err="1" smtClean="0"/>
              <a:t>ipconfig</a:t>
            </a:r>
            <a:r>
              <a:rPr lang="ru-RU" sz="2800" dirty="0" smtClean="0"/>
              <a:t>, </a:t>
            </a:r>
            <a:r>
              <a:rPr lang="en-US" sz="2800" b="1" dirty="0" smtClean="0"/>
              <a:t>ping</a:t>
            </a:r>
            <a:r>
              <a:rPr lang="ru-RU" sz="2800" b="1" dirty="0" smtClean="0"/>
              <a:t>, </a:t>
            </a:r>
            <a:r>
              <a:rPr lang="en-US" sz="2800" b="1" dirty="0" err="1" smtClean="0"/>
              <a:t>nslookup</a:t>
            </a:r>
            <a:r>
              <a:rPr lang="ru-RU" sz="2800" b="1" dirty="0" smtClean="0"/>
              <a:t>,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tracert</a:t>
            </a:r>
            <a:r>
              <a:rPr lang="ru-RU" sz="2800" b="1" dirty="0" smtClean="0"/>
              <a:t>,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netstat</a:t>
            </a:r>
            <a:r>
              <a:rPr lang="en-US" sz="2800" b="1" dirty="0" smtClean="0"/>
              <a:t> </a:t>
            </a:r>
            <a:r>
              <a:rPr lang="ru-RU" sz="2800" dirty="0" smtClean="0"/>
              <a:t>для диагностики локальных и глобальных сетей.</a:t>
            </a:r>
          </a:p>
          <a:p>
            <a:pPr indent="457200">
              <a:buNone/>
            </a:pPr>
            <a:endParaRPr lang="ru-RU" sz="2800" dirty="0" smtClean="0"/>
          </a:p>
          <a:p>
            <a:pPr indent="457200">
              <a:buNone/>
            </a:pPr>
            <a:r>
              <a:rPr lang="ru-RU" sz="2800" dirty="0" smtClean="0"/>
              <a:t>Вначале изучить теоретический материал необходимый для выполнения работы (файл </a:t>
            </a:r>
            <a:r>
              <a:rPr lang="ru-RU" sz="2800" b="1" dirty="0" smtClean="0"/>
              <a:t>Сетевые утилиты.</a:t>
            </a:r>
            <a:r>
              <a:rPr lang="en-US" sz="2800" b="1" dirty="0" err="1" smtClean="0"/>
              <a:t>docx</a:t>
            </a:r>
            <a:r>
              <a:rPr lang="ru-RU" sz="2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34435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ctr"/>
            <a:r>
              <a:rPr lang="ru-RU" sz="2800" b="1" dirty="0" smtClean="0"/>
              <a:t>Утилита </a:t>
            </a:r>
            <a:r>
              <a:rPr lang="en-US" sz="2800" b="1" dirty="0" err="1" smtClean="0"/>
              <a:t>IPConfig</a:t>
            </a:r>
            <a:endParaRPr lang="ru-RU" sz="2800" b="1" dirty="0" smtClean="0"/>
          </a:p>
          <a:p>
            <a:pPr indent="457200"/>
            <a:r>
              <a:rPr lang="ru-RU" sz="2800" b="1" dirty="0" smtClean="0"/>
              <a:t>Команда </a:t>
            </a:r>
            <a:r>
              <a:rPr lang="ru-RU" sz="2800" b="1" dirty="0" err="1" smtClean="0"/>
              <a:t>ipconfig</a:t>
            </a:r>
            <a:r>
              <a:rPr lang="ru-RU" sz="2800" b="1" dirty="0" smtClean="0"/>
              <a:t> - отображение параметров TCP/IP</a:t>
            </a:r>
          </a:p>
          <a:p>
            <a:pPr indent="457200"/>
            <a:r>
              <a:rPr lang="ru-RU" sz="2800" dirty="0" smtClean="0"/>
              <a:t>Команда </a:t>
            </a:r>
            <a:r>
              <a:rPr lang="ru-RU" sz="2800" b="1" dirty="0" err="1" smtClean="0"/>
              <a:t>ipconfig</a:t>
            </a:r>
            <a:r>
              <a:rPr lang="ru-RU" sz="2800" dirty="0" smtClean="0"/>
              <a:t> служит для управления сетевыми интерфейсами и отображения всех текущих параметров сети </a:t>
            </a:r>
            <a:r>
              <a:rPr lang="ru-RU" sz="2800" b="1" dirty="0" smtClean="0"/>
              <a:t>TCP/IP</a:t>
            </a:r>
            <a:r>
              <a:rPr lang="ru-RU" sz="2800" dirty="0" smtClean="0"/>
              <a:t>, а также обновления параметров </a:t>
            </a:r>
            <a:r>
              <a:rPr lang="ru-RU" sz="2800" b="1" dirty="0" smtClean="0"/>
              <a:t>DHCP</a:t>
            </a:r>
            <a:r>
              <a:rPr lang="ru-RU" sz="2800" dirty="0" smtClean="0"/>
              <a:t> и </a:t>
            </a:r>
            <a:r>
              <a:rPr lang="ru-RU" sz="2800" b="1" dirty="0" smtClean="0"/>
              <a:t>DNS</a:t>
            </a:r>
            <a:r>
              <a:rPr lang="ru-RU" sz="2800" dirty="0" smtClean="0"/>
              <a:t> в операционных системах </a:t>
            </a:r>
            <a:r>
              <a:rPr lang="ru-RU" sz="2800" b="1" dirty="0" err="1" smtClean="0"/>
              <a:t>Windows</a:t>
            </a:r>
            <a:r>
              <a:rPr lang="ru-RU" sz="2800" dirty="0" smtClean="0"/>
              <a:t>. При вызове команды </a:t>
            </a:r>
            <a:r>
              <a:rPr lang="ru-RU" sz="2800" b="1" dirty="0" err="1" smtClean="0"/>
              <a:t>ipconfig</a:t>
            </a:r>
            <a:r>
              <a:rPr lang="ru-RU" sz="2800" dirty="0" smtClean="0"/>
              <a:t> без параметров выводится только </a:t>
            </a:r>
            <a:r>
              <a:rPr lang="ru-RU" sz="2800" b="1" dirty="0" smtClean="0"/>
              <a:t>IP</a:t>
            </a:r>
            <a:r>
              <a:rPr lang="ru-RU" sz="2800" dirty="0" smtClean="0"/>
              <a:t>-адрес, маска подсети и основной шлюз для каждого сетевого адаптера. А для проверки соединений в </a:t>
            </a:r>
            <a:r>
              <a:rPr lang="ru-RU" sz="2800" b="1" dirty="0" smtClean="0"/>
              <a:t>TCP/IP</a:t>
            </a:r>
            <a:r>
              <a:rPr lang="ru-RU" sz="2800" dirty="0" smtClean="0"/>
              <a:t> сетях используется команда </a:t>
            </a:r>
            <a:r>
              <a:rPr lang="en-US" sz="2800" b="1" dirty="0" smtClean="0"/>
              <a:t>Ping</a:t>
            </a:r>
            <a:r>
              <a:rPr lang="ru-RU" sz="2800" dirty="0" smtClean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106049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61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smtClean="0"/>
              <a:t>Формат утилиты IPCONFIG</a:t>
            </a:r>
          </a:p>
          <a:p>
            <a:r>
              <a:rPr lang="ru-RU" sz="2800" b="1" dirty="0" err="1" smtClean="0"/>
              <a:t>ipconfig</a:t>
            </a:r>
            <a:r>
              <a:rPr lang="ru-RU" sz="2800" b="1" dirty="0" smtClean="0"/>
              <a:t> [/</a:t>
            </a:r>
            <a:r>
              <a:rPr lang="ru-RU" sz="2800" b="1" dirty="0" err="1" smtClean="0"/>
              <a:t>all</a:t>
            </a:r>
            <a:r>
              <a:rPr lang="ru-RU" sz="2800" b="1" dirty="0" smtClean="0"/>
              <a:t>] [/</a:t>
            </a:r>
            <a:r>
              <a:rPr lang="ru-RU" sz="2800" b="1" dirty="0" err="1" smtClean="0"/>
              <a:t>renew</a:t>
            </a:r>
            <a:r>
              <a:rPr lang="ru-RU" sz="2800" b="1" dirty="0" smtClean="0"/>
              <a:t> [адаптер]] [/</a:t>
            </a:r>
            <a:r>
              <a:rPr lang="ru-RU" sz="2800" b="1" dirty="0" err="1" smtClean="0"/>
              <a:t>release</a:t>
            </a:r>
            <a:r>
              <a:rPr lang="ru-RU" sz="2800" b="1" dirty="0" smtClean="0"/>
              <a:t> [</a:t>
            </a:r>
            <a:r>
              <a:rPr lang="ru-RU" sz="2800" b="1" dirty="0" err="1" smtClean="0"/>
              <a:t>адаптер</a:t>
            </a:r>
            <a:r>
              <a:rPr lang="ru-RU" sz="2800" b="1" dirty="0" smtClean="0"/>
              <a:t>]]</a:t>
            </a:r>
            <a:r>
              <a:rPr lang="ru-RU" sz="2800" dirty="0" smtClean="0"/>
              <a:t>, где</a:t>
            </a:r>
          </a:p>
          <a:p>
            <a:r>
              <a:rPr lang="ru-RU" sz="2400" b="1" i="1" dirty="0" smtClean="0"/>
              <a:t>/</a:t>
            </a:r>
            <a:r>
              <a:rPr lang="ru-RU" sz="2400" b="1" i="1" dirty="0" err="1" smtClean="0"/>
              <a:t>all</a:t>
            </a:r>
            <a:r>
              <a:rPr lang="ru-RU" sz="2400" dirty="0" smtClean="0"/>
              <a:t> - Вывод полной конфигурации TCP/IP для всех адаптеров. Без этого параметра команда </a:t>
            </a:r>
            <a:r>
              <a:rPr lang="ru-RU" sz="2400" dirty="0" err="1" smtClean="0"/>
              <a:t>ipconfig</a:t>
            </a:r>
            <a:r>
              <a:rPr lang="ru-RU" sz="2400" dirty="0" smtClean="0"/>
              <a:t> выводит только IP-адреса, маску подсети и основной шлюз для каждого адаптера. Адаптеры могут представлять собой физические интерфейсы, такие как установленные сетевые адаптеры, или логические интерфейсы, такие как подключения удаленного доступа.</a:t>
            </a:r>
          </a:p>
          <a:p>
            <a:endParaRPr lang="ru-RU" sz="2400" dirty="0" smtClean="0"/>
          </a:p>
          <a:p>
            <a:r>
              <a:rPr lang="ru-RU" sz="2800" b="1" i="1" dirty="0" smtClean="0"/>
              <a:t>/</a:t>
            </a:r>
            <a:r>
              <a:rPr lang="ru-RU" sz="2400" b="1" i="1" dirty="0" err="1" smtClean="0"/>
              <a:t>renew</a:t>
            </a:r>
            <a:r>
              <a:rPr lang="ru-RU" sz="2400" b="1" i="1" dirty="0" smtClean="0"/>
              <a:t> [адаптер]</a:t>
            </a:r>
            <a:r>
              <a:rPr lang="ru-RU" sz="2400" dirty="0" smtClean="0"/>
              <a:t> - Обновление конфигурации DHCP для всех адаптеров (если адаптер не задан) или для заданного адаптера. Данный параметр доступен только на компьютерах с адаптерами, настроенными для автоматического получения IP-адресов. Чтобы указать адаптер, введите без параметров имя, выводимое командой </a:t>
            </a:r>
            <a:r>
              <a:rPr lang="ru-RU" sz="2400" dirty="0" err="1" smtClean="0"/>
              <a:t>ipconfig</a:t>
            </a:r>
            <a:r>
              <a:rPr lang="ru-RU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90687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i="1" dirty="0" smtClean="0"/>
              <a:t>/</a:t>
            </a:r>
            <a:r>
              <a:rPr lang="ru-RU" sz="2800" b="1" i="1" dirty="0" err="1" smtClean="0"/>
              <a:t>release</a:t>
            </a:r>
            <a:r>
              <a:rPr lang="ru-RU" sz="2800" b="1" i="1" dirty="0" smtClean="0"/>
              <a:t> [адаптер]</a:t>
            </a:r>
            <a:r>
              <a:rPr lang="ru-RU" sz="2800" dirty="0" smtClean="0"/>
              <a:t> - Отправка сообщения DHCPRELEASE серверу DHCP для освобождения текущей конфигурации DHCP и удаление конфигурации IP-адресов для всех адаптеров (если адаптер не задан) или для заданного адаптера. Этот адаптер отключает протокол TCP/IP для адаптеров, настроенных для автоматического получения IP-адресов. Чтобы указать адаптер, введите без параметров имя, выводимое командой </a:t>
            </a:r>
            <a:r>
              <a:rPr lang="ru-RU" sz="2800" dirty="0" err="1" smtClean="0"/>
              <a:t>ipconfig</a:t>
            </a:r>
            <a:r>
              <a:rPr lang="ru-RU" sz="2800" dirty="0" smtClean="0"/>
              <a:t>.</a:t>
            </a:r>
          </a:p>
          <a:p>
            <a:endParaRPr lang="ru-RU" sz="2800" dirty="0" smtClean="0"/>
          </a:p>
          <a:p>
            <a:r>
              <a:rPr lang="ru-RU" sz="2800" b="1" i="1" dirty="0" smtClean="0"/>
              <a:t>/?</a:t>
            </a:r>
            <a:r>
              <a:rPr lang="ru-RU" sz="2800" dirty="0" smtClean="0"/>
              <a:t> - Отображение справки в командной строке.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2783226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/>
              <a:t>Задание 1. </a:t>
            </a:r>
            <a:r>
              <a:rPr lang="ru-RU" sz="2800" dirty="0" smtClean="0"/>
              <a:t>Войти на станцию </a:t>
            </a:r>
            <a:r>
              <a:rPr lang="en-US" sz="2800" b="1" dirty="0" smtClean="0"/>
              <a:t>WinXp2</a:t>
            </a:r>
            <a:r>
              <a:rPr lang="en-US" sz="2800" dirty="0" smtClean="0"/>
              <a:t> </a:t>
            </a:r>
            <a:r>
              <a:rPr lang="ru-RU" sz="2800" dirty="0" smtClean="0"/>
              <a:t>как администратор.</a:t>
            </a:r>
            <a:endParaRPr lang="ru-RU" sz="2800" b="1" dirty="0" smtClean="0"/>
          </a:p>
          <a:p>
            <a:r>
              <a:rPr lang="ru-RU" sz="2800" dirty="0" smtClean="0"/>
              <a:t>а) Запустить утилиту </a:t>
            </a:r>
            <a:r>
              <a:rPr lang="en-US" sz="2800" b="1" dirty="0" err="1" smtClean="0"/>
              <a:t>ipconfig</a:t>
            </a:r>
            <a:r>
              <a:rPr lang="en-US" sz="2800" dirty="0" smtClean="0"/>
              <a:t> </a:t>
            </a:r>
            <a:r>
              <a:rPr lang="ru-RU" sz="2800" dirty="0" smtClean="0"/>
              <a:t>с параметром (ключом) </a:t>
            </a:r>
            <a:r>
              <a:rPr lang="en-US" sz="2800" b="1" dirty="0" smtClean="0"/>
              <a:t>/? </a:t>
            </a:r>
            <a:r>
              <a:rPr lang="ru-RU" sz="2800" dirty="0" smtClean="0"/>
              <a:t>для получения справки об её формате.</a:t>
            </a:r>
            <a:endParaRPr lang="ru-RU" sz="2800" b="1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000240"/>
            <a:ext cx="6467475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604345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б) Запустить утилиту </a:t>
            </a:r>
            <a:r>
              <a:rPr lang="en-US" sz="2800" b="1" dirty="0" err="1" smtClean="0"/>
              <a:t>ipconfig</a:t>
            </a:r>
            <a:r>
              <a:rPr lang="en-US" sz="2800" dirty="0" smtClean="0"/>
              <a:t> </a:t>
            </a:r>
            <a:r>
              <a:rPr lang="ru-RU" sz="2800" dirty="0" smtClean="0"/>
              <a:t>без параметров  и получить информацию о сетевых настройках адаптера.</a:t>
            </a:r>
            <a:endParaRPr lang="ru-RU" sz="2800" b="1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8263" y="1776413"/>
            <a:ext cx="6467475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Прямоугольник 4"/>
          <p:cNvSpPr/>
          <p:nvPr/>
        </p:nvSpPr>
        <p:spPr>
          <a:xfrm>
            <a:off x="1357290" y="2714620"/>
            <a:ext cx="4786346" cy="857256"/>
          </a:xfrm>
          <a:prstGeom prst="rect">
            <a:avLst/>
          </a:prstGeom>
          <a:solidFill>
            <a:srgbClr val="C00000">
              <a:alpha val="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 стрелкой 6"/>
          <p:cNvCxnSpPr/>
          <p:nvPr/>
        </p:nvCxnSpPr>
        <p:spPr>
          <a:xfrm rot="16200000" flipH="1">
            <a:off x="4214810" y="1643050"/>
            <a:ext cx="1714512" cy="28575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4885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в) Запустить утилиту </a:t>
            </a:r>
            <a:r>
              <a:rPr lang="en-US" sz="2800" b="1" dirty="0" err="1" smtClean="0"/>
              <a:t>ipconfig</a:t>
            </a:r>
            <a:r>
              <a:rPr lang="en-US" sz="2800" dirty="0" smtClean="0"/>
              <a:t> </a:t>
            </a:r>
            <a:r>
              <a:rPr lang="ru-RU" sz="2800" dirty="0" smtClean="0"/>
              <a:t>с параметром </a:t>
            </a:r>
            <a:r>
              <a:rPr lang="ru-RU" sz="2800" b="1" dirty="0" smtClean="0"/>
              <a:t>/</a:t>
            </a:r>
            <a:r>
              <a:rPr lang="ru-RU" sz="2800" b="1" dirty="0" err="1" smtClean="0"/>
              <a:t>release</a:t>
            </a:r>
            <a:r>
              <a:rPr lang="en-US" sz="2800" b="1" dirty="0" smtClean="0"/>
              <a:t> [</a:t>
            </a:r>
            <a:r>
              <a:rPr lang="ru-RU" sz="2800" b="1" dirty="0" smtClean="0"/>
              <a:t>имя адаптера</a:t>
            </a:r>
            <a:r>
              <a:rPr lang="en-US" sz="2800" b="1" dirty="0" smtClean="0"/>
              <a:t>]</a:t>
            </a:r>
            <a:r>
              <a:rPr lang="ru-RU" sz="2800" b="1" dirty="0" smtClean="0"/>
              <a:t> </a:t>
            </a:r>
            <a:r>
              <a:rPr lang="ru-RU" sz="2800" dirty="0" smtClean="0"/>
              <a:t>для сброса настроек сетевого адаптера.</a:t>
            </a:r>
            <a:endParaRPr lang="ru-RU" sz="2800" b="1" dirty="0" smtClean="0"/>
          </a:p>
        </p:txBody>
      </p:sp>
      <p:grpSp>
        <p:nvGrpSpPr>
          <p:cNvPr id="6" name="Группа 5"/>
          <p:cNvGrpSpPr/>
          <p:nvPr/>
        </p:nvGrpSpPr>
        <p:grpSpPr>
          <a:xfrm>
            <a:off x="1214414" y="1500174"/>
            <a:ext cx="6600825" cy="4343400"/>
            <a:chOff x="1285852" y="1500174"/>
            <a:chExt cx="6600825" cy="4343400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85852" y="1500174"/>
              <a:ext cx="6600825" cy="434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Прямоугольник 4"/>
            <p:cNvSpPr/>
            <p:nvPr/>
          </p:nvSpPr>
          <p:spPr>
            <a:xfrm>
              <a:off x="1500166" y="3214686"/>
              <a:ext cx="6072230" cy="1428760"/>
            </a:xfrm>
            <a:prstGeom prst="rect">
              <a:avLst/>
            </a:prstGeom>
            <a:solidFill>
              <a:srgbClr val="C00000">
                <a:alpha val="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9" name="Прямая со стрелкой 8"/>
          <p:cNvCxnSpPr/>
          <p:nvPr/>
        </p:nvCxnSpPr>
        <p:spPr>
          <a:xfrm rot="16200000" flipH="1">
            <a:off x="3036083" y="2178835"/>
            <a:ext cx="3357586" cy="71438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3874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в) Запустить утилиту </a:t>
            </a:r>
            <a:r>
              <a:rPr lang="en-US" sz="2800" b="1" dirty="0" err="1" smtClean="0"/>
              <a:t>ipconfig</a:t>
            </a:r>
            <a:r>
              <a:rPr lang="en-US" sz="2800" dirty="0" smtClean="0"/>
              <a:t> </a:t>
            </a:r>
            <a:r>
              <a:rPr lang="ru-RU" sz="2800" dirty="0" smtClean="0"/>
              <a:t>с параметром </a:t>
            </a:r>
            <a:r>
              <a:rPr lang="ru-RU" sz="2800" b="1" dirty="0" smtClean="0"/>
              <a:t>/</a:t>
            </a:r>
            <a:r>
              <a:rPr lang="en-US" sz="2800" b="1" dirty="0" smtClean="0"/>
              <a:t>renew</a:t>
            </a:r>
            <a:r>
              <a:rPr lang="ru-RU" sz="2800" b="1" dirty="0" smtClean="0"/>
              <a:t> </a:t>
            </a:r>
            <a:r>
              <a:rPr lang="en-US" sz="2800" b="1" dirty="0" smtClean="0"/>
              <a:t>[</a:t>
            </a:r>
            <a:r>
              <a:rPr lang="ru-RU" sz="2800" b="1" dirty="0" smtClean="0"/>
              <a:t>имя адаптера</a:t>
            </a:r>
            <a:r>
              <a:rPr lang="en-US" sz="2800" b="1" dirty="0" smtClean="0"/>
              <a:t>]</a:t>
            </a:r>
            <a:r>
              <a:rPr lang="ru-RU" sz="2800" b="1" dirty="0" smtClean="0"/>
              <a:t> </a:t>
            </a:r>
            <a:r>
              <a:rPr lang="ru-RU" sz="2800" dirty="0" smtClean="0"/>
              <a:t>для настройки сетевого адаптера.</a:t>
            </a:r>
            <a:endParaRPr lang="ru-RU" sz="2800" b="1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5413" y="1785938"/>
            <a:ext cx="6353175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Прямоугольник 4"/>
          <p:cNvSpPr/>
          <p:nvPr/>
        </p:nvSpPr>
        <p:spPr>
          <a:xfrm>
            <a:off x="1500166" y="3500438"/>
            <a:ext cx="6072230" cy="1357322"/>
          </a:xfrm>
          <a:prstGeom prst="rect">
            <a:avLst/>
          </a:prstGeom>
          <a:solidFill>
            <a:srgbClr val="C00000">
              <a:alpha val="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 стрелкой 5"/>
          <p:cNvCxnSpPr/>
          <p:nvPr/>
        </p:nvCxnSpPr>
        <p:spPr>
          <a:xfrm rot="16200000" flipH="1">
            <a:off x="3464711" y="2393149"/>
            <a:ext cx="3357586" cy="42862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8708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в) Запустить утилиту </a:t>
            </a:r>
            <a:r>
              <a:rPr lang="en-US" sz="2800" b="1" dirty="0" err="1" smtClean="0"/>
              <a:t>ipconfig</a:t>
            </a:r>
            <a:r>
              <a:rPr lang="en-US" sz="2800" dirty="0" smtClean="0"/>
              <a:t> </a:t>
            </a:r>
            <a:r>
              <a:rPr lang="ru-RU" sz="2800" dirty="0" smtClean="0"/>
              <a:t>с параметром </a:t>
            </a:r>
            <a:r>
              <a:rPr lang="ru-RU" sz="2800" b="1" dirty="0" smtClean="0"/>
              <a:t>/</a:t>
            </a:r>
            <a:r>
              <a:rPr lang="en-US" sz="2800" b="1" dirty="0" smtClean="0"/>
              <a:t>all</a:t>
            </a:r>
            <a:r>
              <a:rPr lang="ru-RU" sz="2800" b="1" dirty="0" smtClean="0"/>
              <a:t> </a:t>
            </a:r>
            <a:r>
              <a:rPr lang="ru-RU" sz="2800" dirty="0" smtClean="0"/>
              <a:t>для получения полной информации о настройке </a:t>
            </a:r>
            <a:r>
              <a:rPr lang="ru-RU" sz="2800" smtClean="0"/>
              <a:t>сетевого адаптера.</a:t>
            </a:r>
            <a:endParaRPr lang="ru-RU" sz="2800" b="1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6363" y="1466850"/>
            <a:ext cx="6391275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Прямоугольник 4"/>
          <p:cNvSpPr/>
          <p:nvPr/>
        </p:nvSpPr>
        <p:spPr>
          <a:xfrm>
            <a:off x="1214414" y="2071678"/>
            <a:ext cx="6786610" cy="2857520"/>
          </a:xfrm>
          <a:prstGeom prst="rect">
            <a:avLst/>
          </a:prstGeom>
          <a:solidFill>
            <a:srgbClr val="C00000">
              <a:alpha val="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87629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ctr"/>
            <a:r>
              <a:rPr lang="ru-RU" sz="2800" b="1" dirty="0" smtClean="0"/>
              <a:t>Утилита (команда) PING</a:t>
            </a:r>
          </a:p>
          <a:p>
            <a:pPr indent="457200"/>
            <a:r>
              <a:rPr lang="ru-RU" sz="2800" b="1" dirty="0" err="1" smtClean="0"/>
              <a:t>Ping</a:t>
            </a:r>
            <a:r>
              <a:rPr lang="ru-RU" sz="2800" dirty="0" smtClean="0"/>
              <a:t> - основная утилита командной строки </a:t>
            </a:r>
            <a:r>
              <a:rPr lang="ru-RU" sz="2800" dirty="0" err="1" smtClean="0"/>
              <a:t>Windows</a:t>
            </a:r>
            <a:r>
              <a:rPr lang="ru-RU" sz="2800" dirty="0" smtClean="0"/>
              <a:t> для проверки соединений в сетях на основе </a:t>
            </a:r>
            <a:r>
              <a:rPr lang="ru-RU" sz="2800" b="1" dirty="0" smtClean="0"/>
              <a:t>TCP/IP</a:t>
            </a:r>
            <a:r>
              <a:rPr lang="ru-RU" sz="2800" dirty="0" smtClean="0"/>
              <a:t>.</a:t>
            </a:r>
          </a:p>
          <a:p>
            <a:pPr indent="457200"/>
            <a:r>
              <a:rPr lang="ru-RU" sz="2800" dirty="0" smtClean="0"/>
              <a:t>Команда </a:t>
            </a:r>
            <a:r>
              <a:rPr lang="ru-RU" sz="2800" b="1" dirty="0" smtClean="0"/>
              <a:t>PING</a:t>
            </a:r>
            <a:r>
              <a:rPr lang="ru-RU" sz="2800" dirty="0" smtClean="0"/>
              <a:t> с помощью отправки сообщений с </a:t>
            </a:r>
            <a:r>
              <a:rPr lang="ru-RU" sz="2800" dirty="0" err="1" smtClean="0"/>
              <a:t>эхо-запросом</a:t>
            </a:r>
            <a:r>
              <a:rPr lang="ru-RU" sz="2800" dirty="0" smtClean="0"/>
              <a:t> по протоколу </a:t>
            </a:r>
            <a:r>
              <a:rPr lang="ru-RU" sz="2800" b="1" dirty="0" smtClean="0"/>
              <a:t>ICMP</a:t>
            </a:r>
            <a:r>
              <a:rPr lang="ru-RU" sz="2800" dirty="0" smtClean="0"/>
              <a:t> проверяет соединение на уровне протокола </a:t>
            </a:r>
            <a:r>
              <a:rPr lang="ru-RU" sz="2800" b="1" dirty="0" smtClean="0"/>
              <a:t>IP</a:t>
            </a:r>
            <a:r>
              <a:rPr lang="ru-RU" sz="2800" dirty="0" smtClean="0"/>
              <a:t> с другим компьютером, поддерживающим </a:t>
            </a:r>
            <a:r>
              <a:rPr lang="ru-RU" sz="2800" b="1" dirty="0" smtClean="0"/>
              <a:t>TCP/IP</a:t>
            </a:r>
            <a:r>
              <a:rPr lang="ru-RU" sz="2800" dirty="0" smtClean="0"/>
              <a:t>. После каждой передачи выводится соответствующее сообщение с </a:t>
            </a:r>
            <a:r>
              <a:rPr lang="ru-RU" sz="2800" dirty="0" err="1" smtClean="0"/>
              <a:t>эхо-ответом</a:t>
            </a:r>
            <a:r>
              <a:rPr lang="ru-RU" sz="2800" dirty="0" smtClean="0"/>
              <a:t>.</a:t>
            </a:r>
          </a:p>
          <a:p>
            <a:pPr indent="457200"/>
            <a:r>
              <a:rPr lang="ru-RU" sz="2800" dirty="0" smtClean="0"/>
              <a:t>Команда </a:t>
            </a:r>
            <a:r>
              <a:rPr lang="ru-RU" sz="2800" b="1" dirty="0" err="1" smtClean="0"/>
              <a:t>Ping</a:t>
            </a:r>
            <a:r>
              <a:rPr lang="ru-RU" sz="2800" dirty="0" smtClean="0"/>
              <a:t>, запущенная без параметров, выводит справку</a:t>
            </a:r>
            <a:r>
              <a:rPr lang="en-US" sz="2800" dirty="0" smtClean="0"/>
              <a:t> </a:t>
            </a:r>
            <a:r>
              <a:rPr lang="ru-RU" sz="2800" dirty="0" smtClean="0"/>
              <a:t>о вариантах её использования.</a:t>
            </a:r>
          </a:p>
          <a:p>
            <a:pPr indent="457200"/>
            <a:r>
              <a:rPr lang="ru-RU" sz="2800" dirty="0" smtClean="0"/>
              <a:t>Одинаково результативно работает на всех версиях </a:t>
            </a:r>
            <a:r>
              <a:rPr lang="ru-RU" sz="2800" b="1" dirty="0" err="1" smtClean="0"/>
              <a:t>Windows</a:t>
            </a:r>
            <a:r>
              <a:rPr lang="ru-RU" sz="2800" dirty="0" smtClean="0"/>
              <a:t>, включая и </a:t>
            </a:r>
            <a:r>
              <a:rPr lang="en-US" sz="2800" b="1" dirty="0" smtClean="0"/>
              <a:t>Windows 10</a:t>
            </a:r>
            <a:r>
              <a:rPr lang="ru-RU" sz="2800" dirty="0" smtClean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830508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4"/>
          <p:cNvSpPr txBox="1">
            <a:spLocks noChangeArrowheads="1"/>
          </p:cNvSpPr>
          <p:nvPr/>
        </p:nvSpPr>
        <p:spPr bwMode="auto">
          <a:xfrm>
            <a:off x="0" y="0"/>
            <a:ext cx="9144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/>
            <a:r>
              <a:rPr lang="ru-RU" sz="2800" dirty="0" smtClean="0">
                <a:cs typeface="Times New Roman" pitchFamily="18" charset="0"/>
              </a:rPr>
              <a:t>Убрать галку </a:t>
            </a:r>
            <a:r>
              <a:rPr lang="ru-RU" sz="2800" b="1" dirty="0" smtClean="0">
                <a:cs typeface="Times New Roman" pitchFamily="18" charset="0"/>
              </a:rPr>
              <a:t>Наследовать от родительского объекта…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71675" y="1195388"/>
            <a:ext cx="52006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" name="Прямая со стрелкой 3"/>
          <p:cNvCxnSpPr/>
          <p:nvPr/>
        </p:nvCxnSpPr>
        <p:spPr>
          <a:xfrm rot="5400000">
            <a:off x="785786" y="1857364"/>
            <a:ext cx="3857652" cy="1000132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7977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7048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/>
              <a:t>Синтаксис, параметры, ключи команды PING</a:t>
            </a:r>
          </a:p>
          <a:p>
            <a:r>
              <a:rPr lang="ru-RU" sz="2800" dirty="0" err="1" smtClean="0"/>
              <a:t>ping</a:t>
            </a:r>
            <a:r>
              <a:rPr lang="ru-RU" sz="2800" dirty="0" smtClean="0"/>
              <a:t> [-</a:t>
            </a:r>
            <a:r>
              <a:rPr lang="ru-RU" sz="2800" dirty="0" err="1" smtClean="0"/>
              <a:t>t</a:t>
            </a:r>
            <a:r>
              <a:rPr lang="ru-RU" sz="2800" dirty="0" smtClean="0"/>
              <a:t>] [-</a:t>
            </a:r>
            <a:r>
              <a:rPr lang="ru-RU" sz="2800" dirty="0" err="1" smtClean="0"/>
              <a:t>a</a:t>
            </a:r>
            <a:r>
              <a:rPr lang="ru-RU" sz="2800" dirty="0" smtClean="0"/>
              <a:t>] [-</a:t>
            </a:r>
            <a:r>
              <a:rPr lang="ru-RU" sz="2800" dirty="0" err="1" smtClean="0"/>
              <a:t>n</a:t>
            </a:r>
            <a:r>
              <a:rPr lang="ru-RU" sz="2800" dirty="0" smtClean="0"/>
              <a:t> счетчик] [</a:t>
            </a:r>
            <a:r>
              <a:rPr lang="en-US" sz="2800" dirty="0" smtClean="0"/>
              <a:t>IP  </a:t>
            </a:r>
            <a:r>
              <a:rPr lang="ru-RU" sz="2800" dirty="0" smtClean="0"/>
              <a:t>адрес</a:t>
            </a:r>
            <a:r>
              <a:rPr lang="en-US" sz="2800" dirty="0" smtClean="0"/>
              <a:t> </a:t>
            </a:r>
            <a:r>
              <a:rPr lang="ru-RU" sz="2800" dirty="0" smtClean="0"/>
              <a:t>или имя конечного компьютера], где</a:t>
            </a:r>
          </a:p>
          <a:p>
            <a:endParaRPr lang="ru-RU" sz="2800" dirty="0" smtClean="0"/>
          </a:p>
          <a:p>
            <a:r>
              <a:rPr lang="ru-RU" sz="2400" b="1" i="1" dirty="0" smtClean="0"/>
              <a:t>-</a:t>
            </a:r>
            <a:r>
              <a:rPr lang="ru-RU" sz="2400" b="1" i="1" dirty="0" err="1" smtClean="0"/>
              <a:t>t</a:t>
            </a:r>
            <a:r>
              <a:rPr lang="ru-RU" sz="2400" dirty="0" smtClean="0"/>
              <a:t> -</a:t>
            </a:r>
            <a:r>
              <a:rPr lang="en-US" sz="2400" dirty="0" smtClean="0"/>
              <a:t>&gt;</a:t>
            </a:r>
            <a:r>
              <a:rPr lang="ru-RU" sz="2400" dirty="0" smtClean="0"/>
              <a:t> Задает для команды </a:t>
            </a:r>
            <a:r>
              <a:rPr lang="ru-RU" sz="2400" dirty="0" err="1" smtClean="0"/>
              <a:t>ping</a:t>
            </a:r>
            <a:r>
              <a:rPr lang="ru-RU" sz="2400" dirty="0" smtClean="0"/>
              <a:t> отправку сообщений с </a:t>
            </a:r>
            <a:r>
              <a:rPr lang="ru-RU" sz="2400" dirty="0" err="1" smtClean="0"/>
              <a:t>эхо-запросом</a:t>
            </a:r>
            <a:r>
              <a:rPr lang="ru-RU" sz="2400" dirty="0" smtClean="0"/>
              <a:t> к точке назначения до тех пор, пока команда не будет прервана. Для прерывания команды и вывода статистики нажмите комбинацию CTRL-BREAK. Для прерывания команды </a:t>
            </a:r>
            <a:r>
              <a:rPr lang="ru-RU" sz="2400" dirty="0" err="1" smtClean="0"/>
              <a:t>ping</a:t>
            </a:r>
            <a:r>
              <a:rPr lang="ru-RU" sz="2400" dirty="0" smtClean="0"/>
              <a:t> и </a:t>
            </a:r>
            <a:r>
              <a:rPr lang="ru-RU" sz="2400" dirty="0" err="1" smtClean="0"/>
              <a:t>выйхода</a:t>
            </a:r>
            <a:r>
              <a:rPr lang="ru-RU" sz="2400" dirty="0" smtClean="0"/>
              <a:t> из нее нажмите клавиши CTRL-C.</a:t>
            </a:r>
          </a:p>
          <a:p>
            <a:r>
              <a:rPr lang="ru-RU" sz="2400" b="1" i="1" dirty="0" smtClean="0"/>
              <a:t>-</a:t>
            </a:r>
            <a:r>
              <a:rPr lang="ru-RU" sz="2400" b="1" i="1" dirty="0" err="1" smtClean="0"/>
              <a:t>a</a:t>
            </a:r>
            <a:r>
              <a:rPr lang="ru-RU" sz="2400" dirty="0" smtClean="0"/>
              <a:t> -</a:t>
            </a:r>
            <a:r>
              <a:rPr lang="en-US" sz="2400" dirty="0" smtClean="0"/>
              <a:t>&gt;</a:t>
            </a:r>
            <a:r>
              <a:rPr lang="ru-RU" sz="2400" dirty="0" smtClean="0"/>
              <a:t> Задает разрешение обратного имени по IP-адресу назначения. В случае успешного выполнения выводится имя соответствующего узла.</a:t>
            </a:r>
          </a:p>
          <a:p>
            <a:r>
              <a:rPr lang="ru-RU" sz="2400" b="1" i="1" dirty="0" smtClean="0"/>
              <a:t>-</a:t>
            </a:r>
            <a:r>
              <a:rPr lang="ru-RU" sz="2400" b="1" i="1" dirty="0" err="1" smtClean="0"/>
              <a:t>n</a:t>
            </a:r>
            <a:r>
              <a:rPr lang="ru-RU" sz="2400" b="1" i="1" dirty="0" smtClean="0"/>
              <a:t> счетчик</a:t>
            </a:r>
            <a:r>
              <a:rPr lang="ru-RU" sz="2400" dirty="0" smtClean="0"/>
              <a:t> -</a:t>
            </a:r>
            <a:r>
              <a:rPr lang="en-US" sz="2400" dirty="0" smtClean="0"/>
              <a:t>&gt;</a:t>
            </a:r>
            <a:r>
              <a:rPr lang="ru-RU" sz="2400" dirty="0" smtClean="0"/>
              <a:t> Задает число отправляемых сообщений с </a:t>
            </a:r>
            <a:r>
              <a:rPr lang="ru-RU" sz="2400" dirty="0" err="1" smtClean="0"/>
              <a:t>эхо-запросом</a:t>
            </a:r>
            <a:r>
              <a:rPr lang="ru-RU" sz="2400" dirty="0" smtClean="0"/>
              <a:t>. По умолчанию - 4.</a:t>
            </a:r>
          </a:p>
          <a:p>
            <a:r>
              <a:rPr lang="ru-RU" sz="2400" b="1" i="1" dirty="0" err="1" smtClean="0"/>
              <a:t>имя_конечного_компьютера</a:t>
            </a:r>
            <a:r>
              <a:rPr lang="ru-RU" sz="2400" dirty="0" smtClean="0"/>
              <a:t> -</a:t>
            </a:r>
            <a:r>
              <a:rPr lang="en-US" sz="2400" dirty="0" smtClean="0"/>
              <a:t>&gt;</a:t>
            </a:r>
            <a:r>
              <a:rPr lang="ru-RU" sz="2400" dirty="0" smtClean="0"/>
              <a:t> Задает точку назначения, идентифицированную IP-адресом или именем узла.</a:t>
            </a:r>
          </a:p>
          <a:p>
            <a:pPr indent="457200"/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1158493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/>
              <a:t>Задание</a:t>
            </a:r>
            <a:r>
              <a:rPr lang="en-US" sz="2800" b="1" dirty="0" smtClean="0"/>
              <a:t> 2</a:t>
            </a:r>
            <a:r>
              <a:rPr lang="ru-RU" sz="2800" b="1" dirty="0" smtClean="0"/>
              <a:t>. </a:t>
            </a:r>
          </a:p>
          <a:p>
            <a:r>
              <a:rPr lang="ru-RU" sz="2800" b="1" dirty="0" smtClean="0"/>
              <a:t>а) </a:t>
            </a:r>
            <a:r>
              <a:rPr lang="ru-RU" sz="2800" dirty="0" smtClean="0"/>
              <a:t>Выполнить </a:t>
            </a:r>
            <a:r>
              <a:rPr lang="en-US" sz="2800" b="1" dirty="0" smtClean="0"/>
              <a:t>ping</a:t>
            </a:r>
            <a:r>
              <a:rPr lang="en-US" sz="2800" dirty="0" smtClean="0"/>
              <a:t> </a:t>
            </a:r>
            <a:r>
              <a:rPr lang="ru-RU" sz="2800" dirty="0" smtClean="0"/>
              <a:t>станции </a:t>
            </a:r>
            <a:r>
              <a:rPr lang="en-US" sz="2800" b="1" dirty="0" smtClean="0"/>
              <a:t>WinXp2</a:t>
            </a:r>
            <a:r>
              <a:rPr lang="en-US" sz="2800" dirty="0" smtClean="0"/>
              <a:t> </a:t>
            </a:r>
            <a:r>
              <a:rPr lang="ru-RU" sz="2800" dirty="0" smtClean="0"/>
              <a:t>по её </a:t>
            </a:r>
            <a:r>
              <a:rPr lang="en-US" sz="2800" b="1" dirty="0" smtClean="0"/>
              <a:t>IP</a:t>
            </a:r>
            <a:r>
              <a:rPr lang="en-US" sz="2800" dirty="0" smtClean="0"/>
              <a:t> </a:t>
            </a:r>
            <a:r>
              <a:rPr lang="ru-RU" sz="2800" dirty="0" smtClean="0"/>
              <a:t>адресу.</a:t>
            </a:r>
            <a:r>
              <a:rPr lang="en-US" sz="2800" dirty="0" smtClean="0"/>
              <a:t> </a:t>
            </a:r>
            <a:r>
              <a:rPr lang="ru-RU" sz="2800" dirty="0" smtClean="0"/>
              <a:t>Адрес </a:t>
            </a:r>
            <a:r>
              <a:rPr lang="en-US" sz="2800" b="1" dirty="0" smtClean="0"/>
              <a:t>WinXp2</a:t>
            </a:r>
            <a:r>
              <a:rPr lang="en-US" sz="2800" dirty="0" smtClean="0"/>
              <a:t> </a:t>
            </a:r>
            <a:r>
              <a:rPr lang="ru-RU" sz="2800" dirty="0" smtClean="0"/>
              <a:t>определить</a:t>
            </a:r>
            <a:r>
              <a:rPr lang="en-US" sz="2800" dirty="0" smtClean="0"/>
              <a:t> </a:t>
            </a:r>
            <a:r>
              <a:rPr lang="ru-RU" sz="2800" dirty="0" smtClean="0"/>
              <a:t>использованием </a:t>
            </a:r>
            <a:r>
              <a:rPr lang="en-US" sz="2800" b="1" dirty="0" err="1" smtClean="0"/>
              <a:t>ipconfig</a:t>
            </a:r>
            <a:r>
              <a:rPr lang="ru-RU" sz="2800" dirty="0" smtClean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500173"/>
            <a:ext cx="7500990" cy="49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123277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/>
              <a:t>б) </a:t>
            </a:r>
            <a:r>
              <a:rPr lang="ru-RU" sz="2800" dirty="0" smtClean="0"/>
              <a:t>Выполнить </a:t>
            </a:r>
            <a:r>
              <a:rPr lang="en-US" sz="2800" b="1" dirty="0" smtClean="0"/>
              <a:t>ping</a:t>
            </a:r>
            <a:r>
              <a:rPr lang="en-US" sz="2800" dirty="0" smtClean="0"/>
              <a:t> </a:t>
            </a:r>
            <a:r>
              <a:rPr lang="ru-RU" sz="2800" dirty="0" smtClean="0"/>
              <a:t>станции </a:t>
            </a:r>
            <a:r>
              <a:rPr lang="en-US" sz="2800" b="1" dirty="0" smtClean="0"/>
              <a:t>WinXp2</a:t>
            </a:r>
            <a:r>
              <a:rPr lang="en-US" sz="2800" dirty="0" smtClean="0"/>
              <a:t> </a:t>
            </a:r>
            <a:r>
              <a:rPr lang="ru-RU" sz="2800" dirty="0" smtClean="0"/>
              <a:t>по её символьному имени.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1" y="1214422"/>
            <a:ext cx="8458259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922410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/>
              <a:t>в) </a:t>
            </a:r>
            <a:r>
              <a:rPr lang="ru-RU" sz="2800" dirty="0" smtClean="0"/>
              <a:t>Выполнить постоянный </a:t>
            </a:r>
            <a:r>
              <a:rPr lang="en-US" sz="2800" b="1" dirty="0" smtClean="0"/>
              <a:t>ping</a:t>
            </a:r>
            <a:r>
              <a:rPr lang="en-US" sz="2800" dirty="0" smtClean="0"/>
              <a:t> </a:t>
            </a:r>
            <a:r>
              <a:rPr lang="ru-RU" sz="2800" dirty="0" smtClean="0"/>
              <a:t>станции </a:t>
            </a:r>
            <a:r>
              <a:rPr lang="en-US" sz="2800" b="1" dirty="0" smtClean="0"/>
              <a:t>WinXp2</a:t>
            </a:r>
            <a:r>
              <a:rPr lang="en-US" sz="2800" dirty="0" smtClean="0"/>
              <a:t> </a:t>
            </a:r>
            <a:r>
              <a:rPr lang="ru-RU" sz="2800" dirty="0" smtClean="0"/>
              <a:t>по её имени.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14422"/>
            <a:ext cx="8501122" cy="5014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545938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/>
              <a:t>г)</a:t>
            </a:r>
            <a:r>
              <a:rPr lang="ru-RU" sz="2800" dirty="0" smtClean="0"/>
              <a:t> Определить с использованием </a:t>
            </a:r>
            <a:r>
              <a:rPr lang="en-US" sz="2800" b="1" dirty="0" smtClean="0"/>
              <a:t>ping</a:t>
            </a:r>
            <a:r>
              <a:rPr lang="ru-RU" sz="2800" b="1" dirty="0" smtClean="0"/>
              <a:t> </a:t>
            </a:r>
            <a:r>
              <a:rPr lang="en-US" sz="2800" b="1" dirty="0" smtClean="0"/>
              <a:t>IP</a:t>
            </a:r>
            <a:r>
              <a:rPr lang="en-US" sz="2800" dirty="0" smtClean="0"/>
              <a:t> </a:t>
            </a:r>
            <a:r>
              <a:rPr lang="ru-RU" sz="2800" dirty="0" smtClean="0"/>
              <a:t>адрес станции </a:t>
            </a:r>
            <a:r>
              <a:rPr lang="en-US" sz="2800" b="1" dirty="0" smtClean="0"/>
              <a:t>WinXp2</a:t>
            </a:r>
            <a:endParaRPr lang="ru-RU" sz="2800" b="1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857364"/>
            <a:ext cx="8746934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266401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err="1" smtClean="0"/>
              <a:t>д</a:t>
            </a:r>
            <a:r>
              <a:rPr lang="ru-RU" sz="2800" b="1" dirty="0" smtClean="0"/>
              <a:t>)</a:t>
            </a:r>
            <a:r>
              <a:rPr lang="ru-RU" sz="2800" dirty="0" smtClean="0"/>
              <a:t> Послать в </a:t>
            </a:r>
            <a:r>
              <a:rPr lang="en-US" sz="2800" dirty="0" smtClean="0"/>
              <a:t>ping </a:t>
            </a:r>
            <a:r>
              <a:rPr lang="ru-RU" sz="2800" dirty="0" smtClean="0"/>
              <a:t> заданное число пакетов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0483" y="1928802"/>
            <a:ext cx="8398195" cy="292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867391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91440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ctr"/>
            <a:r>
              <a:rPr lang="ru-RU" sz="2800" b="1" dirty="0" smtClean="0"/>
              <a:t>Утилита (команда) </a:t>
            </a:r>
            <a:r>
              <a:rPr lang="en-US" sz="2800" b="1" dirty="0" smtClean="0"/>
              <a:t>NSLOOKUP</a:t>
            </a:r>
            <a:endParaRPr lang="ru-RU" sz="2800" b="1" dirty="0" smtClean="0"/>
          </a:p>
          <a:p>
            <a:pPr indent="457200"/>
            <a:r>
              <a:rPr lang="ru-RU" sz="2800" dirty="0" smtClean="0"/>
              <a:t>Утилита </a:t>
            </a:r>
            <a:r>
              <a:rPr lang="ru-RU" sz="2800" b="1" dirty="0" err="1" smtClean="0"/>
              <a:t>nslookup</a:t>
            </a:r>
            <a:r>
              <a:rPr lang="ru-RU" sz="2800" dirty="0" smtClean="0"/>
              <a:t> предназначена для выполнения запросов к </a:t>
            </a:r>
            <a:r>
              <a:rPr lang="ru-RU" sz="2800" b="1" dirty="0" smtClean="0"/>
              <a:t>DNS</a:t>
            </a:r>
            <a:r>
              <a:rPr lang="ru-RU" sz="2800" dirty="0" smtClean="0"/>
              <a:t>-серверам на разрешение имен в </a:t>
            </a:r>
            <a:r>
              <a:rPr lang="ru-RU" sz="2800" b="1" dirty="0" smtClean="0"/>
              <a:t>IP</a:t>
            </a:r>
            <a:r>
              <a:rPr lang="ru-RU" sz="2800" dirty="0" smtClean="0"/>
              <a:t>-адреса и в простейшем случае имеет следующий синтаксис: </a:t>
            </a:r>
            <a:r>
              <a:rPr lang="ru-RU" sz="2800" b="1" dirty="0" err="1" smtClean="0"/>
              <a:t>nslookup</a:t>
            </a:r>
            <a:r>
              <a:rPr lang="ru-RU" sz="2800" b="1" dirty="0" smtClean="0"/>
              <a:t> [</a:t>
            </a:r>
            <a:r>
              <a:rPr lang="ru-RU" sz="2800" b="1" dirty="0" err="1" smtClean="0"/>
              <a:t>host</a:t>
            </a:r>
            <a:r>
              <a:rPr lang="ru-RU" sz="2800" b="1" dirty="0" smtClean="0"/>
              <a:t> [</a:t>
            </a:r>
            <a:r>
              <a:rPr lang="ru-RU" sz="2800" b="1" dirty="0" err="1" smtClean="0"/>
              <a:t>server</a:t>
            </a:r>
            <a:r>
              <a:rPr lang="ru-RU" sz="2800" b="1" dirty="0" smtClean="0"/>
              <a:t>]].</a:t>
            </a:r>
            <a:endParaRPr lang="en-US" sz="2800" b="1" dirty="0" smtClean="0"/>
          </a:p>
          <a:p>
            <a:pPr indent="457200"/>
            <a:r>
              <a:rPr lang="ru-RU" sz="2800" dirty="0" smtClean="0"/>
              <a:t>Параметры:</a:t>
            </a:r>
          </a:p>
          <a:p>
            <a:r>
              <a:rPr lang="ru-RU" sz="2800" dirty="0" smtClean="0"/>
              <a:t>• </a:t>
            </a:r>
            <a:r>
              <a:rPr lang="ru-RU" sz="2800" b="1" dirty="0" err="1" smtClean="0"/>
              <a:t>host</a:t>
            </a:r>
            <a:r>
              <a:rPr lang="ru-RU" sz="2800" dirty="0" smtClean="0"/>
              <a:t> - доменное имя хоста, которое должно быть преобразовано в </a:t>
            </a:r>
            <a:r>
              <a:rPr lang="ru-RU" sz="2800" b="1" dirty="0" smtClean="0"/>
              <a:t>IP</a:t>
            </a:r>
            <a:r>
              <a:rPr lang="ru-RU" sz="2800" dirty="0" smtClean="0"/>
              <a:t>-адрес;</a:t>
            </a:r>
          </a:p>
          <a:p>
            <a:r>
              <a:rPr lang="ru-RU" sz="2800" dirty="0" smtClean="0"/>
              <a:t>• </a:t>
            </a:r>
            <a:r>
              <a:rPr lang="ru-RU" sz="2800" b="1" dirty="0" err="1" smtClean="0"/>
              <a:t>server</a:t>
            </a:r>
            <a:r>
              <a:rPr lang="ru-RU" sz="2800" dirty="0" smtClean="0"/>
              <a:t> - адрес </a:t>
            </a:r>
            <a:r>
              <a:rPr lang="ru-RU" sz="2800" b="1" dirty="0" smtClean="0"/>
              <a:t>DNS</a:t>
            </a:r>
            <a:r>
              <a:rPr lang="ru-RU" sz="2800" dirty="0" smtClean="0"/>
              <a:t>-сервера, который будет использоваться для разрешения имени. Если этот параметр опущен, то будут использованы адреса </a:t>
            </a:r>
            <a:r>
              <a:rPr lang="ru-RU" sz="2800" b="1" dirty="0" smtClean="0"/>
              <a:t>DNS</a:t>
            </a:r>
            <a:r>
              <a:rPr lang="ru-RU" sz="2800" dirty="0" smtClean="0"/>
              <a:t>-серверов из параметров настройки протокола </a:t>
            </a:r>
            <a:r>
              <a:rPr lang="ru-RU" sz="2800" b="1" dirty="0" smtClean="0"/>
              <a:t>TCP/IP</a:t>
            </a:r>
            <a:r>
              <a:rPr lang="ru-RU" sz="2800" dirty="0" smtClean="0"/>
              <a:t> (отображаются утилитой </a:t>
            </a:r>
            <a:r>
              <a:rPr lang="ru-RU" sz="2800" b="1" dirty="0" err="1" smtClean="0"/>
              <a:t>ipconfig</a:t>
            </a:r>
            <a:r>
              <a:rPr lang="ru-RU" sz="2800" dirty="0" smtClean="0"/>
              <a:t>).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448842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/>
              <a:t>Задание</a:t>
            </a:r>
            <a:r>
              <a:rPr lang="en-US" sz="2800" b="1" dirty="0" smtClean="0"/>
              <a:t> </a:t>
            </a:r>
            <a:r>
              <a:rPr lang="ru-RU" sz="2800" b="1" dirty="0" smtClean="0"/>
              <a:t>3. </a:t>
            </a:r>
          </a:p>
          <a:p>
            <a:r>
              <a:rPr lang="ru-RU" sz="2800" b="1" dirty="0" smtClean="0"/>
              <a:t>а)</a:t>
            </a:r>
            <a:r>
              <a:rPr lang="en-US" sz="2800" b="1" dirty="0" smtClean="0"/>
              <a:t> </a:t>
            </a:r>
            <a:r>
              <a:rPr lang="ru-RU" sz="2800" dirty="0" smtClean="0"/>
              <a:t>Определить адрес </a:t>
            </a:r>
            <a:r>
              <a:rPr lang="en-US" sz="2800" b="1" dirty="0" smtClean="0"/>
              <a:t>DNS</a:t>
            </a:r>
            <a:r>
              <a:rPr lang="en-US" sz="2800" dirty="0" smtClean="0"/>
              <a:t> </a:t>
            </a:r>
            <a:r>
              <a:rPr lang="ru-RU" sz="2800" dirty="0" smtClean="0"/>
              <a:t>сервера локальной сети, в которой находится станция </a:t>
            </a:r>
            <a:r>
              <a:rPr lang="en-US" sz="2800" b="1" dirty="0" smtClean="0"/>
              <a:t>WinXp2</a:t>
            </a:r>
            <a:r>
              <a:rPr lang="ru-RU" sz="2800" dirty="0" smtClean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4075" y="2185988"/>
            <a:ext cx="4895850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Прямая со стрелкой 4"/>
          <p:cNvCxnSpPr/>
          <p:nvPr/>
        </p:nvCxnSpPr>
        <p:spPr>
          <a:xfrm>
            <a:off x="1928794" y="857232"/>
            <a:ext cx="3286148" cy="292895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652120" y="5805264"/>
            <a:ext cx="1552092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будет 192.168.10.2</a:t>
            </a:r>
            <a:endParaRPr kumimoji="0" lang="ru-RU" sz="12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 flipH="1" flipV="1">
            <a:off x="4067944" y="4149080"/>
            <a:ext cx="1944216" cy="1794683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0593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9144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smtClean="0"/>
              <a:t>Утилита (команда) </a:t>
            </a:r>
            <a:r>
              <a:rPr lang="ru-RU" sz="2800" b="1" i="1" dirty="0" err="1" smtClean="0"/>
              <a:t>netstat</a:t>
            </a:r>
            <a:endParaRPr lang="ru-RU" sz="2800" dirty="0" smtClean="0"/>
          </a:p>
          <a:p>
            <a:pPr indent="457200"/>
            <a:r>
              <a:rPr lang="ru-RU" sz="2800" dirty="0" smtClean="0"/>
              <a:t>Утилита </a:t>
            </a:r>
            <a:r>
              <a:rPr lang="ru-RU" sz="2800" b="1" dirty="0" err="1" smtClean="0"/>
              <a:t>netstat</a:t>
            </a:r>
            <a:r>
              <a:rPr lang="ru-RU" sz="2800" dirty="0" smtClean="0"/>
              <a:t> выводит статистику протоколов и текущих TCP/IP соединений и имеет следующий синтаксис: </a:t>
            </a:r>
            <a:r>
              <a:rPr lang="ru-RU" sz="2800" b="1" dirty="0" err="1" smtClean="0"/>
              <a:t>netstat</a:t>
            </a:r>
            <a:r>
              <a:rPr lang="ru-RU" sz="2800" b="1" dirty="0" smtClean="0"/>
              <a:t> [-</a:t>
            </a:r>
            <a:r>
              <a:rPr lang="ru-RU" sz="2800" b="1" dirty="0" err="1" smtClean="0"/>
              <a:t>a</a:t>
            </a:r>
            <a:r>
              <a:rPr lang="ru-RU" sz="2800" b="1" dirty="0" smtClean="0"/>
              <a:t>][-</a:t>
            </a:r>
            <a:r>
              <a:rPr lang="ru-RU" sz="2800" b="1" dirty="0" err="1" smtClean="0"/>
              <a:t>e</a:t>
            </a:r>
            <a:r>
              <a:rPr lang="ru-RU" sz="2800" b="1" dirty="0" smtClean="0"/>
              <a:t>][-</a:t>
            </a:r>
            <a:r>
              <a:rPr lang="ru-RU" sz="2800" b="1" dirty="0" err="1" smtClean="0"/>
              <a:t>n</a:t>
            </a:r>
            <a:r>
              <a:rPr lang="ru-RU" sz="2800" b="1" dirty="0" smtClean="0"/>
              <a:t>] [-</a:t>
            </a:r>
            <a:r>
              <a:rPr lang="ru-RU" sz="2800" b="1" dirty="0" err="1" smtClean="0"/>
              <a:t>s</a:t>
            </a:r>
            <a:r>
              <a:rPr lang="ru-RU" sz="2800" b="1" dirty="0" smtClean="0"/>
              <a:t>][-</a:t>
            </a:r>
            <a:r>
              <a:rPr lang="ru-RU" sz="2800" b="1" dirty="0" err="1" smtClean="0"/>
              <a:t>p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name\\-r\\interval</a:t>
            </a:r>
            <a:r>
              <a:rPr lang="ru-RU" sz="2800" b="1" dirty="0" smtClean="0"/>
              <a:t>].</a:t>
            </a:r>
            <a:endParaRPr lang="en-US" sz="2800" b="1" dirty="0" smtClean="0"/>
          </a:p>
          <a:p>
            <a:pPr indent="457200"/>
            <a:r>
              <a:rPr lang="ru-RU" sz="2800" dirty="0" smtClean="0"/>
              <a:t>Параметры:</a:t>
            </a:r>
          </a:p>
          <a:p>
            <a:r>
              <a:rPr lang="ru-RU" sz="2800" dirty="0" smtClean="0"/>
              <a:t>• </a:t>
            </a:r>
            <a:r>
              <a:rPr lang="ru-RU" sz="2800" b="1" dirty="0" smtClean="0"/>
              <a:t>-</a:t>
            </a:r>
            <a:r>
              <a:rPr lang="ru-RU" sz="2800" b="1" dirty="0" err="1" smtClean="0"/>
              <a:t>a</a:t>
            </a:r>
            <a:r>
              <a:rPr lang="ru-RU" sz="2800" dirty="0" smtClean="0"/>
              <a:t> отображает полную информацию по всем соединениям и портам, на которых компьютер ожидает соединения;</a:t>
            </a:r>
          </a:p>
          <a:p>
            <a:r>
              <a:rPr lang="ru-RU" sz="2800" dirty="0" smtClean="0"/>
              <a:t>• </a:t>
            </a:r>
            <a:r>
              <a:rPr lang="ru-RU" sz="2800" b="1" dirty="0" smtClean="0"/>
              <a:t>-</a:t>
            </a:r>
            <a:r>
              <a:rPr lang="ru-RU" sz="2800" b="1" dirty="0" err="1" smtClean="0"/>
              <a:t>e</a:t>
            </a:r>
            <a:r>
              <a:rPr lang="ru-RU" sz="2800" dirty="0" smtClean="0"/>
              <a:t> отображает статистику </a:t>
            </a:r>
            <a:r>
              <a:rPr lang="ru-RU" sz="2800" dirty="0" err="1" smtClean="0"/>
              <a:t>Ethernet</a:t>
            </a:r>
            <a:r>
              <a:rPr lang="ru-RU" sz="2800" dirty="0" smtClean="0"/>
              <a:t> (этот ключ может применяться вместе с ключом </a:t>
            </a:r>
            <a:r>
              <a:rPr lang="ru-RU" sz="2800" b="1" dirty="0" smtClean="0"/>
              <a:t>-</a:t>
            </a:r>
            <a:r>
              <a:rPr lang="ru-RU" sz="2800" b="1" dirty="0" err="1" smtClean="0"/>
              <a:t>s</a:t>
            </a:r>
            <a:r>
              <a:rPr lang="ru-RU" sz="2800" dirty="0" smtClean="0"/>
              <a:t>);</a:t>
            </a:r>
          </a:p>
          <a:p>
            <a:r>
              <a:rPr lang="ru-RU" sz="2800" dirty="0" smtClean="0"/>
              <a:t>• </a:t>
            </a:r>
            <a:r>
              <a:rPr lang="ru-RU" sz="2800" b="1" dirty="0" smtClean="0"/>
              <a:t>-</a:t>
            </a:r>
            <a:r>
              <a:rPr lang="ru-RU" sz="2800" b="1" dirty="0" err="1" smtClean="0"/>
              <a:t>n</a:t>
            </a:r>
            <a:r>
              <a:rPr lang="ru-RU" sz="2800" dirty="0" smtClean="0"/>
              <a:t> отображает адреса и номера портов в числовом формате, без их преобразования в символьные имена DNS и в название сетевых служб, что делается по умолчанию;</a:t>
            </a:r>
          </a:p>
        </p:txBody>
      </p:sp>
    </p:spTree>
    <p:extLst>
      <p:ext uri="{BB962C8B-B14F-4D97-AF65-F5344CB8AC3E}">
        <p14:creationId xmlns:p14="http://schemas.microsoft.com/office/powerpoint/2010/main" val="9926132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9144000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• </a:t>
            </a:r>
            <a:r>
              <a:rPr lang="ru-RU" sz="2400" b="1" dirty="0" smtClean="0"/>
              <a:t>-</a:t>
            </a:r>
            <a:r>
              <a:rPr lang="ru-RU" sz="2400" b="1" dirty="0" err="1" smtClean="0"/>
              <a:t>p</a:t>
            </a:r>
            <a:r>
              <a:rPr lang="ru-RU" sz="2400" dirty="0" smtClean="0"/>
              <a:t> </a:t>
            </a:r>
            <a:r>
              <a:rPr lang="ru-RU" sz="2400" b="1" dirty="0" err="1" smtClean="0"/>
              <a:t>name</a:t>
            </a:r>
            <a:r>
              <a:rPr lang="ru-RU" sz="2400" dirty="0" smtClean="0"/>
              <a:t> задает отображение информации для протокола </a:t>
            </a:r>
            <a:r>
              <a:rPr lang="ru-RU" sz="2400" dirty="0" err="1" smtClean="0"/>
              <a:t>name</a:t>
            </a:r>
            <a:r>
              <a:rPr lang="ru-RU" sz="2400" dirty="0" smtClean="0"/>
              <a:t> (допустимые значения </a:t>
            </a:r>
            <a:r>
              <a:rPr lang="ru-RU" sz="2400" dirty="0" err="1" smtClean="0"/>
              <a:t>name</a:t>
            </a:r>
            <a:r>
              <a:rPr lang="ru-RU" sz="2400" dirty="0" smtClean="0"/>
              <a:t>: </a:t>
            </a:r>
            <a:r>
              <a:rPr lang="ru-RU" sz="2400" dirty="0" err="1" smtClean="0"/>
              <a:t>tcp</a:t>
            </a:r>
            <a:r>
              <a:rPr lang="ru-RU" sz="2400" dirty="0" smtClean="0"/>
              <a:t>, </a:t>
            </a:r>
            <a:r>
              <a:rPr lang="ru-RU" sz="2400" dirty="0" err="1" smtClean="0"/>
              <a:t>udp</a:t>
            </a:r>
            <a:r>
              <a:rPr lang="ru-RU" sz="2400" dirty="0" smtClean="0"/>
              <a:t> или </a:t>
            </a:r>
            <a:r>
              <a:rPr lang="ru-RU" sz="2400" dirty="0" err="1" smtClean="0"/>
              <a:t>ip</a:t>
            </a:r>
            <a:r>
              <a:rPr lang="ru-RU" sz="2400" dirty="0" smtClean="0"/>
              <a:t>) и используется вместе с ключом </a:t>
            </a:r>
            <a:r>
              <a:rPr lang="ru-RU" sz="2400" dirty="0" err="1" smtClean="0"/>
              <a:t>s</a:t>
            </a:r>
            <a:r>
              <a:rPr lang="ru-RU" sz="2400" dirty="0" smtClean="0"/>
              <a:t>;</a:t>
            </a:r>
          </a:p>
          <a:p>
            <a:r>
              <a:rPr lang="ru-RU" sz="2400" dirty="0" smtClean="0"/>
              <a:t>• </a:t>
            </a:r>
            <a:r>
              <a:rPr lang="ru-RU" sz="2400" b="1" dirty="0" smtClean="0"/>
              <a:t>-</a:t>
            </a:r>
            <a:r>
              <a:rPr lang="ru-RU" sz="2400" b="1" dirty="0" err="1" smtClean="0"/>
              <a:t>r</a:t>
            </a:r>
            <a:r>
              <a:rPr lang="ru-RU" sz="2400" dirty="0" smtClean="0"/>
              <a:t> отображает содержимое таблицы маршрутов (таблица маршрутизации);</a:t>
            </a:r>
          </a:p>
          <a:p>
            <a:r>
              <a:rPr lang="ru-RU" sz="2400" dirty="0" smtClean="0"/>
              <a:t>• </a:t>
            </a:r>
            <a:r>
              <a:rPr lang="ru-RU" sz="2400" b="1" dirty="0" smtClean="0"/>
              <a:t>-</a:t>
            </a:r>
            <a:r>
              <a:rPr lang="ru-RU" sz="2400" b="1" dirty="0" err="1" smtClean="0"/>
              <a:t>s</a:t>
            </a:r>
            <a:r>
              <a:rPr lang="ru-RU" sz="2400" dirty="0" smtClean="0"/>
              <a:t> отображает подробную статистику по протоколам.</a:t>
            </a:r>
            <a:endParaRPr lang="en-US" sz="2400" dirty="0" smtClean="0"/>
          </a:p>
          <a:p>
            <a:r>
              <a:rPr lang="ru-RU" sz="2400" dirty="0" smtClean="0"/>
              <a:t>По умолчанию выводятся данные для TCP, UDP и IP. Ключ </a:t>
            </a:r>
            <a:r>
              <a:rPr lang="ru-RU" sz="2400" dirty="0" err="1" smtClean="0"/>
              <a:t>p</a:t>
            </a:r>
            <a:r>
              <a:rPr lang="ru-RU" sz="2400" dirty="0" smtClean="0"/>
              <a:t> позволяет задать вывод данных по определенному протоколу, ключ </a:t>
            </a:r>
            <a:r>
              <a:rPr lang="ru-RU" sz="2400" dirty="0" err="1" smtClean="0"/>
              <a:t>interval</a:t>
            </a:r>
            <a:r>
              <a:rPr lang="ru-RU" sz="2400" dirty="0" smtClean="0"/>
              <a:t> инициирует повторный вывод статистических данных через указанный в секундах интервал (в этом случае для прекращения вывода данных надо нажать клавиши </a:t>
            </a:r>
            <a:r>
              <a:rPr lang="ru-RU" sz="2400" dirty="0" err="1" smtClean="0"/>
              <a:t>Ctrl+C</a:t>
            </a:r>
            <a:r>
              <a:rPr lang="ru-RU" sz="2400" dirty="0" smtClean="0"/>
              <a:t>).</a:t>
            </a:r>
            <a:endParaRPr lang="en-US" sz="2400" dirty="0" smtClean="0"/>
          </a:p>
          <a:p>
            <a:endParaRPr lang="ru-RU" sz="2400" dirty="0" smtClean="0"/>
          </a:p>
          <a:p>
            <a:r>
              <a:rPr lang="ru-RU" sz="2400" dirty="0" smtClean="0"/>
              <a:t>Результатом выполнения команды является список активных подключений, в который входят установленные соединения и открытые порты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862142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Палитра">
  <a:themeElements>
    <a:clrScheme name="1_Палитра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Палитра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1" i="0" u="none" strike="noStrike" kern="1200" cap="none" spc="0" normalizeH="0" baseline="0" noProof="0" dirty="0" smtClean="0">
            <a:ln>
              <a:noFill/>
            </a:ln>
            <a:solidFill>
              <a:srgbClr val="8893A0"/>
            </a:solidFill>
            <a:effectLst/>
            <a:uLnTx/>
            <a:uFillTx/>
            <a:latin typeface="Arial" charset="0"/>
            <a:ea typeface="+mn-ea"/>
            <a:cs typeface="+mn-cs"/>
          </a:defRPr>
        </a:defPPr>
      </a:lstStyle>
    </a:txDef>
  </a:objectDefaults>
  <a:extraClrSchemeLst>
    <a:extraClrScheme>
      <a:clrScheme name="1_Палитра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алитра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алитра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алитра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алитра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алитра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1_Палитра 3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13692</TotalTime>
  <Words>2539</Words>
  <Application>Microsoft Office PowerPoint</Application>
  <PresentationFormat>Экран (4:3)</PresentationFormat>
  <Paragraphs>271</Paragraphs>
  <Slides>101</Slides>
  <Notes>57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101</vt:i4>
      </vt:variant>
    </vt:vector>
  </HeadingPairs>
  <TitlesOfParts>
    <vt:vector size="105" baseType="lpstr">
      <vt:lpstr>Arial</vt:lpstr>
      <vt:lpstr>Wingdings</vt:lpstr>
      <vt:lpstr>Times New Roman</vt:lpstr>
      <vt:lpstr>1_Палитра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SPIIRAS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creator>Gor</dc:creator>
  <cp:lastModifiedBy>ke</cp:lastModifiedBy>
  <cp:revision>796</cp:revision>
  <cp:lastPrinted>2002-06-14T06:50:34Z</cp:lastPrinted>
  <dcterms:created xsi:type="dcterms:W3CDTF">2000-07-05T10:59:49Z</dcterms:created>
  <dcterms:modified xsi:type="dcterms:W3CDTF">2020-08-15T18:08:34Z</dcterms:modified>
</cp:coreProperties>
</file>