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20"/>
  </p:notesMasterIdLst>
  <p:handoutMasterIdLst>
    <p:handoutMasterId r:id="rId21"/>
  </p:handoutMasterIdLst>
  <p:sldIdLst>
    <p:sldId id="440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 autoAdjust="0"/>
    <p:restoredTop sz="99515" autoAdjust="0"/>
  </p:normalViewPr>
  <p:slideViewPr>
    <p:cSldViewPr>
      <p:cViewPr varScale="1">
        <p:scale>
          <a:sx n="86" d="100"/>
          <a:sy n="86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№3</a:t>
            </a:r>
          </a:p>
          <a:p>
            <a:pPr marL="0" indent="0" algn="ctr">
              <a:buNone/>
            </a:pPr>
            <a:endParaRPr lang="ru-RU" sz="3600" b="1" dirty="0" smtClean="0"/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0001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/>
              <a:t>14. Через </a:t>
            </a:r>
            <a:r>
              <a:rPr lang="ru-RU" sz="1800" b="1" dirty="0" smtClean="0"/>
              <a:t>Управление компьютером </a:t>
            </a:r>
            <a:r>
              <a:rPr lang="ru-RU" sz="1800" dirty="0" smtClean="0"/>
              <a:t>открыть  </a:t>
            </a:r>
            <a:r>
              <a:rPr lang="ru-RU" sz="1800" dirty="0" smtClean="0"/>
              <a:t>"Службы» и </a:t>
            </a:r>
            <a:r>
              <a:rPr lang="ru-RU" sz="1800" u="sng" dirty="0" smtClean="0"/>
              <a:t>отключить</a:t>
            </a:r>
            <a:r>
              <a:rPr lang="ru-RU" sz="1800" dirty="0" smtClean="0"/>
              <a:t> брандмауэр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296" y="2000240"/>
            <a:ext cx="839027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rot="10800000" flipV="1">
            <a:off x="4357686" y="642918"/>
            <a:ext cx="2357454" cy="200026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9100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81150"/>
            <a:ext cx="85344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6200000" flipH="1">
            <a:off x="2107389" y="1393017"/>
            <a:ext cx="3714776" cy="264320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443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966913"/>
            <a:ext cx="5195912" cy="429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16200000" flipH="1">
            <a:off x="1116781" y="2688425"/>
            <a:ext cx="4348194" cy="99060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1378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618369"/>
            <a:ext cx="5357849" cy="602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6200000" flipH="1">
            <a:off x="714348" y="1000108"/>
            <a:ext cx="2571768" cy="242889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048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78579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/>
              <a:t>15. Там же отключить обновление ОС </a:t>
            </a:r>
            <a:r>
              <a:rPr lang="en-US" sz="1800" dirty="0" smtClean="0"/>
              <a:t>Windows</a:t>
            </a:r>
            <a:r>
              <a:rPr lang="ru-RU" sz="1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1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7413965" cy="25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>
            <a:off x="785786" y="928670"/>
            <a:ext cx="2428892" cy="214314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70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92867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16. Для входа </a:t>
            </a:r>
            <a:r>
              <a:rPr lang="ru-RU" sz="1800" dirty="0" smtClean="0"/>
              <a:t>на сервер от </a:t>
            </a:r>
            <a:r>
              <a:rPr lang="ru-RU" sz="1800" dirty="0" smtClean="0"/>
              <a:t>имени администратора</a:t>
            </a:r>
            <a:r>
              <a:rPr lang="en-US" sz="1800" dirty="0" smtClean="0"/>
              <a:t> (</a:t>
            </a:r>
            <a:r>
              <a:rPr lang="ru-RU" sz="1800" dirty="0" smtClean="0"/>
              <a:t>для удобства при дальнейшей работе</a:t>
            </a:r>
            <a:r>
              <a:rPr lang="en-US" sz="1800" dirty="0" smtClean="0"/>
              <a:t>)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r>
              <a:rPr lang="ru-RU" sz="1800" dirty="0" smtClean="0"/>
              <a:t>сделать установки по </a:t>
            </a:r>
            <a:r>
              <a:rPr lang="ru-RU" sz="1800" dirty="0" smtClean="0"/>
              <a:t>умолчанию: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1800" dirty="0" smtClean="0"/>
              <a:t> </a:t>
            </a:r>
            <a:r>
              <a:rPr lang="ru-RU" sz="1800" b="1" dirty="0" smtClean="0"/>
              <a:t>языка ввода (</a:t>
            </a:r>
            <a:r>
              <a:rPr lang="ru-RU" sz="1800" b="1" dirty="0" smtClean="0"/>
              <a:t>латиница);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1800" b="1" dirty="0" smtClean="0"/>
              <a:t>переключения </a:t>
            </a:r>
            <a:r>
              <a:rPr lang="ru-RU" sz="1800" b="1" dirty="0" smtClean="0"/>
              <a:t>клавиатуры (</a:t>
            </a:r>
            <a:r>
              <a:rPr lang="en-US" sz="1800" b="1" dirty="0" err="1" smtClean="0"/>
              <a:t>ctrl+shift</a:t>
            </a:r>
            <a:r>
              <a:rPr lang="ru-RU" sz="1800" b="1" dirty="0" smtClean="0"/>
              <a:t>)</a:t>
            </a:r>
            <a:r>
              <a:rPr lang="ru-RU" sz="1800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Для </a:t>
            </a:r>
            <a:r>
              <a:rPr lang="ru-RU" sz="1800" dirty="0"/>
              <a:t>этого </a:t>
            </a:r>
            <a:r>
              <a:rPr lang="ru-RU" sz="1800" dirty="0" smtClean="0"/>
              <a:t>из </a:t>
            </a:r>
            <a:r>
              <a:rPr lang="en-US" sz="1800" dirty="0" smtClean="0"/>
              <a:t>PowerShell </a:t>
            </a:r>
            <a:r>
              <a:rPr lang="ru-RU" sz="1800" dirty="0" smtClean="0"/>
              <a:t>запустить </a:t>
            </a:r>
            <a:r>
              <a:rPr lang="ru-RU" sz="1800" dirty="0"/>
              <a:t>редактор реестра </a:t>
            </a:r>
            <a:r>
              <a:rPr lang="ru-RU" sz="1800" b="1" dirty="0" err="1" smtClean="0"/>
              <a:t>regedit</a:t>
            </a:r>
            <a:r>
              <a:rPr lang="ru-RU" sz="1800" dirty="0"/>
              <a:t>.</a:t>
            </a:r>
            <a:r>
              <a:rPr lang="ru-RU" sz="1800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>
              <a:buNone/>
            </a:pPr>
            <a:endParaRPr lang="ru-RU" sz="1800" b="1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1940122"/>
            <a:ext cx="62865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5" y="2906838"/>
            <a:ext cx="6286500" cy="3948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72043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 smtClean="0"/>
              <a:t>Изменить </a:t>
            </a:r>
            <a:r>
              <a:rPr lang="ru-RU" dirty="0"/>
              <a:t>следующие ключи: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Язык </a:t>
            </a:r>
            <a:r>
              <a:rPr lang="ru-RU" dirty="0" smtClean="0"/>
              <a:t>по умолчанию – английский (</a:t>
            </a:r>
            <a:r>
              <a:rPr lang="en-US" u="sng" dirty="0" smtClean="0"/>
              <a:t>DEFAULT</a:t>
            </a:r>
            <a:r>
              <a:rPr lang="ru-RU" u="sng" dirty="0" smtClean="0"/>
              <a:t> </a:t>
            </a:r>
            <a:r>
              <a:rPr lang="en-US" u="sng" dirty="0" smtClean="0"/>
              <a:t>   ENG</a:t>
            </a:r>
            <a:r>
              <a:rPr lang="ru-RU" u="sng" dirty="0" smtClean="0"/>
              <a:t>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b="1" dirty="0" smtClean="0"/>
              <a:t>[HKEY_USERS\.DEFAULT\Keyboard Layout\Preload]</a:t>
            </a:r>
            <a:r>
              <a:rPr lang="ru-RU" b="1" dirty="0" smtClean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"1"="00000409"</a:t>
            </a:r>
          </a:p>
          <a:p>
            <a:pPr marL="0" indent="0">
              <a:buNone/>
            </a:pPr>
            <a:r>
              <a:rPr lang="en-US" dirty="0" smtClean="0"/>
              <a:t>"2"="00000419</a:t>
            </a:r>
            <a:r>
              <a:rPr lang="en-US" dirty="0" smtClean="0"/>
              <a:t>“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Переключение языков ввода по </a:t>
            </a:r>
            <a:r>
              <a:rPr lang="en-US" dirty="0" err="1" smtClean="0"/>
              <a:t>Ctrl+Shift</a:t>
            </a:r>
            <a:r>
              <a:rPr lang="ru-RU" dirty="0" smtClean="0"/>
              <a:t> (</a:t>
            </a:r>
            <a:r>
              <a:rPr lang="en-US" u="sng" dirty="0" smtClean="0"/>
              <a:t>DEFAULT</a:t>
            </a:r>
            <a:r>
              <a:rPr lang="ru-RU" u="sng" dirty="0" smtClean="0"/>
              <a:t> </a:t>
            </a:r>
            <a:r>
              <a:rPr lang="en-US" u="sng" dirty="0" smtClean="0"/>
              <a:t>     Toggle</a:t>
            </a:r>
            <a:r>
              <a:rPr lang="ru-RU" u="sng" dirty="0" smtClean="0"/>
              <a:t>):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b="1" dirty="0" smtClean="0"/>
              <a:t>[HKEY_USERS\.DEFAULT\Keyboard Layout\Toggle]</a:t>
            </a:r>
          </a:p>
          <a:p>
            <a:pPr marL="0" indent="0">
              <a:buNone/>
            </a:pPr>
            <a:r>
              <a:rPr lang="en-US" dirty="0" smtClean="0"/>
              <a:t>"Hotkey"="2"</a:t>
            </a:r>
          </a:p>
          <a:p>
            <a:pPr marL="0" indent="0">
              <a:buNone/>
            </a:pPr>
            <a:r>
              <a:rPr lang="en-US" dirty="0" smtClean="0"/>
              <a:t>"Language Hotkey"="2"</a:t>
            </a:r>
          </a:p>
          <a:p>
            <a:pPr marL="0" indent="0">
              <a:buNone/>
            </a:pPr>
            <a:r>
              <a:rPr lang="en-US" dirty="0" smtClean="0"/>
              <a:t>"Layout Hotkey"="1”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96317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5716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17. Через </a:t>
            </a:r>
            <a:r>
              <a:rPr lang="ru-RU" b="1" dirty="0" smtClean="0"/>
              <a:t>Диспетчер серверов-</a:t>
            </a:r>
            <a:r>
              <a:rPr lang="en-US" b="1" dirty="0" smtClean="0"/>
              <a:t>&gt;</a:t>
            </a:r>
            <a:r>
              <a:rPr lang="ru-RU" b="1" dirty="0" smtClean="0"/>
              <a:t>Локальный сервер </a:t>
            </a:r>
            <a:r>
              <a:rPr lang="ru-RU" dirty="0" smtClean="0">
                <a:solidFill>
                  <a:srgbClr val="FF0000"/>
                </a:solidFill>
              </a:rPr>
              <a:t>переименовать сервер по правилу: </a:t>
            </a:r>
            <a:r>
              <a:rPr lang="en-US" b="1" dirty="0" smtClean="0">
                <a:solidFill>
                  <a:srgbClr val="FF0000"/>
                </a:solidFill>
              </a:rPr>
              <a:t>brig[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ru-RU" dirty="0" smtClean="0">
                <a:solidFill>
                  <a:srgbClr val="FF0000"/>
                </a:solidFill>
              </a:rPr>
              <a:t>, где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ru-RU" dirty="0" smtClean="0">
                <a:solidFill>
                  <a:srgbClr val="FF0000"/>
                </a:solidFill>
              </a:rPr>
              <a:t>номер бригады. Например для бригады №1 это будет </a:t>
            </a:r>
            <a:r>
              <a:rPr lang="en-US" b="1" dirty="0" smtClean="0">
                <a:solidFill>
                  <a:srgbClr val="FF0000"/>
                </a:solidFill>
              </a:rPr>
              <a:t>brig1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Прямая со стрелкой 5"/>
          <p:cNvCxnSpPr/>
          <p:nvPr/>
        </p:nvCxnSpPr>
        <p:spPr>
          <a:xfrm rot="10800000" flipV="1">
            <a:off x="4429124" y="642918"/>
            <a:ext cx="2000264" cy="150019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7" y="3253186"/>
            <a:ext cx="4357717" cy="36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3995936" y="714356"/>
            <a:ext cx="2362014" cy="429882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298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18. Выключить </a:t>
            </a:r>
            <a:r>
              <a:rPr lang="en-US" dirty="0" smtClean="0"/>
              <a:t>Windows Server 2012</a:t>
            </a:r>
            <a:r>
              <a:rPr lang="ru-RU" dirty="0" smtClean="0"/>
              <a:t> –</a:t>
            </a:r>
            <a:r>
              <a:rPr lang="en-US" dirty="0" smtClean="0"/>
              <a:t>&gt;</a:t>
            </a:r>
            <a:r>
              <a:rPr lang="ru-RU" dirty="0" smtClean="0"/>
              <a:t> Мышь в правый нижний угол- </a:t>
            </a:r>
            <a:r>
              <a:rPr lang="ru-RU" b="1" dirty="0" err="1" smtClean="0"/>
              <a:t>Параметры-Выключение-Причина</a:t>
            </a:r>
            <a:r>
              <a:rPr lang="ru-RU" b="1" dirty="0" smtClean="0"/>
              <a:t>- Обслуживание(запланированное)-Продолжить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950612"/>
            <a:ext cx="4929222" cy="459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Прямая со стрелкой 7"/>
          <p:cNvCxnSpPr/>
          <p:nvPr/>
        </p:nvCxnSpPr>
        <p:spPr>
          <a:xfrm flipH="1">
            <a:off x="5076056" y="928670"/>
            <a:ext cx="2496340" cy="293237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4793" y="60212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mtClean="0"/>
              <a:t>Конец работы.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2232492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-8589"/>
            <a:ext cx="9144000" cy="6430962"/>
          </a:xfrm>
        </p:spPr>
        <p:txBody>
          <a:bodyPr/>
          <a:lstStyle/>
          <a:p>
            <a:pPr algn="ctr">
              <a:buNone/>
            </a:pPr>
            <a:endParaRPr lang="en-US" sz="1800" b="1" dirty="0" smtClean="0"/>
          </a:p>
          <a:p>
            <a:pPr algn="ctr">
              <a:buNone/>
            </a:pPr>
            <a:r>
              <a:rPr lang="ru-RU" sz="1800" b="1" dirty="0" smtClean="0"/>
              <a:t>Установка </a:t>
            </a:r>
            <a:r>
              <a:rPr lang="ru-RU" sz="1800" b="1" dirty="0" smtClean="0"/>
              <a:t>ОС </a:t>
            </a:r>
            <a:r>
              <a:rPr lang="en-US" sz="1800" b="1" dirty="0" smtClean="0"/>
              <a:t>Windows 2012 Server </a:t>
            </a:r>
            <a:r>
              <a:rPr lang="ru-RU" sz="1800" b="1" dirty="0" smtClean="0"/>
              <a:t>и начальная настройка сервера. </a:t>
            </a:r>
            <a:endParaRPr lang="en-US" sz="1800" b="1" dirty="0" smtClean="0"/>
          </a:p>
          <a:p>
            <a:pPr algn="ctr">
              <a:buNone/>
            </a:pPr>
            <a:endParaRPr lang="ru-RU" sz="1800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ru-RU" sz="1600" b="1" u="sng" dirty="0" smtClean="0"/>
              <a:t>Тема работы:</a:t>
            </a:r>
            <a:r>
              <a:rPr lang="ru-RU" sz="1600" b="1" dirty="0" smtClean="0"/>
              <a:t> </a:t>
            </a:r>
            <a:r>
              <a:rPr lang="ru-RU" sz="1800" dirty="0" smtClean="0"/>
              <a:t>Создание виртуальной машины </a:t>
            </a:r>
            <a:r>
              <a:rPr lang="en-US" sz="1800" dirty="0" smtClean="0"/>
              <a:t>c </a:t>
            </a:r>
            <a:r>
              <a:rPr lang="ru-RU" sz="1800" dirty="0" smtClean="0"/>
              <a:t>ОС </a:t>
            </a:r>
            <a:r>
              <a:rPr lang="en-US" sz="1800" dirty="0" smtClean="0"/>
              <a:t>Windows 2012 </a:t>
            </a:r>
            <a:r>
              <a:rPr lang="en-US" sz="1800" dirty="0" smtClean="0"/>
              <a:t>Server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 marL="0" indent="342900">
              <a:spcBef>
                <a:spcPts val="0"/>
              </a:spcBef>
              <a:buNone/>
            </a:pPr>
            <a:r>
              <a:rPr lang="ru-RU" sz="1800" dirty="0" smtClean="0"/>
              <a:t>Запустить </a:t>
            </a:r>
            <a:r>
              <a:rPr lang="en-US" sz="1800" dirty="0" err="1" smtClean="0"/>
              <a:t>VirtualBox</a:t>
            </a:r>
            <a:r>
              <a:rPr lang="ru-RU" sz="1800" dirty="0" smtClean="0"/>
              <a:t> и в</a:t>
            </a:r>
            <a:r>
              <a:rPr lang="en-US" sz="1800" dirty="0" err="1" smtClean="0"/>
              <a:t>ыполнить</a:t>
            </a:r>
            <a:r>
              <a:rPr lang="en-US" sz="1800" dirty="0" smtClean="0"/>
              <a:t> </a:t>
            </a:r>
            <a:r>
              <a:rPr lang="ru-RU" sz="1800" dirty="0" smtClean="0"/>
              <a:t>ее </a:t>
            </a:r>
            <a:r>
              <a:rPr lang="en-US" sz="1800" dirty="0" err="1" smtClean="0"/>
              <a:t>настройку</a:t>
            </a:r>
            <a:r>
              <a:rPr lang="ru-RU" sz="1800" dirty="0" smtClean="0"/>
              <a:t> для создания виртуальной машины </a:t>
            </a:r>
            <a:r>
              <a:rPr lang="en-US" sz="1800" dirty="0" smtClean="0"/>
              <a:t>Windows 2012 Server:</a:t>
            </a:r>
            <a:endParaRPr lang="ru-RU" sz="1800" dirty="0" smtClean="0"/>
          </a:p>
          <a:p>
            <a:pPr>
              <a:buClr>
                <a:schemeClr val="tx1"/>
              </a:buClr>
              <a:buSzPct val="100000"/>
              <a:buAutoNum type="arabicPeriod"/>
            </a:pPr>
            <a:r>
              <a:rPr lang="ru-RU" sz="1800" dirty="0" smtClean="0"/>
              <a:t>1. Задать место на диске для создаваемой виртуальной машины </a:t>
            </a:r>
            <a:r>
              <a:rPr lang="en-US" sz="1800" b="1" u="sng" dirty="0" smtClean="0"/>
              <a:t>(</a:t>
            </a:r>
            <a:r>
              <a:rPr lang="ru-RU" sz="1800" dirty="0"/>
              <a:t>Устанавливать виртуальные машины только сюда !!!</a:t>
            </a:r>
            <a:r>
              <a:rPr lang="en-US" sz="1800" dirty="0"/>
              <a:t>)</a:t>
            </a:r>
            <a:r>
              <a:rPr lang="ru-RU" sz="1800" dirty="0" smtClean="0"/>
              <a:t>:</a:t>
            </a:r>
          </a:p>
          <a:p>
            <a:pPr>
              <a:buClr>
                <a:schemeClr val="tx1"/>
              </a:buClr>
              <a:buSzPct val="100000"/>
              <a:buNone/>
            </a:pPr>
            <a:r>
              <a:rPr lang="ru-RU" sz="1800" dirty="0" smtClean="0"/>
              <a:t>	Файл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ru-RU" sz="1800" dirty="0" smtClean="0"/>
              <a:t>Настройки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ru-RU" sz="1800" dirty="0" smtClean="0"/>
              <a:t>Общие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ru-RU" sz="1800" dirty="0" smtClean="0"/>
              <a:t>Папка для машин по умолчанию</a:t>
            </a:r>
            <a:r>
              <a:rPr lang="en-US" sz="1800" dirty="0" smtClean="0">
                <a:sym typeface="Wingdings" pitchFamily="2" charset="2"/>
              </a:rPr>
              <a:t></a:t>
            </a:r>
            <a:r>
              <a:rPr lang="ru-RU" sz="1800" dirty="0" smtClean="0">
                <a:sym typeface="Wingdings" pitchFamily="2" charset="2"/>
              </a:rPr>
              <a:t>: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 smtClean="0">
                <a:sym typeface="Wingdings" pitchFamily="2" charset="2"/>
              </a:rPr>
              <a:t>для группы ВВ</a:t>
            </a:r>
            <a:r>
              <a:rPr lang="en-US" sz="1800" dirty="0" smtClean="0">
                <a:sym typeface="Wingdings" pitchFamily="2" charset="2"/>
              </a:rPr>
              <a:t>1</a:t>
            </a:r>
            <a:r>
              <a:rPr lang="ru-RU" sz="1800" dirty="0" smtClean="0">
                <a:sym typeface="Wingdings" pitchFamily="2" charset="2"/>
              </a:rPr>
              <a:t> - </a:t>
            </a:r>
            <a:r>
              <a:rPr lang="en-US" sz="1800" b="1" u="sng" dirty="0" smtClean="0">
                <a:solidFill>
                  <a:srgbClr val="FF0000"/>
                </a:solidFill>
              </a:rPr>
              <a:t>D:</a:t>
            </a:r>
            <a:r>
              <a:rPr lang="ru-RU" sz="1800" b="1" u="sng" dirty="0" smtClean="0">
                <a:solidFill>
                  <a:srgbClr val="FF0000"/>
                </a:solidFill>
              </a:rPr>
              <a:t>\</a:t>
            </a:r>
            <a:r>
              <a:rPr lang="en-US" sz="1800" b="1" u="sng" dirty="0" smtClean="0">
                <a:solidFill>
                  <a:srgbClr val="FF0000"/>
                </a:solidFill>
              </a:rPr>
              <a:t>Users</a:t>
            </a:r>
            <a:r>
              <a:rPr lang="ru-RU" sz="1800" b="1" u="sng" dirty="0" smtClean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iamv</a:t>
            </a:r>
            <a:r>
              <a:rPr lang="ru-RU" sz="1800" b="1" u="sng" dirty="0" smtClean="0">
                <a:solidFill>
                  <a:srgbClr val="FF0000"/>
                </a:solidFill>
              </a:rPr>
              <a:t> </a:t>
            </a:r>
            <a:r>
              <a:rPr lang="en-US" sz="1800" b="1" u="sng" dirty="0" smtClean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VirtualBox</a:t>
            </a:r>
            <a:r>
              <a:rPr lang="en-US" sz="1800" b="1" u="sng" dirty="0" smtClean="0">
                <a:solidFill>
                  <a:srgbClr val="FF0000"/>
                </a:solidFill>
              </a:rPr>
              <a:t> VMs</a:t>
            </a:r>
            <a:r>
              <a:rPr lang="ru-RU" sz="1800" b="1" u="sng" dirty="0" smtClean="0">
                <a:solidFill>
                  <a:srgbClr val="FF0000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>
                <a:sym typeface="Wingdings" pitchFamily="2" charset="2"/>
              </a:rPr>
              <a:t>для группы </a:t>
            </a:r>
            <a:r>
              <a:rPr lang="ru-RU" sz="1800" dirty="0" smtClean="0">
                <a:sym typeface="Wingdings" pitchFamily="2" charset="2"/>
              </a:rPr>
              <a:t>ВО</a:t>
            </a:r>
            <a:r>
              <a:rPr lang="en-US" sz="1800" dirty="0" smtClean="0">
                <a:sym typeface="Wingdings" pitchFamily="2" charset="2"/>
              </a:rPr>
              <a:t>  </a:t>
            </a:r>
            <a:r>
              <a:rPr lang="ru-RU" sz="1800" dirty="0" smtClean="0">
                <a:sym typeface="Wingdings" pitchFamily="2" charset="2"/>
              </a:rPr>
              <a:t> </a:t>
            </a:r>
            <a:r>
              <a:rPr lang="ru-RU" sz="1800" dirty="0">
                <a:sym typeface="Wingdings" pitchFamily="2" charset="2"/>
              </a:rPr>
              <a:t>-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iamo</a:t>
            </a:r>
            <a:r>
              <a:rPr lang="ru-RU" sz="1800" b="1" u="sng" dirty="0" smtClean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VirtualBox</a:t>
            </a:r>
            <a:r>
              <a:rPr lang="en-US" sz="1800" b="1" u="sng" dirty="0">
                <a:solidFill>
                  <a:srgbClr val="FF0000"/>
                </a:solidFill>
              </a:rPr>
              <a:t> VMs</a:t>
            </a:r>
            <a:r>
              <a:rPr lang="ru-RU" sz="1800" b="1" u="sng" dirty="0" smtClean="0">
                <a:solidFill>
                  <a:srgbClr val="FF0000"/>
                </a:solidFill>
              </a:rPr>
              <a:t>;</a:t>
            </a:r>
            <a:endParaRPr lang="ru-RU" sz="1800" b="1" u="sng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dirty="0">
                <a:sym typeface="Wingdings" pitchFamily="2" charset="2"/>
              </a:rPr>
              <a:t>для группы </a:t>
            </a:r>
            <a:r>
              <a:rPr lang="ru-RU" sz="1800" dirty="0" smtClean="0">
                <a:sym typeface="Wingdings" pitchFamily="2" charset="2"/>
              </a:rPr>
              <a:t>ВВ</a:t>
            </a:r>
            <a:r>
              <a:rPr lang="en-US" sz="1800" dirty="0" smtClean="0">
                <a:sym typeface="Wingdings" pitchFamily="2" charset="2"/>
              </a:rPr>
              <a:t>2</a:t>
            </a:r>
            <a:r>
              <a:rPr lang="ru-RU" sz="1800" dirty="0" smtClean="0">
                <a:sym typeface="Wingdings" pitchFamily="2" charset="2"/>
              </a:rPr>
              <a:t> </a:t>
            </a:r>
            <a:r>
              <a:rPr lang="ru-RU" sz="1800" dirty="0">
                <a:sym typeface="Wingdings" pitchFamily="2" charset="2"/>
              </a:rPr>
              <a:t>-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iamp</a:t>
            </a:r>
            <a:r>
              <a:rPr lang="ru-RU" sz="1800" b="1" u="sng" dirty="0" smtClean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VirtualBox</a:t>
            </a:r>
            <a:r>
              <a:rPr lang="en-US" sz="1800" b="1" u="sng" dirty="0">
                <a:solidFill>
                  <a:srgbClr val="FF0000"/>
                </a:solidFill>
              </a:rPr>
              <a:t> VMs</a:t>
            </a:r>
            <a:r>
              <a:rPr lang="ru-RU" sz="1800" b="1" u="sng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endParaRPr lang="ru-RU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1800" dirty="0" smtClean="0"/>
              <a:t>2. </a:t>
            </a:r>
            <a:r>
              <a:rPr lang="ru-RU" sz="1800" dirty="0" smtClean="0"/>
              <a:t>Убрать обновления для </a:t>
            </a:r>
            <a:r>
              <a:rPr lang="ru-RU" sz="1800" dirty="0" err="1" smtClean="0"/>
              <a:t>VirtuaBox</a:t>
            </a:r>
            <a:r>
              <a:rPr lang="ru-RU" sz="1800" dirty="0" smtClean="0"/>
              <a:t>: Файл-&gt;Настройки-&gt;Обновления&gt;убрать "Проверять обновления".</a:t>
            </a:r>
          </a:p>
          <a:p>
            <a:pPr>
              <a:buNone/>
            </a:pPr>
            <a:r>
              <a:rPr lang="ru-RU" sz="1800" dirty="0" smtClean="0"/>
              <a:t>3. Установить управление мышью: Файл-&gt;Дисплей-&gt;Окна машины-&gt;Активировать при наведении мыши.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99829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2357430"/>
          </a:xfrm>
        </p:spPr>
        <p:txBody>
          <a:bodyPr/>
          <a:lstStyle/>
          <a:p>
            <a:pPr algn="ctr">
              <a:buNone/>
            </a:pPr>
            <a:r>
              <a:rPr lang="en-US" sz="1800" b="1" dirty="0" err="1" smtClean="0"/>
              <a:t>Установка</a:t>
            </a:r>
            <a:r>
              <a:rPr lang="en-US" sz="1600" b="1" dirty="0" smtClean="0"/>
              <a:t> ОС Windows 2012 Server</a:t>
            </a:r>
            <a:endParaRPr lang="ru-RU" sz="1600" dirty="0" smtClean="0"/>
          </a:p>
          <a:p>
            <a:pPr>
              <a:buNone/>
            </a:pPr>
            <a:r>
              <a:rPr lang="ru-RU" sz="1800" dirty="0" smtClean="0"/>
              <a:t>1. Выбрать в </a:t>
            </a:r>
            <a:r>
              <a:rPr lang="en-US" sz="1800" dirty="0" err="1" smtClean="0"/>
              <a:t>VirtualBox</a:t>
            </a:r>
            <a:r>
              <a:rPr lang="en-US" sz="1800" dirty="0" smtClean="0"/>
              <a:t> </a:t>
            </a:r>
            <a:r>
              <a:rPr lang="ru-RU" sz="1800" dirty="0" smtClean="0"/>
              <a:t>ОС: </a:t>
            </a:r>
            <a:r>
              <a:rPr lang="ru-RU" sz="1800" b="1" dirty="0" smtClean="0"/>
              <a:t>Создать -</a:t>
            </a:r>
            <a:r>
              <a:rPr lang="en-US" sz="1800" b="1" dirty="0" smtClean="0"/>
              <a:t>&gt; </a:t>
            </a:r>
            <a:r>
              <a:rPr lang="ru-RU" sz="1800" dirty="0" smtClean="0"/>
              <a:t>Server2012,</a:t>
            </a:r>
            <a:r>
              <a:rPr lang="en-US" sz="1800" dirty="0" smtClean="0"/>
              <a:t> Microsoft Windows, Windows 2012 (64-bit).</a:t>
            </a:r>
            <a:endParaRPr lang="ru-RU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1"/>
            <a:ext cx="5715040" cy="4928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050586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235743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2. Объем памяти по умолчанию.</a:t>
            </a:r>
          </a:p>
          <a:p>
            <a:pPr>
              <a:buNone/>
            </a:pPr>
            <a:r>
              <a:rPr lang="ru-RU" sz="1800" dirty="0" smtClean="0"/>
              <a:t>3. Создать новый виртуальный жесткий диск.</a:t>
            </a:r>
          </a:p>
          <a:p>
            <a:pPr>
              <a:buNone/>
            </a:pPr>
            <a:r>
              <a:rPr lang="ru-RU" sz="1800" dirty="0" smtClean="0"/>
              <a:t>4. Диск – VDI </a:t>
            </a:r>
            <a:r>
              <a:rPr lang="en-US" sz="1800" dirty="0" smtClean="0"/>
              <a:t>(Virtual Disk Image).</a:t>
            </a: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5. Тип диска – динамический виртуальный жесткий диск.</a:t>
            </a:r>
            <a:endParaRPr lang="ru-RU" sz="1800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678661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Прямая со стрелкой 4"/>
          <p:cNvCxnSpPr/>
          <p:nvPr/>
        </p:nvCxnSpPr>
        <p:spPr>
          <a:xfrm>
            <a:off x="1285852" y="1214422"/>
            <a:ext cx="333820" cy="214257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2428860" y="1571612"/>
            <a:ext cx="1639084" cy="1785380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033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5716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/>
              <a:t>6. Размер диска – 50 Гб.</a:t>
            </a:r>
          </a:p>
          <a:p>
            <a:pPr>
              <a:buNone/>
            </a:pPr>
            <a:r>
              <a:rPr lang="ru-RU" sz="1800" dirty="0" smtClean="0"/>
              <a:t>7. Левая кнопка мыши, контекстное меню, </a:t>
            </a:r>
            <a:r>
              <a:rPr lang="ru-RU" sz="1800" b="1" dirty="0" smtClean="0"/>
              <a:t>Запустить</a:t>
            </a:r>
            <a:r>
              <a:rPr lang="ru-RU" sz="1800" dirty="0" smtClean="0"/>
              <a:t> созданную машину: указать местоположение загрузочного диска с дистрибутивом ОС (</a:t>
            </a:r>
            <a:r>
              <a:rPr lang="ru-RU" sz="1800" dirty="0" err="1" smtClean="0"/>
              <a:t>соответствующ</a:t>
            </a:r>
            <a:r>
              <a:rPr lang="en-US" sz="1800" dirty="0" err="1" smtClean="0"/>
              <a:t>ий</a:t>
            </a:r>
            <a:r>
              <a:rPr lang="en-US" sz="1800" dirty="0" smtClean="0"/>
              <a:t> </a:t>
            </a:r>
            <a:r>
              <a:rPr lang="ru-RU" sz="1800" dirty="0" smtClean="0"/>
              <a:t>файл с расширением </a:t>
            </a:r>
            <a:r>
              <a:rPr lang="ru-RU" sz="1800" dirty="0" err="1" smtClean="0"/>
              <a:t>iso</a:t>
            </a:r>
            <a:r>
              <a:rPr lang="ru-RU" sz="1800" dirty="0" smtClean="0"/>
              <a:t> из папки </a:t>
            </a:r>
            <a:r>
              <a:rPr lang="ru-RU" sz="1800" dirty="0" err="1" smtClean="0"/>
              <a:t>Distrib</a:t>
            </a:r>
            <a:r>
              <a:rPr lang="ru-RU" sz="1800" dirty="0" smtClean="0"/>
              <a:t> OS на диске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>
                <a:solidFill>
                  <a:srgbClr val="FF0000"/>
                </a:solidFill>
              </a:rPr>
              <a:t>iamv</a:t>
            </a:r>
            <a:r>
              <a:rPr lang="ru-RU" sz="1800" b="1" dirty="0">
                <a:solidFill>
                  <a:srgbClr val="FF0000"/>
                </a:solidFill>
              </a:rPr>
              <a:t> </a:t>
            </a:r>
            <a:r>
              <a:rPr lang="ru-RU" sz="1800" b="1" dirty="0" smtClean="0">
                <a:solidFill>
                  <a:srgbClr val="FF0000"/>
                </a:solidFill>
              </a:rPr>
              <a:t>или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iamo</a:t>
            </a:r>
            <a:r>
              <a:rPr lang="ru-RU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ru-RU" sz="1800" b="1" dirty="0" smtClean="0">
                <a:solidFill>
                  <a:srgbClr val="FF0000"/>
                </a:solidFill>
              </a:rPr>
              <a:t>или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u="sng" dirty="0">
                <a:solidFill>
                  <a:srgbClr val="FF0000"/>
                </a:solidFill>
              </a:rPr>
              <a:t>D: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>
                <a:solidFill>
                  <a:srgbClr val="FF0000"/>
                </a:solidFill>
              </a:rPr>
              <a:t>Users</a:t>
            </a:r>
            <a:r>
              <a:rPr lang="ru-RU" sz="1800" b="1" u="sng" dirty="0">
                <a:solidFill>
                  <a:srgbClr val="FF0000"/>
                </a:solidFill>
              </a:rPr>
              <a:t>\</a:t>
            </a:r>
            <a:r>
              <a:rPr lang="en-US" sz="1800" b="1" u="sng" dirty="0" err="1" smtClean="0">
                <a:solidFill>
                  <a:srgbClr val="FF0000"/>
                </a:solidFill>
              </a:rPr>
              <a:t>iamp</a:t>
            </a:r>
            <a:r>
              <a:rPr lang="ru-RU" sz="1800" b="1" u="sng" dirty="0" smtClean="0">
                <a:solidFill>
                  <a:srgbClr val="FF0000"/>
                </a:solidFill>
              </a:rPr>
              <a:t> 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32275"/>
            <a:ext cx="8820472" cy="50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5956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107154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800" dirty="0" smtClean="0"/>
              <a:t>8. Устанавливать версию "</a:t>
            </a:r>
            <a:r>
              <a:rPr lang="en-US" sz="1800" dirty="0" smtClean="0"/>
              <a:t>Windows Server 2012 </a:t>
            </a:r>
            <a:r>
              <a:rPr lang="en-US" sz="1800" dirty="0" err="1" smtClean="0"/>
              <a:t>Stantard</a:t>
            </a:r>
            <a:r>
              <a:rPr lang="en-US" sz="1800" dirty="0" smtClean="0"/>
              <a:t> (</a:t>
            </a:r>
            <a:r>
              <a:rPr lang="ru-RU" sz="1800" dirty="0" smtClean="0"/>
              <a:t>сервер с графическим интерфейсом</a:t>
            </a:r>
            <a:r>
              <a:rPr lang="en-US" sz="1800" dirty="0" smtClean="0"/>
              <a:t>)</a:t>
            </a:r>
            <a:r>
              <a:rPr lang="ru-RU" sz="1800" dirty="0" smtClean="0"/>
              <a:t>"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657671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9. Тип установки – </a:t>
            </a:r>
            <a:r>
              <a:rPr lang="en-US" dirty="0" smtClean="0"/>
              <a:t>"</a:t>
            </a:r>
            <a:r>
              <a:rPr lang="ru-RU" dirty="0" smtClean="0"/>
              <a:t>выборочная" на "не занятое пространство".</a:t>
            </a:r>
          </a:p>
          <a:p>
            <a:pPr>
              <a:buNone/>
            </a:pPr>
            <a:r>
              <a:rPr lang="ru-RU" dirty="0" smtClean="0"/>
              <a:t>10. Пропустить ввод ключа.</a:t>
            </a:r>
          </a:p>
          <a:p>
            <a:pPr>
              <a:buNone/>
            </a:pPr>
            <a:r>
              <a:rPr lang="ru-RU" dirty="0" smtClean="0"/>
              <a:t>11. Задать и </a:t>
            </a:r>
            <a:r>
              <a:rPr lang="ru-RU" b="1" u="sng" dirty="0" smtClean="0">
                <a:solidFill>
                  <a:srgbClr val="FF0000"/>
                </a:solidFill>
              </a:rPr>
              <a:t>записать, чтобы не забыть</a:t>
            </a:r>
            <a:r>
              <a:rPr lang="ru-RU" dirty="0" smtClean="0"/>
              <a:t> пароль администратора (на кириллице или латинице) – не менее 8 символов из букв и цифр (буквы должны быть заглавные и строчные).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28670"/>
            <a:ext cx="800105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12313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428604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12. В настройке виртуальной машины </a:t>
            </a:r>
            <a:r>
              <a:rPr lang="en-US" dirty="0" smtClean="0"/>
              <a:t>Windows Server 2012</a:t>
            </a:r>
            <a:r>
              <a:rPr lang="ru-RU" dirty="0" smtClean="0"/>
              <a:t> установить для сети</a:t>
            </a:r>
            <a:r>
              <a:rPr lang="en-US" dirty="0" smtClean="0"/>
              <a:t> - </a:t>
            </a:r>
            <a:r>
              <a:rPr lang="ru-RU" dirty="0" smtClean="0"/>
              <a:t> </a:t>
            </a:r>
            <a:r>
              <a:rPr lang="ru-RU" u="sng" dirty="0" smtClean="0">
                <a:solidFill>
                  <a:srgbClr val="FF0000"/>
                </a:solidFill>
              </a:rPr>
              <a:t>"</a:t>
            </a:r>
            <a:r>
              <a:rPr lang="ru-RU" u="sng" dirty="0">
                <a:solidFill>
                  <a:srgbClr val="FF0000"/>
                </a:solidFill>
              </a:rPr>
              <a:t>В</a:t>
            </a:r>
            <a:r>
              <a:rPr lang="ru-RU" u="sng" dirty="0" smtClean="0">
                <a:solidFill>
                  <a:srgbClr val="FF0000"/>
                </a:solidFill>
              </a:rPr>
              <a:t>нутренняя сеть"</a:t>
            </a:r>
            <a:r>
              <a:rPr lang="ru-RU" dirty="0" smtClean="0"/>
              <a:t>.</a:t>
            </a:r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797242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02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428604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8572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smtClean="0"/>
              <a:t>13. </a:t>
            </a:r>
            <a:r>
              <a:rPr lang="ru-RU" dirty="0" smtClean="0"/>
              <a:t>После завершения установки, зайти </a:t>
            </a:r>
            <a:r>
              <a:rPr lang="ru-RU" dirty="0" smtClean="0"/>
              <a:t>на сервер от имени </a:t>
            </a:r>
            <a:r>
              <a:rPr lang="ru-RU" dirty="0" smtClean="0"/>
              <a:t>администратора сервера </a:t>
            </a:r>
            <a:r>
              <a:rPr lang="ru-RU" dirty="0" smtClean="0"/>
              <a:t>и в настройках сетевого адаптера виртуальной машины </a:t>
            </a:r>
            <a:r>
              <a:rPr lang="en-US" dirty="0" smtClean="0"/>
              <a:t>Windows Server 2012</a:t>
            </a:r>
            <a:r>
              <a:rPr lang="ru-RU" dirty="0" smtClean="0"/>
              <a:t> убрать использование протокола </a:t>
            </a:r>
            <a:r>
              <a:rPr lang="en-US" dirty="0" err="1" smtClean="0"/>
              <a:t>IPv</a:t>
            </a:r>
            <a:r>
              <a:rPr lang="ru-RU" dirty="0" smtClean="0"/>
              <a:t>.6</a:t>
            </a:r>
            <a:r>
              <a:rPr lang="en-US" dirty="0" smtClean="0"/>
              <a:t>, а </a:t>
            </a:r>
            <a:r>
              <a:rPr lang="en-US" dirty="0" err="1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прото</a:t>
            </a:r>
            <a:r>
              <a:rPr lang="ru-RU" dirty="0" smtClean="0"/>
              <a:t>кола </a:t>
            </a:r>
            <a:r>
              <a:rPr lang="en-US" dirty="0" smtClean="0"/>
              <a:t>IP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ru-RU" dirty="0" smtClean="0"/>
              <a:t>.</a:t>
            </a:r>
            <a:r>
              <a:rPr lang="en-US" dirty="0" smtClean="0"/>
              <a:t>4 </a:t>
            </a:r>
            <a:r>
              <a:rPr lang="en-US" dirty="0" err="1" smtClean="0"/>
              <a:t>установить</a:t>
            </a:r>
            <a:r>
              <a:rPr lang="en-US" dirty="0" smtClean="0"/>
              <a:t> </a:t>
            </a:r>
            <a:r>
              <a:rPr lang="en-US" dirty="0" err="1" smtClean="0"/>
              <a:t>адрес</a:t>
            </a:r>
            <a:r>
              <a:rPr lang="en-US" dirty="0" smtClean="0"/>
              <a:t> </a:t>
            </a:r>
            <a:r>
              <a:rPr lang="ru-RU" dirty="0" smtClean="0"/>
              <a:t>сервера</a:t>
            </a:r>
            <a:r>
              <a:rPr lang="en-US" dirty="0" smtClean="0"/>
              <a:t> </a:t>
            </a:r>
            <a:r>
              <a:rPr lang="ru-RU" dirty="0" smtClean="0"/>
              <a:t>192.168.1.1 и маску 255.255.255.0.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21526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Прямая со стрелкой 6"/>
          <p:cNvCxnSpPr/>
          <p:nvPr/>
        </p:nvCxnSpPr>
        <p:spPr>
          <a:xfrm rot="16200000" flipH="1">
            <a:off x="428596" y="1428736"/>
            <a:ext cx="500066" cy="50006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428736"/>
            <a:ext cx="27336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Прямая со стрелкой 12"/>
          <p:cNvCxnSpPr/>
          <p:nvPr/>
        </p:nvCxnSpPr>
        <p:spPr>
          <a:xfrm rot="16200000" flipH="1">
            <a:off x="4429124" y="1428736"/>
            <a:ext cx="500066" cy="500066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2500306"/>
            <a:ext cx="26574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Прямая со стрелкой 14"/>
          <p:cNvCxnSpPr/>
          <p:nvPr/>
        </p:nvCxnSpPr>
        <p:spPr>
          <a:xfrm flipV="1">
            <a:off x="642910" y="4643446"/>
            <a:ext cx="500066" cy="285752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2500306"/>
            <a:ext cx="3054482" cy="385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Прямая со стрелкой 19"/>
          <p:cNvCxnSpPr/>
          <p:nvPr/>
        </p:nvCxnSpPr>
        <p:spPr>
          <a:xfrm rot="10800000">
            <a:off x="6572264" y="5214950"/>
            <a:ext cx="1428760" cy="785818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039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428604"/>
          </a:xfrm>
        </p:spPr>
        <p:txBody>
          <a:bodyPr>
            <a:noAutofit/>
          </a:bodyPr>
          <a:lstStyle/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4356"/>
            <a:ext cx="4833958" cy="529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4176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13391</TotalTime>
  <Words>490</Words>
  <Application>Microsoft Office PowerPoint</Application>
  <PresentationFormat>Экран (4:3)</PresentationFormat>
  <Paragraphs>60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Wingdings</vt:lpstr>
      <vt:lpstr>Times New Roman</vt:lpstr>
      <vt:lpstr>1_Палитра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775</cp:revision>
  <cp:lastPrinted>2002-06-14T06:50:34Z</cp:lastPrinted>
  <dcterms:created xsi:type="dcterms:W3CDTF">2000-07-05T10:59:49Z</dcterms:created>
  <dcterms:modified xsi:type="dcterms:W3CDTF">2020-08-15T18:27:27Z</dcterms:modified>
</cp:coreProperties>
</file>