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897" r:id="rId1"/>
  </p:sldMasterIdLst>
  <p:notesMasterIdLst>
    <p:notesMasterId r:id="rId25"/>
  </p:notesMasterIdLst>
  <p:handoutMasterIdLst>
    <p:handoutMasterId r:id="rId26"/>
  </p:handoutMasterIdLst>
  <p:sldIdLst>
    <p:sldId id="440" r:id="rId2"/>
    <p:sldId id="441" r:id="rId3"/>
    <p:sldId id="442" r:id="rId4"/>
    <p:sldId id="443" r:id="rId5"/>
    <p:sldId id="444" r:id="rId6"/>
    <p:sldId id="445" r:id="rId7"/>
    <p:sldId id="446" r:id="rId8"/>
    <p:sldId id="447" r:id="rId9"/>
    <p:sldId id="448" r:id="rId10"/>
    <p:sldId id="449" r:id="rId11"/>
    <p:sldId id="450" r:id="rId12"/>
    <p:sldId id="451" r:id="rId13"/>
    <p:sldId id="452" r:id="rId14"/>
    <p:sldId id="453" r:id="rId15"/>
    <p:sldId id="454" r:id="rId16"/>
    <p:sldId id="455" r:id="rId17"/>
    <p:sldId id="456" r:id="rId18"/>
    <p:sldId id="457" r:id="rId19"/>
    <p:sldId id="458" r:id="rId20"/>
    <p:sldId id="459" r:id="rId21"/>
    <p:sldId id="460" r:id="rId22"/>
    <p:sldId id="461" r:id="rId23"/>
    <p:sldId id="462" r:id="rId24"/>
  </p:sldIdLst>
  <p:sldSz cx="9144000" cy="6858000" type="screen4x3"/>
  <p:notesSz cx="6669088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7DFBB0"/>
    <a:srgbClr val="8893A0"/>
    <a:srgbClr val="FFD7D7"/>
    <a:srgbClr val="E3FFD9"/>
    <a:srgbClr val="CCFF99"/>
    <a:srgbClr val="F5F391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4" autoAdjust="0"/>
    <p:restoredTop sz="99515" autoAdjust="0"/>
  </p:normalViewPr>
  <p:slideViewPr>
    <p:cSldViewPr>
      <p:cViewPr varScale="1">
        <p:scale>
          <a:sx n="86" d="100"/>
          <a:sy n="86" d="100"/>
        </p:scale>
        <p:origin x="96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0"/>
    </p:cViewPr>
  </p:sorterViewPr>
  <p:notesViewPr>
    <p:cSldViewPr>
      <p:cViewPr varScale="1">
        <p:scale>
          <a:sx n="74" d="100"/>
          <a:sy n="74" d="100"/>
        </p:scale>
        <p:origin x="-2184" y="-96"/>
      </p:cViewPr>
      <p:guideLst>
        <p:guide orient="horz" pos="3126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C483982-D13D-495B-8255-26CD6E6F6F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57151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2D661D2-CB43-412C-8931-76ECB7A853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96885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97675" y="93663"/>
            <a:ext cx="2157413" cy="64309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23850" y="93663"/>
            <a:ext cx="6321425" cy="64309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323850" y="93663"/>
            <a:ext cx="8631238" cy="64309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 smtClean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8631238" cy="26590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23850" y="3863975"/>
            <a:ext cx="8631238" cy="26606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03265" y="215856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1030288" cy="365125"/>
          </a:xfrm>
        </p:spPr>
        <p:txBody>
          <a:bodyPr/>
          <a:lstStyle>
            <a:lvl1pPr>
              <a:defRPr baseline="0">
                <a:solidFill>
                  <a:srgbClr val="8893A0"/>
                </a:solidFill>
              </a:defRPr>
            </a:lvl1pPr>
          </a:lstStyle>
          <a:p>
            <a:pPr>
              <a:defRPr/>
            </a:pPr>
            <a:r>
              <a:rPr lang="ru-RU"/>
              <a:t>РИ-2008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4238625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14875" y="1052513"/>
            <a:ext cx="4240213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4450" y="6532563"/>
            <a:ext cx="164306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1600" dirty="0">
                <a:solidFill>
                  <a:srgbClr val="0070C0"/>
                </a:solidFill>
              </a:rPr>
              <a:t>РИ-2008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4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93663"/>
            <a:ext cx="779303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512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13"/>
            <a:ext cx="8631238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321547" name="Rectangle 11"/>
          <p:cNvSpPr>
            <a:spLocks noChangeArrowheads="1"/>
          </p:cNvSpPr>
          <p:nvPr userDrawn="1"/>
        </p:nvSpPr>
        <p:spPr bwMode="auto">
          <a:xfrm>
            <a:off x="323850" y="6596063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8" name="Rectangle 12"/>
          <p:cNvSpPr>
            <a:spLocks noChangeArrowheads="1"/>
          </p:cNvSpPr>
          <p:nvPr userDrawn="1"/>
        </p:nvSpPr>
        <p:spPr bwMode="auto">
          <a:xfrm>
            <a:off x="323850" y="6669088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9" name="Rectangle 13"/>
          <p:cNvSpPr>
            <a:spLocks noChangeArrowheads="1"/>
          </p:cNvSpPr>
          <p:nvPr userDrawn="1"/>
        </p:nvSpPr>
        <p:spPr bwMode="auto">
          <a:xfrm>
            <a:off x="323850" y="6740525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0" name="Rectangle 14"/>
          <p:cNvSpPr>
            <a:spLocks noChangeArrowheads="1"/>
          </p:cNvSpPr>
          <p:nvPr userDrawn="1"/>
        </p:nvSpPr>
        <p:spPr bwMode="auto">
          <a:xfrm>
            <a:off x="323850" y="6813550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2" name="Text Box 16"/>
          <p:cNvSpPr txBox="1">
            <a:spLocks noChangeArrowheads="1"/>
          </p:cNvSpPr>
          <p:nvPr userDrawn="1"/>
        </p:nvSpPr>
        <p:spPr bwMode="auto">
          <a:xfrm>
            <a:off x="7077075" y="6562725"/>
            <a:ext cx="2019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AD2A1C4A-0E95-4010-821B-7B4B7286FD9D}" type="slidenum">
              <a:rPr lang="ru-RU" sz="1400" b="1"/>
              <a:pPr algn="r">
                <a:spcBef>
                  <a:spcPct val="50000"/>
                </a:spcBef>
                <a:defRPr/>
              </a:pPr>
              <a:t>‹#›</a:t>
            </a:fld>
            <a:endParaRPr lang="ru-RU" sz="1400" b="1">
              <a:solidFill>
                <a:srgbClr val="B2B2B2"/>
              </a:solidFill>
            </a:endParaRP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r>
              <a:rPr lang="ru-RU"/>
              <a:t>РИ-2008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  <p:sldLayoutId id="2147484105" r:id="rId12"/>
    <p:sldLayoutId id="2147484106" r:id="rId13"/>
    <p:sldLayoutId id="2147484107" r:id="rId14"/>
    <p:sldLayoutId id="2147484108" r:id="rId15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5" grpId="0"/>
    </p:bld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Содержимое 1"/>
          <p:cNvSpPr>
            <a:spLocks noGrp="1"/>
          </p:cNvSpPr>
          <p:nvPr>
            <p:ph/>
          </p:nvPr>
        </p:nvSpPr>
        <p:spPr>
          <a:xfrm>
            <a:off x="0" y="1785926"/>
            <a:ext cx="9143999" cy="1759750"/>
          </a:xfrm>
        </p:spPr>
        <p:txBody>
          <a:bodyPr/>
          <a:lstStyle/>
          <a:p>
            <a:pPr marL="0" indent="0" algn="ctr">
              <a:buNone/>
            </a:pPr>
            <a:r>
              <a:rPr lang="ru-RU" sz="3600" b="1" dirty="0" smtClean="0"/>
              <a:t>Лабораторная работа №4</a:t>
            </a:r>
          </a:p>
          <a:p>
            <a:pPr marL="0" indent="0" algn="ctr">
              <a:buNone/>
            </a:pPr>
            <a:endParaRPr lang="ru-RU" sz="3600" b="1" dirty="0" smtClean="0"/>
          </a:p>
          <a:p>
            <a:pPr marL="0" indent="0">
              <a:buNone/>
            </a:pPr>
            <a:endParaRPr lang="ru-RU" sz="3600" kern="1200" dirty="0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151" y="1417538"/>
            <a:ext cx="757237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626" y="1417538"/>
            <a:ext cx="759142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9388" y="1431826"/>
            <a:ext cx="7581900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4151" y="1417538"/>
            <a:ext cx="757237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5576" y="1412776"/>
            <a:ext cx="7629525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Прямая со стрелкой 7"/>
          <p:cNvCxnSpPr/>
          <p:nvPr/>
        </p:nvCxnSpPr>
        <p:spPr>
          <a:xfrm>
            <a:off x="5580112" y="846004"/>
            <a:ext cx="1276242" cy="5543600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0" y="476672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dirty="0"/>
              <a:t>Ознакомиться</a:t>
            </a:r>
            <a:r>
              <a:rPr lang="ru-RU" dirty="0" smtClean="0"/>
              <a:t>, чтобы </a:t>
            </a:r>
            <a:r>
              <a:rPr lang="ru-RU" dirty="0"/>
              <a:t>понимать что делаете. </a:t>
            </a:r>
            <a:r>
              <a:rPr lang="ru-RU" b="1" dirty="0" smtClean="0"/>
              <a:t>Установить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850376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742950"/>
            <a:ext cx="757237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6288" y="742950"/>
            <a:ext cx="759142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1050" y="757238"/>
            <a:ext cx="7581900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7237" y="2324100"/>
            <a:ext cx="7610475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Прямая со стрелкой 13"/>
          <p:cNvCxnSpPr/>
          <p:nvPr/>
        </p:nvCxnSpPr>
        <p:spPr>
          <a:xfrm>
            <a:off x="971600" y="565428"/>
            <a:ext cx="2243078" cy="3435076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0" y="196096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Подождать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5069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8" y="728663"/>
            <a:ext cx="7591425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Прямая со стрелкой 13"/>
          <p:cNvCxnSpPr/>
          <p:nvPr/>
        </p:nvCxnSpPr>
        <p:spPr>
          <a:xfrm>
            <a:off x="2411760" y="332656"/>
            <a:ext cx="4374818" cy="5310922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1331640" y="427569"/>
            <a:ext cx="3960440" cy="2065327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0" y="58237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ru-RU" dirty="0" smtClean="0"/>
              <a:t>Должны получить. </a:t>
            </a:r>
            <a:r>
              <a:rPr lang="ru-RU" b="1" dirty="0" smtClean="0"/>
              <a:t>Закрыть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14099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4475" y="1252538"/>
            <a:ext cx="611505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Прямая со стрелкой 6"/>
          <p:cNvCxnSpPr/>
          <p:nvPr/>
        </p:nvCxnSpPr>
        <p:spPr>
          <a:xfrm>
            <a:off x="1763688" y="381402"/>
            <a:ext cx="593734" cy="269040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0" y="5823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ru-RU" dirty="0" smtClean="0"/>
              <a:t>Затем</a:t>
            </a:r>
            <a:r>
              <a:rPr lang="en-US" dirty="0" smtClean="0"/>
              <a:t> </a:t>
            </a:r>
            <a:r>
              <a:rPr lang="ru-RU" b="1" dirty="0"/>
              <a:t>Повысить роль этого сервера до уровня контроллера домена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8688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8626" y="-14670"/>
            <a:ext cx="9144000" cy="171448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1. Добавить новый лес: </a:t>
            </a:r>
            <a:r>
              <a:rPr lang="en-US" sz="1800" b="1" dirty="0" err="1" smtClean="0"/>
              <a:t>brigada</a:t>
            </a:r>
            <a:r>
              <a:rPr lang="en-US" sz="1800" b="1" dirty="0" smtClean="0"/>
              <a:t>[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]</a:t>
            </a:r>
            <a:r>
              <a:rPr lang="ru-RU" sz="1800" dirty="0" smtClean="0"/>
              <a:t>. Для первой бригады это будет </a:t>
            </a:r>
            <a:r>
              <a:rPr lang="en-US" sz="1800" b="1" dirty="0" smtClean="0"/>
              <a:t>brigada1.</a:t>
            </a:r>
            <a:endParaRPr lang="ru-RU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2. Задать имя корневого домена: </a:t>
            </a:r>
            <a:r>
              <a:rPr lang="en-US" sz="1800" b="1" dirty="0" err="1" smtClean="0"/>
              <a:t>brigada</a:t>
            </a:r>
            <a:r>
              <a:rPr lang="en-US" sz="1800" b="1" dirty="0" smtClean="0"/>
              <a:t>[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].local</a:t>
            </a:r>
            <a:r>
              <a:rPr lang="en-US" sz="1800" dirty="0" smtClean="0"/>
              <a:t> (</a:t>
            </a:r>
            <a:r>
              <a:rPr lang="ru-RU" sz="1800" dirty="0" smtClean="0"/>
              <a:t>для первой бригады – </a:t>
            </a:r>
            <a:r>
              <a:rPr lang="en-US" sz="1800" b="1" dirty="0" smtClean="0"/>
              <a:t>brigada1.local</a:t>
            </a:r>
            <a:r>
              <a:rPr lang="en-US" sz="1800" dirty="0" smtClean="0"/>
              <a:t>)</a:t>
            </a:r>
            <a:r>
              <a:rPr lang="ru-RU" sz="1800" dirty="0" smtClean="0"/>
              <a:t>.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85926"/>
            <a:ext cx="6643734" cy="4873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Прямая со стрелкой 3"/>
          <p:cNvCxnSpPr/>
          <p:nvPr/>
        </p:nvCxnSpPr>
        <p:spPr>
          <a:xfrm>
            <a:off x="4283759" y="842814"/>
            <a:ext cx="720289" cy="3018234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461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278605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3. </a:t>
            </a:r>
            <a:r>
              <a:rPr lang="ru-RU" sz="1800" b="1" dirty="0" smtClean="0"/>
              <a:t>Режим работы леса </a:t>
            </a:r>
            <a:r>
              <a:rPr lang="en-US" sz="1800" b="1" dirty="0" smtClean="0"/>
              <a:t>- </a:t>
            </a:r>
            <a:r>
              <a:rPr lang="en-US" sz="1800" dirty="0" smtClean="0"/>
              <a:t>Windows Server 2012.</a:t>
            </a:r>
            <a:r>
              <a:rPr lang="ru-RU" sz="1800" dirty="0" smtClean="0"/>
              <a:t> </a:t>
            </a:r>
            <a:r>
              <a:rPr lang="ru-RU" sz="1800" b="1" dirty="0" smtClean="0"/>
              <a:t>Режим работы домена </a:t>
            </a:r>
            <a:r>
              <a:rPr lang="en-US" sz="1800" b="1" dirty="0" smtClean="0"/>
              <a:t>- </a:t>
            </a:r>
            <a:r>
              <a:rPr lang="en-US" sz="1800" dirty="0" smtClean="0"/>
              <a:t>Windows Server 2012</a:t>
            </a:r>
            <a:r>
              <a:rPr lang="ru-RU" sz="1800" dirty="0" smtClean="0"/>
              <a:t>. </a:t>
            </a:r>
            <a:r>
              <a:rPr lang="ru-RU" sz="1800" b="1" dirty="0" smtClean="0"/>
              <a:t>Возможности контроллера домена </a:t>
            </a:r>
            <a:r>
              <a:rPr lang="en-US" sz="1800" b="1" dirty="0" smtClean="0"/>
              <a:t>- </a:t>
            </a:r>
            <a:r>
              <a:rPr lang="en-US" sz="1800" dirty="0" smtClean="0"/>
              <a:t>DNS </a:t>
            </a:r>
            <a:r>
              <a:rPr lang="ru-RU" sz="1800" dirty="0" smtClean="0"/>
              <a:t>сервер, глобальный каталог.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4. Установить (и </a:t>
            </a:r>
            <a:r>
              <a:rPr lang="ru-RU" sz="1800" b="1" i="1" u="sng" dirty="0" smtClean="0"/>
              <a:t>запомнить)</a:t>
            </a:r>
            <a:r>
              <a:rPr lang="ru-RU" sz="1800" i="1" dirty="0" smtClean="0"/>
              <a:t> </a:t>
            </a:r>
            <a:r>
              <a:rPr lang="ru-RU" sz="1800" dirty="0" smtClean="0"/>
              <a:t>пароль для режима восстановления </a:t>
            </a:r>
            <a:r>
              <a:rPr lang="en-US" sz="1800" dirty="0" smtClean="0"/>
              <a:t>DSRM</a:t>
            </a:r>
            <a:r>
              <a:rPr lang="ru-RU" sz="1800" dirty="0" smtClean="0"/>
              <a:t>. Задать пароль </a:t>
            </a:r>
            <a:r>
              <a:rPr lang="en-US" sz="1800" dirty="0" smtClean="0"/>
              <a:t>DRSM (</a:t>
            </a:r>
            <a:r>
              <a:rPr lang="ru-RU" sz="1800" dirty="0" smtClean="0"/>
              <a:t>можно тот же, что для администратора сервера</a:t>
            </a:r>
            <a:r>
              <a:rPr lang="en-US" sz="1800" dirty="0" smtClean="0"/>
              <a:t>)</a:t>
            </a:r>
            <a:r>
              <a:rPr lang="ru-RU" sz="1800" dirty="0" smtClean="0"/>
              <a:t>.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776012"/>
            <a:ext cx="6786609" cy="408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26976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17491"/>
            <a:ext cx="9144000" cy="150017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5. При установке </a:t>
            </a:r>
            <a:r>
              <a:rPr lang="en-US" sz="1800" dirty="0" smtClean="0"/>
              <a:t>DNS</a:t>
            </a:r>
            <a:r>
              <a:rPr lang="ru-RU" sz="1800" dirty="0" smtClean="0"/>
              <a:t>, делегирование </a:t>
            </a:r>
            <a:r>
              <a:rPr lang="en-US" sz="1800" dirty="0" smtClean="0"/>
              <a:t>DNS </a:t>
            </a:r>
            <a:r>
              <a:rPr lang="ru-RU" sz="1800" dirty="0" smtClean="0"/>
              <a:t>не устанавливать, т.к. не требуется его взаимодействие с </a:t>
            </a:r>
            <a:r>
              <a:rPr lang="en-US" sz="1800" dirty="0" smtClean="0"/>
              <a:t>DNS </a:t>
            </a:r>
            <a:r>
              <a:rPr lang="ru-RU" sz="1800" dirty="0" smtClean="0"/>
              <a:t>серверами внешней сети.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i="1" u="sng" dirty="0" smtClean="0"/>
              <a:t>При запросе указать </a:t>
            </a:r>
            <a:r>
              <a:rPr lang="en-US" sz="1800" b="1" i="1" u="sng" dirty="0" smtClean="0"/>
              <a:t>IP </a:t>
            </a:r>
            <a:r>
              <a:rPr lang="ru-RU" sz="1800" b="1" i="1" u="sng" dirty="0" smtClean="0"/>
              <a:t>адрес сервера (контроллера домена).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u="sng" dirty="0" smtClean="0"/>
              <a:t>Далее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651448"/>
            <a:ext cx="7170590" cy="5206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Прямая со стрелкой 4"/>
          <p:cNvCxnSpPr/>
          <p:nvPr/>
        </p:nvCxnSpPr>
        <p:spPr>
          <a:xfrm>
            <a:off x="539552" y="1124744"/>
            <a:ext cx="5175456" cy="5376090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217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100010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6. Имя домена для протокола </a:t>
            </a:r>
            <a:r>
              <a:rPr lang="en-US" sz="1800" dirty="0" err="1" smtClean="0"/>
              <a:t>Netbios</a:t>
            </a:r>
            <a:r>
              <a:rPr lang="en-US" sz="1800" dirty="0" smtClean="0"/>
              <a:t> </a:t>
            </a:r>
            <a:r>
              <a:rPr lang="ru-RU" sz="1800" dirty="0" smtClean="0"/>
              <a:t>- </a:t>
            </a:r>
            <a:r>
              <a:rPr lang="en-US" sz="1800" b="1" dirty="0" smtClean="0"/>
              <a:t>BRIGADA[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]</a:t>
            </a:r>
            <a:r>
              <a:rPr lang="en-US" sz="1800" dirty="0" smtClean="0"/>
              <a:t>.</a:t>
            </a:r>
            <a:endParaRPr lang="ru-RU" sz="1800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357298"/>
            <a:ext cx="740092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Прямая со стрелкой 4"/>
          <p:cNvCxnSpPr/>
          <p:nvPr/>
        </p:nvCxnSpPr>
        <p:spPr>
          <a:xfrm>
            <a:off x="4572000" y="332656"/>
            <a:ext cx="144016" cy="2448272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035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35716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7. Место хранения папок баз данных, файлов журналов, системного тома </a:t>
            </a:r>
            <a:r>
              <a:rPr lang="en-US" dirty="0" err="1" smtClean="0"/>
              <a:t>sysvol</a:t>
            </a:r>
            <a:r>
              <a:rPr lang="en-US" dirty="0" smtClean="0"/>
              <a:t> </a:t>
            </a:r>
            <a:r>
              <a:rPr lang="ru-RU" dirty="0" smtClean="0"/>
              <a:t>– по умолчанию.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00108"/>
            <a:ext cx="736282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Прямая со стрелкой 3"/>
          <p:cNvCxnSpPr/>
          <p:nvPr/>
        </p:nvCxnSpPr>
        <p:spPr>
          <a:xfrm>
            <a:off x="1043608" y="908720"/>
            <a:ext cx="1728192" cy="151216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964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391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8. Просмотреть заданные параметры и если верно, то начать установку </a:t>
            </a:r>
            <a:r>
              <a:rPr lang="en-US" dirty="0" smtClean="0"/>
              <a:t>DNS </a:t>
            </a:r>
            <a:r>
              <a:rPr lang="ru-RU" dirty="0" smtClean="0"/>
              <a:t>и </a:t>
            </a:r>
            <a:r>
              <a:rPr lang="en-US" dirty="0" smtClean="0"/>
              <a:t> AD</a:t>
            </a:r>
            <a:r>
              <a:rPr lang="ru-RU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b="1" dirty="0" smtClean="0"/>
              <a:t>Далее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2"/>
            <a:ext cx="7372350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3669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1714488"/>
          </a:xfrm>
        </p:spPr>
        <p:txBody>
          <a:bodyPr/>
          <a:lstStyle/>
          <a:p>
            <a:pPr marL="0" indent="0" algn="ctr">
              <a:buNone/>
            </a:pPr>
            <a:r>
              <a:rPr lang="ru-RU" sz="2000" b="1" dirty="0" smtClean="0"/>
              <a:t>Создание контроллера домена </a:t>
            </a:r>
            <a:endParaRPr lang="ru-RU" sz="2000" dirty="0" smtClean="0"/>
          </a:p>
          <a:p>
            <a:pPr marL="0" indent="0" algn="ctr">
              <a:spcBef>
                <a:spcPts val="0"/>
              </a:spcBef>
              <a:buNone/>
            </a:pPr>
            <a:endParaRPr lang="ru-R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800" b="1" u="sng" dirty="0" smtClean="0"/>
              <a:t>Тема работы:</a:t>
            </a:r>
            <a:r>
              <a:rPr lang="ru-RU" sz="1800" dirty="0" smtClean="0"/>
              <a:t> Повысить </a:t>
            </a:r>
            <a:r>
              <a:rPr lang="ru-RU" sz="1800" dirty="0" err="1" smtClean="0"/>
              <a:t>фунциональность</a:t>
            </a:r>
            <a:r>
              <a:rPr lang="ru-RU" sz="1800" dirty="0" smtClean="0"/>
              <a:t> сервера</a:t>
            </a:r>
            <a:r>
              <a:rPr lang="en-US" sz="1800" dirty="0" smtClean="0"/>
              <a:t> Windows 2012</a:t>
            </a:r>
            <a:r>
              <a:rPr lang="ru-RU" sz="1800" dirty="0" smtClean="0"/>
              <a:t> до уровня контроллера домена: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rgbClr val="FF0000"/>
                </a:solidFill>
              </a:rPr>
              <a:t>Внимание:</a:t>
            </a:r>
            <a:r>
              <a:rPr lang="ru-RU" sz="1800" dirty="0" smtClean="0">
                <a:solidFill>
                  <a:srgbClr val="FF0000"/>
                </a:solidFill>
              </a:rPr>
              <a:t> перед выполнением этой работы нужно "</a:t>
            </a:r>
            <a:r>
              <a:rPr lang="ru-RU" sz="1800" b="1" dirty="0" smtClean="0">
                <a:solidFill>
                  <a:srgbClr val="FF0000"/>
                </a:solidFill>
              </a:rPr>
              <a:t>остановить</a:t>
            </a:r>
            <a:r>
              <a:rPr lang="ru-RU" sz="1800" dirty="0" smtClean="0">
                <a:solidFill>
                  <a:srgbClr val="FF0000"/>
                </a:solidFill>
              </a:rPr>
              <a:t>" службы сервера </a:t>
            </a:r>
            <a:r>
              <a:rPr lang="en-US" sz="1800" dirty="0" smtClean="0">
                <a:solidFill>
                  <a:srgbClr val="FF0000"/>
                </a:solidFill>
              </a:rPr>
              <a:t>DNS </a:t>
            </a:r>
            <a:r>
              <a:rPr lang="ru-RU" sz="1800" dirty="0" smtClean="0">
                <a:solidFill>
                  <a:srgbClr val="FF0000"/>
                </a:solidFill>
              </a:rPr>
              <a:t>и сервера</a:t>
            </a:r>
            <a:r>
              <a:rPr lang="en-US" sz="1800" dirty="0" smtClean="0">
                <a:solidFill>
                  <a:srgbClr val="FF0000"/>
                </a:solidFill>
              </a:rPr>
              <a:t> DHCP</a:t>
            </a:r>
            <a:r>
              <a:rPr lang="ru-RU" sz="1800" dirty="0" smtClean="0">
                <a:solidFill>
                  <a:srgbClr val="FF0000"/>
                </a:solidFill>
              </a:rPr>
              <a:t>, ранее запущенные на </a:t>
            </a:r>
            <a:r>
              <a:rPr lang="ru-RU" sz="1800" dirty="0">
                <a:solidFill>
                  <a:srgbClr val="FF0000"/>
                </a:solidFill>
              </a:rPr>
              <a:t>станции </a:t>
            </a:r>
            <a:r>
              <a:rPr lang="en-US" sz="1800" dirty="0" smtClean="0">
                <a:solidFill>
                  <a:srgbClr val="FF0000"/>
                </a:solidFill>
              </a:rPr>
              <a:t>WinXp1</a:t>
            </a:r>
            <a:r>
              <a:rPr lang="ru-RU" sz="1800" dirty="0" smtClean="0">
                <a:solidFill>
                  <a:srgbClr val="FF0000"/>
                </a:solidFill>
              </a:rPr>
              <a:t>.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ru-RU" sz="1800" dirty="0" smtClean="0">
                <a:solidFill>
                  <a:srgbClr val="FF0000"/>
                </a:solidFill>
              </a:rPr>
              <a:t>Теперь они будут не нужны, т.к. аналогичные службы будут "подняты" на контроллере домена.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Для этого выполнить: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/>
              <a:t>Диспетчер серверов-</a:t>
            </a:r>
            <a:r>
              <a:rPr lang="en-US" sz="1800" b="1" dirty="0" smtClean="0"/>
              <a:t>&gt;</a:t>
            </a:r>
            <a:r>
              <a:rPr lang="ru-RU" sz="1800" b="1" dirty="0" smtClean="0"/>
              <a:t>Настроить этот локальный сервер-</a:t>
            </a:r>
            <a:r>
              <a:rPr lang="en-US" sz="1800" b="1" dirty="0" smtClean="0"/>
              <a:t>&gt;</a:t>
            </a:r>
            <a:r>
              <a:rPr lang="ru-RU" sz="1800" b="1" dirty="0" smtClean="0"/>
              <a:t>Добавить роли и компоненты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40968"/>
            <a:ext cx="866775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Прямая со стрелкой 3"/>
          <p:cNvCxnSpPr/>
          <p:nvPr/>
        </p:nvCxnSpPr>
        <p:spPr>
          <a:xfrm flipH="1">
            <a:off x="5214942" y="3068960"/>
            <a:ext cx="2093362" cy="221514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602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9663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Если проверка параметров прошла успешно, то </a:t>
            </a:r>
            <a:r>
              <a:rPr lang="ru-RU" b="1" dirty="0" smtClean="0"/>
              <a:t>Установить</a:t>
            </a:r>
            <a:r>
              <a:rPr lang="ru-RU" dirty="0" smtClean="0"/>
              <a:t> 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214422"/>
            <a:ext cx="7381875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Прямая со стрелкой 5"/>
          <p:cNvCxnSpPr/>
          <p:nvPr/>
        </p:nvCxnSpPr>
        <p:spPr>
          <a:xfrm>
            <a:off x="1259632" y="332656"/>
            <a:ext cx="26220" cy="188189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5652120" y="332656"/>
            <a:ext cx="1063020" cy="581098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282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42860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После установки </a:t>
            </a:r>
            <a:r>
              <a:rPr lang="en-US" dirty="0" smtClean="0"/>
              <a:t>DNS </a:t>
            </a:r>
            <a:r>
              <a:rPr lang="ru-RU" dirty="0" smtClean="0"/>
              <a:t>и </a:t>
            </a:r>
            <a:r>
              <a:rPr lang="en-US" dirty="0" smtClean="0"/>
              <a:t>AD </a:t>
            </a:r>
            <a:r>
              <a:rPr lang="ru-RU" dirty="0" smtClean="0"/>
              <a:t>будет выполнена перезагрузка: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832144"/>
            <a:ext cx="9144000" cy="3425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25144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643096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/>
              <a:t> 9. </a:t>
            </a:r>
            <a:r>
              <a:rPr lang="ru-RU" sz="2000" dirty="0" smtClean="0"/>
              <a:t>Если при проверке параметров появится сообщение об ошибках, нужно  вернуться назад устранить их, и заново начать установку </a:t>
            </a:r>
            <a:r>
              <a:rPr lang="en-US" sz="2000" dirty="0" smtClean="0"/>
              <a:t> AD</a:t>
            </a:r>
            <a:r>
              <a:rPr lang="ru-RU" sz="2000" dirty="0" smtClean="0"/>
              <a:t>. Опять будет выполнена проверка параметров и только если все нормально, то начнется установка контроллера домена </a:t>
            </a:r>
            <a:r>
              <a:rPr lang="en-US" sz="2000" dirty="0" err="1" smtClean="0"/>
              <a:t>brigada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].local</a:t>
            </a:r>
            <a:r>
              <a:rPr lang="ru-RU" sz="2000" dirty="0" smtClean="0"/>
              <a:t>, где </a:t>
            </a:r>
            <a:r>
              <a:rPr lang="en-US" sz="2000" dirty="0" err="1" smtClean="0"/>
              <a:t>i</a:t>
            </a:r>
            <a:r>
              <a:rPr lang="en-US" sz="2000" dirty="0" smtClean="0"/>
              <a:t>-</a:t>
            </a:r>
            <a:r>
              <a:rPr lang="ru-RU" sz="2000" dirty="0" smtClean="0"/>
              <a:t>номер бригады</a:t>
            </a:r>
            <a:r>
              <a:rPr lang="en-US" sz="2000" dirty="0" smtClean="0"/>
              <a:t>)</a:t>
            </a:r>
            <a:r>
              <a:rPr lang="ru-RU" sz="2000" dirty="0" smtClean="0"/>
              <a:t>. Для первой бригады это будет </a:t>
            </a:r>
            <a:r>
              <a:rPr lang="en-US" sz="2000" b="1" dirty="0" smtClean="0"/>
              <a:t>brigada1.local</a:t>
            </a:r>
            <a:r>
              <a:rPr lang="ru-RU" sz="20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10. </a:t>
            </a:r>
            <a:r>
              <a:rPr lang="ru-RU" sz="2000" dirty="0"/>
              <a:t>После завершения установки </a:t>
            </a:r>
            <a:r>
              <a:rPr lang="en-US" sz="2000" dirty="0"/>
              <a:t>AD </a:t>
            </a:r>
            <a:r>
              <a:rPr lang="ru-RU" sz="2000" dirty="0"/>
              <a:t>создать </a:t>
            </a:r>
            <a:r>
              <a:rPr lang="ru-RU" sz="2000" i="1" u="sng" dirty="0"/>
              <a:t>организационное подразделение (ОП) для администраторов</a:t>
            </a:r>
            <a:r>
              <a:rPr lang="ru-RU" sz="2000" u="sng" dirty="0"/>
              <a:t> </a:t>
            </a:r>
            <a:r>
              <a:rPr lang="ru-RU" sz="2000" dirty="0"/>
              <a:t> </a:t>
            </a:r>
            <a:r>
              <a:rPr lang="ru-RU" sz="2000" dirty="0" smtClean="0"/>
              <a:t>домена с именем </a:t>
            </a:r>
            <a:r>
              <a:rPr lang="en-US" sz="2000" b="1" i="1" dirty="0" smtClean="0"/>
              <a:t>Admin</a:t>
            </a:r>
            <a:r>
              <a:rPr lang="ru-RU" sz="2000" dirty="0" smtClean="0"/>
              <a:t>. </a:t>
            </a:r>
            <a:r>
              <a:rPr lang="ru-RU" sz="2000" dirty="0"/>
              <a:t>Смотри в литературе №3 </a:t>
            </a:r>
            <a:r>
              <a:rPr lang="en-US" sz="2000" dirty="0"/>
              <a:t>(</a:t>
            </a:r>
            <a:r>
              <a:rPr lang="ru-RU" sz="2000" dirty="0" err="1"/>
              <a:t>Холме,Томас</a:t>
            </a:r>
            <a:r>
              <a:rPr lang="ru-RU" sz="2000" dirty="0"/>
              <a:t> - Управление и поддержка </a:t>
            </a:r>
            <a:r>
              <a:rPr lang="ru-RU" sz="2000" dirty="0" err="1"/>
              <a:t>Windows</a:t>
            </a:r>
            <a:r>
              <a:rPr lang="ru-RU" sz="2000" dirty="0"/>
              <a:t> </a:t>
            </a:r>
            <a:r>
              <a:rPr lang="ru-RU" sz="2000" dirty="0" err="1"/>
              <a:t>Server</a:t>
            </a:r>
            <a:r>
              <a:rPr lang="ru-RU" sz="2000" dirty="0"/>
              <a:t> 2003.pdf, стр.46 - 60</a:t>
            </a:r>
            <a:r>
              <a:rPr lang="en-US" sz="2000" dirty="0"/>
              <a:t>)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endParaRPr lang="ru-R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11. </a:t>
            </a:r>
            <a:r>
              <a:rPr lang="ru-RU" sz="2000" dirty="0"/>
              <a:t>Создать </a:t>
            </a:r>
            <a:r>
              <a:rPr lang="ru-RU" sz="2000" i="1" dirty="0" smtClean="0"/>
              <a:t>с использованием графического интерфейса </a:t>
            </a:r>
            <a:r>
              <a:rPr lang="ru-RU" sz="2000" dirty="0" smtClean="0"/>
              <a:t>(без командной строки) в </a:t>
            </a:r>
            <a:r>
              <a:rPr lang="ru-RU" sz="2000" dirty="0"/>
              <a:t>этом ОП </a:t>
            </a:r>
            <a:r>
              <a:rPr lang="ru-RU" sz="2000" dirty="0" smtClean="0"/>
              <a:t>пользователя с правами администратора домена  (включив его в группу </a:t>
            </a:r>
            <a:r>
              <a:rPr lang="ru-RU" sz="2000" b="1" dirty="0" smtClean="0"/>
              <a:t>Администраторы домена</a:t>
            </a:r>
            <a:r>
              <a:rPr lang="ru-RU" sz="2000" dirty="0" smtClean="0"/>
              <a:t>). </a:t>
            </a:r>
            <a:r>
              <a:rPr lang="en-US" sz="2000" dirty="0" smtClean="0"/>
              <a:t>L</a:t>
            </a:r>
            <a:r>
              <a:rPr lang="ru-RU" sz="2000" dirty="0" smtClean="0"/>
              <a:t>о</a:t>
            </a:r>
            <a:r>
              <a:rPr lang="en-US" sz="2000" dirty="0" smtClean="0"/>
              <a:t>gin </a:t>
            </a:r>
            <a:r>
              <a:rPr lang="ru-RU" sz="2000" dirty="0" smtClean="0"/>
              <a:t>и</a:t>
            </a:r>
            <a:r>
              <a:rPr lang="en-US" sz="2000" dirty="0" smtClean="0"/>
              <a:t> </a:t>
            </a:r>
            <a:r>
              <a:rPr lang="en-US" sz="2000" dirty="0" err="1" smtClean="0"/>
              <a:t>pwd</a:t>
            </a:r>
            <a:r>
              <a:rPr lang="ru-RU" sz="2000" dirty="0" smtClean="0"/>
              <a:t> выберите сами (обязательно запишите их).</a:t>
            </a:r>
            <a:endParaRPr lang="ru-RU" sz="20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Например: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b="1" dirty="0" smtClean="0"/>
              <a:t>пользователь</a:t>
            </a:r>
            <a:r>
              <a:rPr lang="ru-RU" sz="2000" dirty="0" smtClean="0"/>
              <a:t>= </a:t>
            </a:r>
            <a:r>
              <a:rPr lang="ru-RU" sz="2000" i="1" dirty="0"/>
              <a:t>Иван </a:t>
            </a:r>
            <a:r>
              <a:rPr lang="ru-RU" sz="2000" i="1" dirty="0" smtClean="0"/>
              <a:t>И </a:t>
            </a:r>
            <a:r>
              <a:rPr lang="ru-RU" sz="2000" i="1" dirty="0"/>
              <a:t>Иванов</a:t>
            </a:r>
            <a:r>
              <a:rPr lang="ru-RU" sz="2000" dirty="0" smtClean="0"/>
              <a:t>;</a:t>
            </a:r>
            <a:endParaRPr lang="ru-RU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login</a:t>
            </a:r>
            <a:r>
              <a:rPr lang="en-US" sz="2000" dirty="0"/>
              <a:t>=</a:t>
            </a:r>
            <a:r>
              <a:rPr lang="en-US" sz="2000" i="1" dirty="0" err="1"/>
              <a:t>adminiii</a:t>
            </a:r>
            <a:r>
              <a:rPr lang="ru-RU" sz="20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b="1" dirty="0"/>
              <a:t>срок </a:t>
            </a:r>
            <a:r>
              <a:rPr lang="ru-RU" sz="2000" b="1" dirty="0" smtClean="0"/>
              <a:t>пароля - </a:t>
            </a:r>
            <a:r>
              <a:rPr lang="ru-RU" sz="2000" i="1" dirty="0"/>
              <a:t>не ограничен</a:t>
            </a:r>
            <a:r>
              <a:rPr lang="ru-RU" sz="2000" b="1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b="1" dirty="0"/>
              <a:t>пароль</a:t>
            </a:r>
            <a:r>
              <a:rPr lang="ru-RU" sz="2000" dirty="0"/>
              <a:t>=УмновИИ1 (на латинице, глядя на кириллицу);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b="1" dirty="0"/>
              <a:t>член группы </a:t>
            </a:r>
            <a:r>
              <a:rPr lang="ru-RU" sz="2000" b="1" dirty="0" smtClean="0"/>
              <a:t>- </a:t>
            </a:r>
            <a:r>
              <a:rPr lang="ru-RU" sz="2000" dirty="0" smtClean="0"/>
              <a:t>«Администраторы </a:t>
            </a:r>
            <a:r>
              <a:rPr lang="ru-RU" sz="2000" dirty="0"/>
              <a:t>домена».</a:t>
            </a:r>
          </a:p>
          <a:p>
            <a:pPr marL="0" indent="0">
              <a:spcBef>
                <a:spcPts val="0"/>
              </a:spcBef>
              <a:buNone/>
            </a:pPr>
            <a:endParaRPr lang="ru-RU" sz="2000" dirty="0"/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459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643096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13. В настройках сетевых адаптеров </a:t>
            </a:r>
            <a:r>
              <a:rPr lang="ru-RU" sz="2000" u="sng" dirty="0" smtClean="0"/>
              <a:t>контроллера домена и рабочих станций</a:t>
            </a:r>
            <a:r>
              <a:rPr lang="ru-RU" sz="2000" dirty="0" smtClean="0"/>
              <a:t> в качестве </a:t>
            </a:r>
            <a:r>
              <a:rPr lang="ru-RU" sz="2000" dirty="0" smtClean="0">
                <a:solidFill>
                  <a:srgbClr val="FF0000"/>
                </a:solidFill>
              </a:rPr>
              <a:t>адреса </a:t>
            </a:r>
            <a:r>
              <a:rPr lang="en-US" sz="2000" dirty="0" smtClean="0">
                <a:solidFill>
                  <a:srgbClr val="FF0000"/>
                </a:solidFill>
              </a:rPr>
              <a:t>DNS </a:t>
            </a:r>
            <a:r>
              <a:rPr lang="ru-RU" sz="2000" dirty="0" smtClean="0">
                <a:solidFill>
                  <a:srgbClr val="FF0000"/>
                </a:solidFill>
              </a:rPr>
              <a:t>указать </a:t>
            </a:r>
            <a:r>
              <a:rPr lang="en-US" sz="2000" dirty="0" smtClean="0">
                <a:solidFill>
                  <a:srgbClr val="FF0000"/>
                </a:solidFill>
              </a:rPr>
              <a:t>IP </a:t>
            </a:r>
            <a:r>
              <a:rPr lang="ru-RU" sz="2000" dirty="0" err="1" smtClean="0">
                <a:solidFill>
                  <a:srgbClr val="FF0000"/>
                </a:solidFill>
              </a:rPr>
              <a:t>адре</a:t>
            </a:r>
            <a:r>
              <a:rPr lang="en-US" sz="2000" dirty="0" smtClean="0">
                <a:solidFill>
                  <a:srgbClr val="FF0000"/>
                </a:solidFill>
              </a:rPr>
              <a:t>c </a:t>
            </a:r>
            <a:r>
              <a:rPr lang="ru-RU" sz="2000" dirty="0" smtClean="0">
                <a:solidFill>
                  <a:srgbClr val="FF0000"/>
                </a:solidFill>
              </a:rPr>
              <a:t>контроллера домена</a:t>
            </a:r>
            <a:r>
              <a:rPr lang="ru-RU" sz="20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ru-R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14. Проверить работу </a:t>
            </a:r>
            <a:r>
              <a:rPr lang="en-US" sz="2000" dirty="0" smtClean="0"/>
              <a:t>DNS </a:t>
            </a:r>
            <a:r>
              <a:rPr lang="ru-RU" sz="2000" dirty="0" smtClean="0"/>
              <a:t>сервера контроллера домена, для чего выполнить перекрестно команду </a:t>
            </a:r>
            <a:r>
              <a:rPr lang="en-US" sz="2000" dirty="0" smtClean="0"/>
              <a:t>ping </a:t>
            </a:r>
            <a:r>
              <a:rPr lang="ru-RU" sz="2000" dirty="0" smtClean="0"/>
              <a:t>между станциями и контроллером </a:t>
            </a:r>
            <a:r>
              <a:rPr lang="ru-RU" sz="2000" dirty="0"/>
              <a:t>домена </a:t>
            </a:r>
            <a:r>
              <a:rPr lang="ru-RU" sz="2000" dirty="0" smtClean="0"/>
              <a:t>по их символьным именам. Например для бригады 1 одна из команд от станции 1 к станции 2: </a:t>
            </a:r>
            <a:r>
              <a:rPr lang="en-US" sz="2000" b="1" dirty="0" smtClean="0"/>
              <a:t>ping brig12.brigada1.local</a:t>
            </a:r>
            <a:r>
              <a:rPr lang="en-US" sz="2000" dirty="0" smtClean="0"/>
              <a:t> </a:t>
            </a:r>
            <a:r>
              <a:rPr lang="ru-RU" sz="2000" dirty="0" smtClean="0"/>
              <a:t>или более коротко </a:t>
            </a:r>
            <a:r>
              <a:rPr lang="en-US" sz="2000" b="1" dirty="0" smtClean="0"/>
              <a:t>ping brig12</a:t>
            </a:r>
            <a:r>
              <a:rPr lang="ru-RU" sz="20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ru-R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15. Завершить сеанс локального администратора на контроллере </a:t>
            </a:r>
            <a:r>
              <a:rPr lang="ru-RU" sz="2000" dirty="0"/>
              <a:t>домена </a:t>
            </a:r>
            <a:r>
              <a:rPr lang="ru-RU" sz="2000" dirty="0" smtClean="0"/>
              <a:t>и выполнить регистрацию на нем от имени созданного администратора домена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1</a:t>
            </a:r>
            <a:r>
              <a:rPr lang="en-US" sz="2000" dirty="0" smtClean="0"/>
              <a:t>6</a:t>
            </a:r>
            <a:r>
              <a:rPr lang="ru-RU" sz="2000" dirty="0" smtClean="0"/>
              <a:t>. </a:t>
            </a:r>
            <a:r>
              <a:rPr lang="ru-RU" sz="2000" dirty="0"/>
              <a:t>Сдать работу.</a:t>
            </a:r>
          </a:p>
          <a:p>
            <a:pPr marL="0" indent="0">
              <a:spcBef>
                <a:spcPts val="0"/>
              </a:spcBef>
              <a:buNone/>
            </a:pPr>
            <a:endParaRPr lang="ru-RU" sz="2000" dirty="0" smtClean="0"/>
          </a:p>
          <a:p>
            <a:pPr marL="0" indent="0">
              <a:spcBef>
                <a:spcPts val="0"/>
              </a:spcBef>
              <a:buNone/>
            </a:pPr>
            <a:endParaRPr lang="ru-RU" sz="20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1</a:t>
            </a:r>
            <a:r>
              <a:rPr lang="en-US" sz="2000" smtClean="0"/>
              <a:t>7</a:t>
            </a:r>
            <a:r>
              <a:rPr lang="ru-RU" sz="2000" smtClean="0"/>
              <a:t>. </a:t>
            </a:r>
            <a:r>
              <a:rPr lang="ru-RU" sz="2000" dirty="0" smtClean="0"/>
              <a:t>Выключить станции и контроллер домена.</a:t>
            </a:r>
          </a:p>
          <a:p>
            <a:pPr marL="0" indent="0">
              <a:spcBef>
                <a:spcPts val="0"/>
              </a:spcBef>
              <a:buNone/>
            </a:pPr>
            <a:endParaRPr lang="ru-RU" sz="20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15529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752494"/>
            <a:ext cx="7620000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Прямая со стрелкой 4"/>
          <p:cNvCxnSpPr/>
          <p:nvPr/>
        </p:nvCxnSpPr>
        <p:spPr>
          <a:xfrm>
            <a:off x="5076056" y="404664"/>
            <a:ext cx="763588" cy="5246324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 smtClean="0"/>
              <a:t>Ознакомиться с информацией. Затем </a:t>
            </a:r>
            <a:r>
              <a:rPr lang="ru-RU" sz="2000" b="1" dirty="0" smtClean="0"/>
              <a:t>Далее</a:t>
            </a:r>
            <a:r>
              <a:rPr lang="ru-RU" sz="2000" dirty="0" smtClean="0"/>
              <a:t>.</a:t>
            </a:r>
            <a:endParaRPr lang="ru-RU" sz="18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3190341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142984"/>
            <a:ext cx="7639050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Прямая со стрелкой 4"/>
          <p:cNvCxnSpPr/>
          <p:nvPr/>
        </p:nvCxnSpPr>
        <p:spPr>
          <a:xfrm>
            <a:off x="5148064" y="404664"/>
            <a:ext cx="709820" cy="5667542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 smtClean="0"/>
              <a:t>Ознакомиться с информацией. Затем </a:t>
            </a:r>
            <a:r>
              <a:rPr lang="ru-RU" sz="2000" b="1" dirty="0" smtClean="0"/>
              <a:t>Далее</a:t>
            </a:r>
            <a:r>
              <a:rPr lang="ru-RU" sz="2000" dirty="0" smtClean="0"/>
              <a:t>.</a:t>
            </a:r>
            <a:endParaRPr lang="ru-RU" sz="18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4049483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 стрелкой 4"/>
          <p:cNvCxnSpPr/>
          <p:nvPr/>
        </p:nvCxnSpPr>
        <p:spPr>
          <a:xfrm rot="16200000" flipH="1">
            <a:off x="4929190" y="5143512"/>
            <a:ext cx="1357322" cy="500066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592" y="980728"/>
            <a:ext cx="7629525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Прямая со стрелкой 5"/>
          <p:cNvCxnSpPr/>
          <p:nvPr/>
        </p:nvCxnSpPr>
        <p:spPr>
          <a:xfrm flipH="1">
            <a:off x="5143504" y="642918"/>
            <a:ext cx="1876768" cy="328614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6016493" y="321459"/>
            <a:ext cx="2587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выбрать ваш сервер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3568" y="257825"/>
            <a:ext cx="39739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Здесь должен быть ваш сервера</a:t>
            </a:r>
          </a:p>
          <a:p>
            <a:r>
              <a:rPr lang="ru-RU" b="1" dirty="0" smtClean="0"/>
              <a:t>с именем по вашему варианту 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2488328" y="506125"/>
            <a:ext cx="1141191" cy="3354923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616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1340768"/>
            <a:ext cx="757237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Прямая со стрелкой 5"/>
          <p:cNvCxnSpPr/>
          <p:nvPr/>
        </p:nvCxnSpPr>
        <p:spPr>
          <a:xfrm flipH="1">
            <a:off x="2898119" y="332656"/>
            <a:ext cx="377737" cy="2979782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>
            <a:off x="2969557" y="332656"/>
            <a:ext cx="306299" cy="3551286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 smtClean="0"/>
              <a:t>Выбрать добавление этих ролей. Затем </a:t>
            </a:r>
            <a:r>
              <a:rPr lang="ru-RU" sz="2000" b="1" dirty="0" smtClean="0"/>
              <a:t>Далее</a:t>
            </a:r>
            <a:r>
              <a:rPr lang="ru-RU" sz="2000" dirty="0" smtClean="0"/>
              <a:t>.</a:t>
            </a:r>
            <a:endParaRPr lang="ru-RU" sz="18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36868690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7" y="1268760"/>
            <a:ext cx="759142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Прямая со стрелкой 7"/>
          <p:cNvCxnSpPr/>
          <p:nvPr/>
        </p:nvCxnSpPr>
        <p:spPr>
          <a:xfrm flipH="1">
            <a:off x="3347864" y="274340"/>
            <a:ext cx="864096" cy="2362572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548680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 smtClean="0"/>
              <a:t>Согласится на добавление компонентов. Затем </a:t>
            </a:r>
            <a:r>
              <a:rPr lang="ru-RU" sz="2000" b="1" dirty="0" smtClean="0"/>
              <a:t>Далее</a:t>
            </a:r>
            <a:r>
              <a:rPr lang="ru-RU" sz="2000" dirty="0" smtClean="0"/>
              <a:t>.</a:t>
            </a:r>
            <a:endParaRPr lang="ru-RU" sz="18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3542012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3015" y="1412776"/>
            <a:ext cx="7581900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Прямая со стрелкой 7"/>
          <p:cNvCxnSpPr/>
          <p:nvPr/>
        </p:nvCxnSpPr>
        <p:spPr>
          <a:xfrm>
            <a:off x="539552" y="832613"/>
            <a:ext cx="1872208" cy="1156227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0" y="476672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dirty="0" err="1" smtClean="0"/>
              <a:t>Ознакомиться,чтобы</a:t>
            </a:r>
            <a:r>
              <a:rPr lang="ru-RU" dirty="0" smtClean="0"/>
              <a:t> понимать что делаете.  </a:t>
            </a:r>
            <a:r>
              <a:rPr lang="ru-RU" b="1" dirty="0" smtClean="0"/>
              <a:t>Далее</a:t>
            </a:r>
            <a:endParaRPr lang="ru-RU" b="1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2051720" y="832613"/>
            <a:ext cx="3896816" cy="5701115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183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1340768"/>
            <a:ext cx="757237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4043" y="1340768"/>
            <a:ext cx="759142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805" y="1355056"/>
            <a:ext cx="7581900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3568" y="1340768"/>
            <a:ext cx="757237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Прямая со стрелкой 7"/>
          <p:cNvCxnSpPr/>
          <p:nvPr/>
        </p:nvCxnSpPr>
        <p:spPr>
          <a:xfrm>
            <a:off x="2195736" y="764704"/>
            <a:ext cx="3488465" cy="5548130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0" y="476672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dirty="0" err="1" smtClean="0"/>
              <a:t>Ознакомиться,чтобы</a:t>
            </a:r>
            <a:r>
              <a:rPr lang="ru-RU" dirty="0" smtClean="0"/>
              <a:t> </a:t>
            </a:r>
            <a:r>
              <a:rPr lang="ru-RU" dirty="0"/>
              <a:t>понимать что делаете.</a:t>
            </a:r>
            <a:r>
              <a:rPr lang="ru-RU" dirty="0" smtClean="0"/>
              <a:t>  </a:t>
            </a:r>
            <a:r>
              <a:rPr lang="ru-RU" b="1" dirty="0"/>
              <a:t>Далее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3518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Палитра">
  <a:themeElements>
    <a:clrScheme name="1_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Палитра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kern="1200" cap="none" spc="0" normalizeH="0" baseline="0" noProof="0" dirty="0" smtClean="0">
            <a:ln>
              <a:noFill/>
            </a:ln>
            <a:solidFill>
              <a:srgbClr val="8893A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txDef>
  </a:objectDefaults>
  <a:extraClrSchemeLst>
    <a:extraClrScheme>
      <a:clrScheme name="1_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Палитра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13428</TotalTime>
  <Words>613</Words>
  <Application>Microsoft Office PowerPoint</Application>
  <PresentationFormat>Экран (4:3)</PresentationFormat>
  <Paragraphs>72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Times New Roman</vt:lpstr>
      <vt:lpstr>Arial</vt:lpstr>
      <vt:lpstr>Wingdings</vt:lpstr>
      <vt:lpstr>1_Палитра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SPIIRAS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Gor</dc:creator>
  <cp:lastModifiedBy>ke</cp:lastModifiedBy>
  <cp:revision>782</cp:revision>
  <cp:lastPrinted>2002-06-14T06:50:34Z</cp:lastPrinted>
  <dcterms:created xsi:type="dcterms:W3CDTF">2000-07-05T10:59:49Z</dcterms:created>
  <dcterms:modified xsi:type="dcterms:W3CDTF">2020-08-30T18:06:50Z</dcterms:modified>
</cp:coreProperties>
</file>