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>
  <p:sldMasterIdLst>
    <p:sldMasterId id="2147483897" r:id="rId1"/>
  </p:sldMasterIdLst>
  <p:notesMasterIdLst>
    <p:notesMasterId r:id="rId4"/>
  </p:notesMasterIdLst>
  <p:handoutMasterIdLst>
    <p:handoutMasterId r:id="rId5"/>
  </p:handoutMasterIdLst>
  <p:sldIdLst>
    <p:sldId id="440" r:id="rId2"/>
    <p:sldId id="441" r:id="rId3"/>
  </p:sldIdLst>
  <p:sldSz cx="9144000" cy="6858000" type="screen4x3"/>
  <p:notesSz cx="6669088" cy="9926638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7DFBB0"/>
    <a:srgbClr val="8893A0"/>
    <a:srgbClr val="FFD7D7"/>
    <a:srgbClr val="E3FFD9"/>
    <a:srgbClr val="CCFF99"/>
    <a:srgbClr val="F5F391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4" autoAdjust="0"/>
    <p:restoredTop sz="99515" autoAdjust="0"/>
  </p:normalViewPr>
  <p:slideViewPr>
    <p:cSldViewPr>
      <p:cViewPr varScale="1">
        <p:scale>
          <a:sx n="86" d="100"/>
          <a:sy n="86" d="100"/>
        </p:scale>
        <p:origin x="960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70"/>
    </p:cViewPr>
  </p:sorterViewPr>
  <p:notesViewPr>
    <p:cSldViewPr>
      <p:cViewPr varScale="1">
        <p:scale>
          <a:sx n="74" d="100"/>
          <a:sy n="74" d="100"/>
        </p:scale>
        <p:origin x="-2184" y="-96"/>
      </p:cViewPr>
      <p:guideLst>
        <p:guide orient="horz" pos="3126"/>
        <p:guide pos="21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BC483982-D13D-495B-8255-26CD6E6F6F5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8892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57151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259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24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4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2D661D2-CB43-412C-8931-76ECB7A853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596885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97675" y="93663"/>
            <a:ext cx="2157413" cy="64309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23850" y="93663"/>
            <a:ext cx="6321425" cy="64309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одержимое 1"/>
          <p:cNvSpPr>
            <a:spLocks noGrp="1"/>
          </p:cNvSpPr>
          <p:nvPr>
            <p:ph/>
          </p:nvPr>
        </p:nvSpPr>
        <p:spPr>
          <a:xfrm>
            <a:off x="323850" y="93663"/>
            <a:ext cx="8631238" cy="643096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dgm" preserve="1">
  <p:cSld name="Заголовок, схема или организационная диаграм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93663"/>
            <a:ext cx="7793037" cy="6223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SmartArt 2"/>
          <p:cNvSpPr>
            <a:spLocks noGrp="1"/>
          </p:cNvSpPr>
          <p:nvPr>
            <p:ph type="dgm" idx="1"/>
          </p:nvPr>
        </p:nvSpPr>
        <p:spPr>
          <a:xfrm>
            <a:off x="323850" y="1052513"/>
            <a:ext cx="8631238" cy="5472112"/>
          </a:xfrm>
        </p:spPr>
        <p:txBody>
          <a:bodyPr/>
          <a:lstStyle/>
          <a:p>
            <a:pPr lvl="0"/>
            <a:endParaRPr lang="ru-RU" noProof="0" smtClean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Заголовок и объект над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93663"/>
            <a:ext cx="7793037" cy="6223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23850" y="1052513"/>
            <a:ext cx="8631238" cy="265906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23850" y="3863975"/>
            <a:ext cx="8631238" cy="266065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0938" y="93663"/>
            <a:ext cx="7793037" cy="6223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323850" y="1052513"/>
            <a:ext cx="8631238" cy="5472112"/>
          </a:xfrm>
        </p:spPr>
        <p:txBody>
          <a:bodyPr/>
          <a:lstStyle/>
          <a:p>
            <a:pPr lvl="0"/>
            <a:endParaRPr lang="ru-RU" noProof="0" smtClean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103265" y="215856"/>
            <a:ext cx="7793037" cy="6223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0"/>
          </p:nvPr>
        </p:nvSpPr>
        <p:spPr>
          <a:xfrm>
            <a:off x="0" y="6492875"/>
            <a:ext cx="1030288" cy="365125"/>
          </a:xfrm>
        </p:spPr>
        <p:txBody>
          <a:bodyPr/>
          <a:lstStyle>
            <a:lvl1pPr>
              <a:defRPr baseline="0">
                <a:solidFill>
                  <a:srgbClr val="8893A0"/>
                </a:solidFill>
              </a:defRPr>
            </a:lvl1pPr>
          </a:lstStyle>
          <a:p>
            <a:pPr>
              <a:defRPr/>
            </a:pPr>
            <a:r>
              <a:rPr lang="ru-RU"/>
              <a:t>РИ-2008</a:t>
            </a: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23850" y="1052513"/>
            <a:ext cx="4238625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714875" y="1052513"/>
            <a:ext cx="4240213" cy="54721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4450" y="6532563"/>
            <a:ext cx="1643063" cy="338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ru-RU" sz="1600" dirty="0">
                <a:solidFill>
                  <a:srgbClr val="0070C0"/>
                </a:solidFill>
              </a:rPr>
              <a:t>РИ-2008</a:t>
            </a: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4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93663"/>
            <a:ext cx="7793037" cy="6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5123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052513"/>
            <a:ext cx="8631238" cy="5472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321547" name="Rectangle 11"/>
          <p:cNvSpPr>
            <a:spLocks noChangeArrowheads="1"/>
          </p:cNvSpPr>
          <p:nvPr userDrawn="1"/>
        </p:nvSpPr>
        <p:spPr bwMode="auto">
          <a:xfrm>
            <a:off x="323850" y="6596063"/>
            <a:ext cx="8640763" cy="36512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48" name="Rectangle 12"/>
          <p:cNvSpPr>
            <a:spLocks noChangeArrowheads="1"/>
          </p:cNvSpPr>
          <p:nvPr userDrawn="1"/>
        </p:nvSpPr>
        <p:spPr bwMode="auto">
          <a:xfrm>
            <a:off x="323850" y="6669088"/>
            <a:ext cx="8640763" cy="36512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49" name="Rectangle 13"/>
          <p:cNvSpPr>
            <a:spLocks noChangeArrowheads="1"/>
          </p:cNvSpPr>
          <p:nvPr userDrawn="1"/>
        </p:nvSpPr>
        <p:spPr bwMode="auto">
          <a:xfrm>
            <a:off x="323850" y="6740525"/>
            <a:ext cx="8640763" cy="36513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50" name="Rectangle 14"/>
          <p:cNvSpPr>
            <a:spLocks noChangeArrowheads="1"/>
          </p:cNvSpPr>
          <p:nvPr userDrawn="1"/>
        </p:nvSpPr>
        <p:spPr bwMode="auto">
          <a:xfrm>
            <a:off x="323850" y="6813550"/>
            <a:ext cx="8640763" cy="36513"/>
          </a:xfrm>
          <a:prstGeom prst="rect">
            <a:avLst/>
          </a:prstGeom>
          <a:solidFill>
            <a:srgbClr val="E0E0E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ru-RU"/>
          </a:p>
        </p:txBody>
      </p:sp>
      <p:sp>
        <p:nvSpPr>
          <p:cNvPr id="321552" name="Text Box 16"/>
          <p:cNvSpPr txBox="1">
            <a:spLocks noChangeArrowheads="1"/>
          </p:cNvSpPr>
          <p:nvPr userDrawn="1"/>
        </p:nvSpPr>
        <p:spPr bwMode="auto">
          <a:xfrm>
            <a:off x="7077075" y="6562725"/>
            <a:ext cx="2019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fld id="{AD2A1C4A-0E95-4010-821B-7B4B7286FD9D}" type="slidenum">
              <a:rPr lang="ru-RU" sz="1400" b="1"/>
              <a:pPr algn="r">
                <a:spcBef>
                  <a:spcPct val="50000"/>
                </a:spcBef>
                <a:defRPr/>
              </a:pPr>
              <a:t>‹#›</a:t>
            </a:fld>
            <a:endParaRPr lang="ru-RU" sz="1400" b="1">
              <a:solidFill>
                <a:srgbClr val="B2B2B2"/>
              </a:solidFill>
            </a:endParaRP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0070C0"/>
                </a:solidFill>
              </a:defRPr>
            </a:lvl1pPr>
          </a:lstStyle>
          <a:p>
            <a:pPr>
              <a:defRPr/>
            </a:pPr>
            <a:r>
              <a:rPr lang="ru-RU"/>
              <a:t>РИ-2008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4" r:id="rId1"/>
    <p:sldLayoutId id="2147484095" r:id="rId2"/>
    <p:sldLayoutId id="2147484096" r:id="rId3"/>
    <p:sldLayoutId id="2147484097" r:id="rId4"/>
    <p:sldLayoutId id="2147484098" r:id="rId5"/>
    <p:sldLayoutId id="2147484099" r:id="rId6"/>
    <p:sldLayoutId id="2147484100" r:id="rId7"/>
    <p:sldLayoutId id="2147484101" r:id="rId8"/>
    <p:sldLayoutId id="2147484102" r:id="rId9"/>
    <p:sldLayoutId id="2147484103" r:id="rId10"/>
    <p:sldLayoutId id="2147484104" r:id="rId11"/>
    <p:sldLayoutId id="2147484105" r:id="rId12"/>
    <p:sldLayoutId id="2147484106" r:id="rId13"/>
    <p:sldLayoutId id="2147484107" r:id="rId14"/>
    <p:sldLayoutId id="2147484108" r:id="rId15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5" grpId="0"/>
    </p:bld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Содержимое 1"/>
          <p:cNvSpPr>
            <a:spLocks noGrp="1"/>
          </p:cNvSpPr>
          <p:nvPr>
            <p:ph/>
          </p:nvPr>
        </p:nvSpPr>
        <p:spPr>
          <a:xfrm>
            <a:off x="0" y="1785926"/>
            <a:ext cx="9143999" cy="1759750"/>
          </a:xfrm>
        </p:spPr>
        <p:txBody>
          <a:bodyPr/>
          <a:lstStyle/>
          <a:p>
            <a:pPr marL="0" indent="0" algn="ctr">
              <a:buNone/>
            </a:pPr>
            <a:r>
              <a:rPr lang="ru-RU" sz="3600" b="1" dirty="0" smtClean="0"/>
              <a:t>Лабораторная работа №8</a:t>
            </a:r>
          </a:p>
          <a:p>
            <a:pPr marL="0" indent="0" algn="ctr">
              <a:buNone/>
            </a:pPr>
            <a:endParaRPr lang="ru-RU" sz="3600" b="1" dirty="0" smtClean="0"/>
          </a:p>
          <a:p>
            <a:pPr marL="0" indent="0">
              <a:buNone/>
            </a:pPr>
            <a:endParaRPr lang="ru-RU" sz="3600" kern="1200" dirty="0" smtClean="0">
              <a:latin typeface="Arial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Содержимое 1"/>
          <p:cNvSpPr>
            <a:spLocks noGrp="1"/>
          </p:cNvSpPr>
          <p:nvPr>
            <p:ph/>
          </p:nvPr>
        </p:nvSpPr>
        <p:spPr>
          <a:xfrm>
            <a:off x="0" y="0"/>
            <a:ext cx="9144000" cy="6430962"/>
          </a:xfrm>
        </p:spPr>
        <p:txBody>
          <a:bodyPr/>
          <a:lstStyle/>
          <a:p>
            <a:pPr marL="0" indent="0" algn="ctr">
              <a:buNone/>
            </a:pPr>
            <a:r>
              <a:rPr lang="ru-RU" sz="2400" b="1" dirty="0" smtClean="0"/>
              <a:t>Учетные </a:t>
            </a:r>
            <a:r>
              <a:rPr lang="ru-RU" sz="2400" b="1" dirty="0"/>
              <a:t>записи </a:t>
            </a:r>
            <a:r>
              <a:rPr lang="ru-RU" sz="2400" b="1" dirty="0" smtClean="0"/>
              <a:t>групп</a:t>
            </a:r>
          </a:p>
          <a:p>
            <a:pPr marL="0" indent="0" algn="ctr">
              <a:buNone/>
            </a:pPr>
            <a:r>
              <a:rPr lang="ru-RU" sz="1600" b="1" dirty="0" smtClean="0"/>
              <a:t>(Литература </a:t>
            </a:r>
            <a:r>
              <a:rPr lang="ru-RU" sz="1600" b="1" dirty="0" smtClean="0"/>
              <a:t>№</a:t>
            </a:r>
            <a:r>
              <a:rPr lang="en-US" sz="1600" b="1" dirty="0" smtClean="0"/>
              <a:t>3</a:t>
            </a:r>
            <a:r>
              <a:rPr lang="ru-RU" sz="1600" b="1" dirty="0" smtClean="0"/>
              <a:t>, </a:t>
            </a:r>
            <a:r>
              <a:rPr lang="ru-RU" sz="1600" b="1" dirty="0"/>
              <a:t>стр. </a:t>
            </a:r>
            <a:r>
              <a:rPr lang="ru-RU" sz="1600" b="1" dirty="0" smtClean="0"/>
              <a:t>96-104. Литература №2 </a:t>
            </a:r>
            <a:r>
              <a:rPr lang="ru-RU" sz="1600" b="1" dirty="0" smtClean="0"/>
              <a:t>стр.1</a:t>
            </a:r>
            <a:r>
              <a:rPr lang="en-US" sz="1600" b="1" dirty="0" smtClean="0"/>
              <a:t>39</a:t>
            </a:r>
            <a:r>
              <a:rPr lang="ru-RU" sz="1600" b="1" dirty="0" smtClean="0"/>
              <a:t>-166)</a:t>
            </a:r>
            <a:endParaRPr lang="en-US" sz="1600" b="1" dirty="0" smtClean="0"/>
          </a:p>
          <a:p>
            <a:pPr marL="0" indent="0" algn="ctr">
              <a:buNone/>
            </a:pPr>
            <a:endParaRPr lang="ru-RU" sz="1600" b="1" u="sng" dirty="0" smtClean="0"/>
          </a:p>
          <a:p>
            <a:pPr marL="0" indent="0">
              <a:buNone/>
            </a:pPr>
            <a:r>
              <a:rPr lang="ru-RU" sz="2000" b="1" u="sng" dirty="0" smtClean="0"/>
              <a:t>Тема работы</a:t>
            </a:r>
            <a:r>
              <a:rPr lang="ru-RU" sz="2000" dirty="0" smtClean="0"/>
              <a:t>: Создание групп безопасности в домене и управление ими.</a:t>
            </a:r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ru-RU" sz="2000" b="1" dirty="0"/>
              <a:t>Задание на работу:</a:t>
            </a:r>
          </a:p>
          <a:p>
            <a:pPr marL="0">
              <a:buClr>
                <a:schemeClr val="tx1"/>
              </a:buClr>
              <a:buSzPct val="100000"/>
              <a:buAutoNum type="arabicPeriod"/>
            </a:pPr>
            <a:r>
              <a:rPr lang="ru-RU" sz="2000" dirty="0" smtClean="0"/>
              <a:t>Создать три группы безопасности в домене (локальную, глобальную, универсальную). </a:t>
            </a:r>
            <a:r>
              <a:rPr lang="ru-RU" sz="2000" dirty="0" smtClean="0"/>
              <a:t>Разобраться для каких целей используется каждая из этих групп.</a:t>
            </a:r>
          </a:p>
          <a:p>
            <a:pPr marL="0">
              <a:buClr>
                <a:schemeClr val="tx1"/>
              </a:buClr>
              <a:buSzPct val="100000"/>
              <a:buAutoNum type="arabicPeriod"/>
            </a:pPr>
            <a:endParaRPr lang="ru-RU" sz="2000" dirty="0" smtClean="0"/>
          </a:p>
          <a:p>
            <a:pPr marL="0">
              <a:buClr>
                <a:schemeClr val="tx1"/>
              </a:buClr>
              <a:buSzPct val="100000"/>
              <a:buAutoNum type="arabicPeriod"/>
            </a:pPr>
            <a:r>
              <a:rPr lang="ru-RU" sz="2000" dirty="0" smtClean="0"/>
              <a:t>Распределить по ним ранее созданных пользователей так, чтобы в каждой группе было не менее двух пользователей</a:t>
            </a:r>
            <a:r>
              <a:rPr lang="ru-RU" sz="2000" dirty="0" smtClean="0"/>
              <a:t>.</a:t>
            </a:r>
          </a:p>
          <a:p>
            <a:pPr marL="0">
              <a:buClr>
                <a:schemeClr val="tx1"/>
              </a:buClr>
              <a:buSzPct val="100000"/>
              <a:buAutoNum type="arabicPeriod"/>
            </a:pPr>
            <a:endParaRPr lang="ru-RU" sz="2000" dirty="0" smtClean="0"/>
          </a:p>
          <a:p>
            <a:pPr marL="0">
              <a:buClr>
                <a:schemeClr val="tx1"/>
              </a:buClr>
              <a:buSzPct val="100000"/>
              <a:buFont typeface="Wingdings" pitchFamily="2" charset="2"/>
              <a:buAutoNum type="arabicPeriod"/>
            </a:pPr>
            <a:r>
              <a:rPr lang="ru-RU" sz="2000" dirty="0" smtClean="0"/>
              <a:t>Выполнить перемещение пользователей между </a:t>
            </a:r>
            <a:r>
              <a:rPr lang="ru-RU" sz="2000" smtClean="0"/>
              <a:t>группами</a:t>
            </a:r>
            <a:r>
              <a:rPr lang="ru-RU" sz="2000" smtClean="0"/>
              <a:t>.</a:t>
            </a:r>
          </a:p>
          <a:p>
            <a:pPr marL="0">
              <a:buClr>
                <a:schemeClr val="tx1"/>
              </a:buClr>
              <a:buSzPct val="100000"/>
              <a:buFont typeface="Wingdings" pitchFamily="2" charset="2"/>
              <a:buAutoNum type="arabicPeriod"/>
            </a:pPr>
            <a:endParaRPr lang="ru-RU" sz="2000" dirty="0" smtClean="0"/>
          </a:p>
          <a:p>
            <a:pPr marL="0">
              <a:buClr>
                <a:schemeClr val="tx1"/>
              </a:buClr>
              <a:buSzPct val="100000"/>
              <a:buAutoNum type="arabicPeriod"/>
            </a:pPr>
            <a:r>
              <a:rPr lang="ru-RU" sz="2000" dirty="0" smtClean="0"/>
              <a:t>Выполнить преобразование области действия групп и проверить.</a:t>
            </a:r>
            <a:endParaRPr lang="ru-RU" sz="2000" dirty="0"/>
          </a:p>
          <a:p>
            <a:pPr marL="0" indent="0">
              <a:buNone/>
            </a:pPr>
            <a:endParaRPr lang="ru-RU" sz="2000" dirty="0" smtClean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 smtClean="0"/>
          </a:p>
          <a:p>
            <a:pPr marL="0" indent="0">
              <a:buNone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4813435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Палитра">
  <a:themeElements>
    <a:clrScheme name="1_Палитра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Палитра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200" b="1" i="0" u="none" strike="noStrike" kern="1200" cap="none" spc="0" normalizeH="0" baseline="0" noProof="0" dirty="0" smtClean="0">
            <a:ln>
              <a:noFill/>
            </a:ln>
            <a:solidFill>
              <a:srgbClr val="8893A0"/>
            </a:solidFill>
            <a:effectLst/>
            <a:uLnTx/>
            <a:uFillTx/>
            <a:latin typeface="Arial" charset="0"/>
            <a:ea typeface="+mn-ea"/>
            <a:cs typeface="+mn-cs"/>
          </a:defRPr>
        </a:defPPr>
      </a:lstStyle>
    </a:txDef>
  </a:objectDefaults>
  <a:extraClrSchemeLst>
    <a:extraClrScheme>
      <a:clrScheme name="1_Палитра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алитра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Палитра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алитра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алитра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Палитра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1_Палитра 3">
    <a:dk1>
      <a:srgbClr val="000000"/>
    </a:dk1>
    <a:lt1>
      <a:srgbClr val="FFFFFF"/>
    </a:lt1>
    <a:dk2>
      <a:srgbClr val="333399"/>
    </a:dk2>
    <a:lt2>
      <a:srgbClr val="1C1C1C"/>
    </a:lt2>
    <a:accent1>
      <a:srgbClr val="00E4A8"/>
    </a:accent1>
    <a:accent2>
      <a:srgbClr val="FFCF01"/>
    </a:accent2>
    <a:accent3>
      <a:srgbClr val="FFFFFF"/>
    </a:accent3>
    <a:accent4>
      <a:srgbClr val="000000"/>
    </a:accent4>
    <a:accent5>
      <a:srgbClr val="AAEFD1"/>
    </a:accent5>
    <a:accent6>
      <a:srgbClr val="E7BB01"/>
    </a:accent6>
    <a:hlink>
      <a:srgbClr val="FF0000"/>
    </a:hlink>
    <a:folHlink>
      <a:srgbClr val="3333C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13369</TotalTime>
  <Words>94</Words>
  <Application>Microsoft Office PowerPoint</Application>
  <PresentationFormat>Экран (4:3)</PresentationFormat>
  <Paragraphs>20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Times New Roman</vt:lpstr>
      <vt:lpstr>Arial</vt:lpstr>
      <vt:lpstr>Wingdings</vt:lpstr>
      <vt:lpstr>1_Палитра</vt:lpstr>
      <vt:lpstr>Презентация PowerPoint</vt:lpstr>
      <vt:lpstr>Презентация PowerPoint</vt:lpstr>
    </vt:vector>
  </TitlesOfParts>
  <Company>SPIIRAS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Gor</dc:creator>
  <cp:lastModifiedBy>ke</cp:lastModifiedBy>
  <cp:revision>774</cp:revision>
  <cp:lastPrinted>2002-06-14T06:50:34Z</cp:lastPrinted>
  <dcterms:created xsi:type="dcterms:W3CDTF">2000-07-05T10:59:49Z</dcterms:created>
  <dcterms:modified xsi:type="dcterms:W3CDTF">2020-08-30T19:04:49Z</dcterms:modified>
</cp:coreProperties>
</file>