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62"/>
  </p:notesMasterIdLst>
  <p:handoutMasterIdLst>
    <p:handoutMasterId r:id="rId63"/>
  </p:handoutMasterIdLst>
  <p:sldIdLst>
    <p:sldId id="451" r:id="rId2"/>
    <p:sldId id="480" r:id="rId3"/>
    <p:sldId id="464" r:id="rId4"/>
    <p:sldId id="474" r:id="rId5"/>
    <p:sldId id="475" r:id="rId6"/>
    <p:sldId id="527" r:id="rId7"/>
    <p:sldId id="523" r:id="rId8"/>
    <p:sldId id="524" r:id="rId9"/>
    <p:sldId id="525" r:id="rId10"/>
    <p:sldId id="526" r:id="rId11"/>
    <p:sldId id="455" r:id="rId12"/>
    <p:sldId id="481" r:id="rId13"/>
    <p:sldId id="492" r:id="rId14"/>
    <p:sldId id="482" r:id="rId15"/>
    <p:sldId id="493" r:id="rId16"/>
    <p:sldId id="494" r:id="rId17"/>
    <p:sldId id="495" r:id="rId18"/>
    <p:sldId id="496" r:id="rId19"/>
    <p:sldId id="483" r:id="rId20"/>
    <p:sldId id="497" r:id="rId21"/>
    <p:sldId id="498" r:id="rId22"/>
    <p:sldId id="499" r:id="rId23"/>
    <p:sldId id="484" r:id="rId24"/>
    <p:sldId id="500" r:id="rId25"/>
    <p:sldId id="501" r:id="rId26"/>
    <p:sldId id="502" r:id="rId27"/>
    <p:sldId id="503" r:id="rId28"/>
    <p:sldId id="460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04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489" r:id="rId49"/>
    <p:sldId id="465" r:id="rId50"/>
    <p:sldId id="466" r:id="rId51"/>
    <p:sldId id="467" r:id="rId52"/>
    <p:sldId id="468" r:id="rId53"/>
    <p:sldId id="479" r:id="rId54"/>
    <p:sldId id="491" r:id="rId55"/>
    <p:sldId id="470" r:id="rId56"/>
    <p:sldId id="471" r:id="rId57"/>
    <p:sldId id="476" r:id="rId58"/>
    <p:sldId id="477" r:id="rId59"/>
    <p:sldId id="472" r:id="rId60"/>
    <p:sldId id="478" r:id="rId61"/>
  </p:sldIdLst>
  <p:sldSz cx="9144000" cy="6858000" type="screen4x3"/>
  <p:notesSz cx="6858000" cy="99472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BB0"/>
    <a:srgbClr val="8893A0"/>
    <a:srgbClr val="66330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24" autoAdjust="0"/>
    <p:restoredTop sz="99515" autoAdjust="0"/>
  </p:normalViewPr>
  <p:slideViewPr>
    <p:cSldViewPr>
      <p:cViewPr varScale="1">
        <p:scale>
          <a:sx n="116" d="100"/>
          <a:sy n="116" d="100"/>
        </p:scale>
        <p:origin x="-15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32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0"/>
            <a:ext cx="2971092" cy="49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447764"/>
            <a:ext cx="2971092" cy="49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47764"/>
            <a:ext cx="2971092" cy="497920"/>
          </a:xfrm>
          <a:prstGeom prst="rect">
            <a:avLst/>
          </a:prstGeom>
        </p:spPr>
        <p:txBody>
          <a:bodyPr vert="horz" lIns="92592" tIns="46296" rIns="92592" bIns="4629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22162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092" cy="49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275" y="0"/>
            <a:ext cx="2971092" cy="49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6125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637" y="4724678"/>
            <a:ext cx="5486727" cy="44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764"/>
            <a:ext cx="2971092" cy="49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447764"/>
            <a:ext cx="2971092" cy="49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8324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ru-RU" sz="1800" u="sng" dirty="0" smtClean="0"/>
              <a:t>Цель лабораторного курса по дисциплине "Инсталляция и эксплуатация вычислительных машин и систем"</a:t>
            </a: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 indent="0">
              <a:buNone/>
            </a:pPr>
            <a:r>
              <a:rPr lang="en-US" sz="1800" dirty="0" smtClean="0"/>
              <a:t>1.</a:t>
            </a:r>
            <a:r>
              <a:rPr lang="ru-RU" sz="1800" dirty="0" smtClean="0"/>
              <a:t> Научиться использовать виртуальную среду для моделирования работы компьютерных сетей.</a:t>
            </a:r>
            <a:endParaRPr lang="en-US" sz="1800" dirty="0" smtClean="0"/>
          </a:p>
          <a:p>
            <a:pPr indent="0">
              <a:buNone/>
            </a:pPr>
            <a:r>
              <a:rPr lang="ru-RU" sz="1800" dirty="0"/>
              <a:t>2. Научиться создавать </a:t>
            </a:r>
            <a:r>
              <a:rPr lang="ru-RU" sz="1800" dirty="0" err="1"/>
              <a:t>одноранговую</a:t>
            </a:r>
            <a:r>
              <a:rPr lang="ru-RU" sz="1800" dirty="0"/>
              <a:t> </a:t>
            </a:r>
            <a:r>
              <a:rPr lang="ru-RU" sz="1800" dirty="0" smtClean="0"/>
              <a:t>компьютерную сеть и управлять ею. </a:t>
            </a:r>
          </a:p>
          <a:p>
            <a:pPr indent="0">
              <a:buNone/>
            </a:pPr>
            <a:r>
              <a:rPr lang="en-US" sz="1800" dirty="0" smtClean="0"/>
              <a:t>3</a:t>
            </a:r>
            <a:r>
              <a:rPr lang="ru-RU" sz="1800" dirty="0" smtClean="0"/>
              <a:t>. Научиться создавать доменную компьютерную  сеть :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 установка ОС </a:t>
            </a:r>
            <a:r>
              <a:rPr lang="en-US" sz="1800" dirty="0" smtClean="0"/>
              <a:t>Windows Server</a:t>
            </a:r>
            <a:r>
              <a:rPr lang="ru-RU" sz="1800" dirty="0" smtClean="0"/>
              <a:t>;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установка контроллеров домена (службы </a:t>
            </a:r>
            <a:r>
              <a:rPr lang="en-US" sz="1800" dirty="0" smtClean="0"/>
              <a:t>DNS,</a:t>
            </a:r>
            <a:r>
              <a:rPr lang="ru-RU" sz="1800" dirty="0" smtClean="0"/>
              <a:t> </a:t>
            </a:r>
            <a:r>
              <a:rPr lang="en-US" sz="1800" dirty="0" smtClean="0"/>
              <a:t>AD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indent="0">
              <a:buNone/>
            </a:pPr>
            <a:r>
              <a:rPr lang="en-US" sz="1800" dirty="0" smtClean="0"/>
              <a:t>4</a:t>
            </a:r>
            <a:r>
              <a:rPr lang="ru-RU" sz="1800" dirty="0" smtClean="0"/>
              <a:t>. Научиться управлять доменной сетью: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включать компьютеры в состав доменной сети;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создавать пользователей доменной сети и управлять ими;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создавать группы пользователей доменной сети и управлять ими;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управлять правами доступа к файлам и папкам;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создавать и управлять </a:t>
            </a:r>
            <a:r>
              <a:rPr lang="ru-RU" sz="1800" dirty="0"/>
              <a:t>правами </a:t>
            </a:r>
            <a:r>
              <a:rPr lang="ru-RU" sz="1800" dirty="0" smtClean="0"/>
              <a:t>доступа к общим ресурсам сети;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выполнять аудит в доменной сети;</a:t>
            </a:r>
          </a:p>
          <a:p>
            <a:pPr indent="0">
              <a:buFont typeface="Wingdings" pitchFamily="2" charset="2"/>
              <a:buChar char="§"/>
            </a:pPr>
            <a:r>
              <a:rPr lang="ru-RU" sz="1800" dirty="0" smtClean="0"/>
              <a:t>выполнять мониторинг работы доменной сети.</a:t>
            </a:r>
          </a:p>
          <a:p>
            <a:pPr indent="0">
              <a:buFont typeface="Wingdings" pitchFamily="2" charset="2"/>
              <a:buChar char="§"/>
            </a:pPr>
            <a:endParaRPr lang="ru-RU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314324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</a:t>
            </a: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№ 1-2</a:t>
            </a:r>
          </a:p>
          <a:p>
            <a:pPr marL="0" indent="0">
              <a:buNone/>
            </a:pPr>
            <a:endParaRPr lang="ru-RU" sz="16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ru-RU" sz="1800" dirty="0" smtClean="0"/>
              <a:t>24. Через </a:t>
            </a:r>
            <a:r>
              <a:rPr lang="ru-RU" sz="1800" b="1" dirty="0" smtClean="0"/>
              <a:t>Компьютер-</a:t>
            </a:r>
            <a:r>
              <a:rPr lang="en-US" sz="1800" b="1" dirty="0" smtClean="0"/>
              <a:t>&gt;</a:t>
            </a:r>
            <a:r>
              <a:rPr lang="ru-RU" sz="1800" b="1" dirty="0" smtClean="0"/>
              <a:t>Свойства-</a:t>
            </a:r>
            <a:r>
              <a:rPr lang="en-US" sz="1800" b="1" dirty="0" smtClean="0"/>
              <a:t>&gt; </a:t>
            </a:r>
            <a:r>
              <a:rPr lang="ru-RU" sz="1800" b="1" dirty="0" smtClean="0"/>
              <a:t>Дополнительные параметры системы </a:t>
            </a:r>
            <a:r>
              <a:rPr lang="ru-RU" sz="1800" dirty="0" smtClean="0"/>
              <a:t>переименовать станцию по правилу: </a:t>
            </a:r>
            <a:r>
              <a:rPr lang="en-US" sz="1800" b="1" dirty="0" smtClean="0"/>
              <a:t>brig[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</a:t>
            </a:r>
            <a:r>
              <a:rPr lang="ru-RU" sz="1800" b="1" dirty="0" smtClean="0"/>
              <a:t>1</a:t>
            </a:r>
            <a:r>
              <a:rPr lang="ru-RU" sz="1800" dirty="0" smtClean="0"/>
              <a:t>, где </a:t>
            </a:r>
            <a:r>
              <a:rPr lang="en-US" sz="1800" dirty="0" err="1" smtClean="0"/>
              <a:t>i</a:t>
            </a:r>
            <a:r>
              <a:rPr lang="en-US" sz="1800" dirty="0" smtClean="0"/>
              <a:t>-</a:t>
            </a:r>
            <a:r>
              <a:rPr lang="ru-RU" sz="1800" dirty="0" smtClean="0"/>
              <a:t>номер бригады. Например для бригады №1 это будет </a:t>
            </a:r>
            <a:r>
              <a:rPr lang="en-US" sz="1800" b="1" dirty="0" smtClean="0"/>
              <a:t>brig1</a:t>
            </a:r>
            <a:r>
              <a:rPr lang="ru-RU" sz="1800" b="1" dirty="0" smtClean="0"/>
              <a:t>1. </a:t>
            </a:r>
            <a:r>
              <a:rPr lang="ru-RU" sz="1800" dirty="0" smtClean="0"/>
              <a:t>(Если не сделали при установке ОС.)</a:t>
            </a:r>
          </a:p>
          <a:p>
            <a:pPr marL="0" indent="0">
              <a:buNone/>
            </a:pPr>
            <a:r>
              <a:rPr lang="ru-RU" sz="1800" dirty="0" smtClean="0"/>
              <a:t>25. Таким же образом создать еще одну виртуальную машину с ОС </a:t>
            </a:r>
            <a:r>
              <a:rPr lang="en-US" sz="1800" dirty="0" smtClean="0"/>
              <a:t>XP</a:t>
            </a:r>
            <a:r>
              <a:rPr lang="ru-RU" sz="1800" dirty="0" smtClean="0"/>
              <a:t>. В настройках сетевого адаптера установить статический </a:t>
            </a:r>
            <a:r>
              <a:rPr lang="en-US" sz="1800" dirty="0" smtClean="0"/>
              <a:t>IP </a:t>
            </a:r>
            <a:r>
              <a:rPr lang="ru-RU" sz="1800" dirty="0" smtClean="0"/>
              <a:t>адрес для протокола </a:t>
            </a:r>
            <a:r>
              <a:rPr lang="en-US" sz="1800" dirty="0" smtClean="0"/>
              <a:t>IPv.4 – 192.168.1.</a:t>
            </a:r>
            <a:r>
              <a:rPr lang="ru-RU" sz="1800" dirty="0" smtClean="0"/>
              <a:t>3</a:t>
            </a:r>
            <a:r>
              <a:rPr lang="en-US" sz="1800" dirty="0" smtClean="0"/>
              <a:t>/24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Проверить работу сети с использованием команды </a:t>
            </a:r>
            <a:r>
              <a:rPr lang="en-US" sz="1800" dirty="0" smtClean="0"/>
              <a:t>ping.</a:t>
            </a:r>
            <a:r>
              <a:rPr lang="ru-RU" sz="1800" dirty="0" smtClean="0"/>
              <a:t> Для этого включить сервер и </a:t>
            </a:r>
            <a:r>
              <a:rPr lang="ru-RU" sz="1800" dirty="0" err="1" smtClean="0"/>
              <a:t>пропинговать</a:t>
            </a:r>
            <a:r>
              <a:rPr lang="ru-RU" sz="1800" dirty="0" smtClean="0"/>
              <a:t> сеть по </a:t>
            </a:r>
            <a:r>
              <a:rPr lang="en-US" sz="1800" dirty="0" smtClean="0"/>
              <a:t>IP </a:t>
            </a:r>
            <a:r>
              <a:rPr lang="ru-RU" sz="1800" dirty="0" smtClean="0"/>
              <a:t>адресам во все стороны (сервер </a:t>
            </a:r>
            <a:r>
              <a:rPr lang="en-US" sz="1800" dirty="0" smtClean="0"/>
              <a:t>&lt;</a:t>
            </a:r>
            <a:r>
              <a:rPr lang="ru-RU" sz="1800" dirty="0" smtClean="0"/>
              <a:t>-</a:t>
            </a:r>
            <a:r>
              <a:rPr lang="en-US" sz="1800" dirty="0" smtClean="0"/>
              <a:t>&gt;</a:t>
            </a:r>
            <a:r>
              <a:rPr lang="ru-RU" sz="1800" dirty="0" smtClean="0"/>
              <a:t> обе станции). Переименовать станцию по правилу: </a:t>
            </a:r>
            <a:r>
              <a:rPr lang="en-US" sz="1800" b="1" dirty="0" smtClean="0"/>
              <a:t>brig[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</a:t>
            </a:r>
            <a:r>
              <a:rPr lang="ru-RU" sz="1800" b="1" dirty="0" smtClean="0"/>
              <a:t>2</a:t>
            </a:r>
            <a:r>
              <a:rPr lang="ru-RU" sz="1800" dirty="0" smtClean="0"/>
              <a:t>, где </a:t>
            </a:r>
            <a:r>
              <a:rPr lang="en-US" sz="1800" dirty="0" err="1" smtClean="0"/>
              <a:t>i</a:t>
            </a:r>
            <a:r>
              <a:rPr lang="en-US" sz="1800" dirty="0" smtClean="0"/>
              <a:t>-</a:t>
            </a:r>
            <a:r>
              <a:rPr lang="ru-RU" sz="1800" dirty="0" smtClean="0"/>
              <a:t>номер бригады. Например для бригады №1 это будет </a:t>
            </a:r>
            <a:r>
              <a:rPr lang="en-US" sz="1800" b="1" dirty="0" smtClean="0"/>
              <a:t>brig1</a:t>
            </a:r>
            <a:r>
              <a:rPr lang="ru-RU" sz="1800" b="1" dirty="0" smtClean="0"/>
              <a:t>2.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3619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-8589"/>
            <a:ext cx="9144000" cy="6430962"/>
          </a:xfrm>
        </p:spPr>
        <p:txBody>
          <a:bodyPr/>
          <a:lstStyle/>
          <a:p>
            <a:pPr algn="ctr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3.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600" b="1" dirty="0" smtClean="0"/>
              <a:t>Установка ОС </a:t>
            </a:r>
            <a:r>
              <a:rPr lang="en-US" sz="1600" b="1" dirty="0" smtClean="0"/>
              <a:t>Windows 2012 Server </a:t>
            </a:r>
            <a:r>
              <a:rPr lang="ru-RU" sz="1600" b="1" dirty="0" smtClean="0"/>
              <a:t>и начальная настройка сервера. Создание локальной сети из севера и двух рабочих станций</a:t>
            </a:r>
          </a:p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ru-RU" sz="1600" b="1" u="sng" dirty="0" smtClean="0"/>
              <a:t>Тема работы:</a:t>
            </a:r>
            <a:r>
              <a:rPr lang="ru-RU" sz="1600" b="1" dirty="0" smtClean="0"/>
              <a:t> </a:t>
            </a:r>
            <a:r>
              <a:rPr lang="ru-RU" sz="1800" dirty="0" smtClean="0"/>
              <a:t>Создание виртуальной машины </a:t>
            </a:r>
            <a:r>
              <a:rPr lang="en-US" sz="1800" dirty="0" smtClean="0"/>
              <a:t>c </a:t>
            </a:r>
            <a:r>
              <a:rPr lang="ru-RU" sz="1800" dirty="0" smtClean="0"/>
              <a:t>ОС </a:t>
            </a:r>
            <a:r>
              <a:rPr lang="en-US" sz="1800" dirty="0" smtClean="0"/>
              <a:t>Windows 2012 Server </a:t>
            </a:r>
            <a:r>
              <a:rPr lang="ru-RU" sz="1800" dirty="0" smtClean="0"/>
              <a:t>и двух виртуальных машин с ОС </a:t>
            </a:r>
            <a:r>
              <a:rPr lang="en-US" sz="1800" dirty="0" smtClean="0"/>
              <a:t>Windows XP&amp;SP3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ru-RU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ru-RU" sz="1800" dirty="0" smtClean="0"/>
              <a:t>Запустить </a:t>
            </a:r>
            <a:r>
              <a:rPr lang="en-US" sz="1800" dirty="0" err="1" smtClean="0"/>
              <a:t>VirtualBox</a:t>
            </a:r>
            <a:r>
              <a:rPr lang="ru-RU" sz="1800" dirty="0" smtClean="0"/>
              <a:t> и в</a:t>
            </a:r>
            <a:r>
              <a:rPr lang="en-US" sz="1800" dirty="0" err="1" smtClean="0"/>
              <a:t>ыполнить</a:t>
            </a:r>
            <a:r>
              <a:rPr lang="en-US" sz="1800" dirty="0" smtClean="0"/>
              <a:t> </a:t>
            </a:r>
            <a:r>
              <a:rPr lang="ru-RU" sz="1800" dirty="0" smtClean="0"/>
              <a:t>ее </a:t>
            </a:r>
            <a:r>
              <a:rPr lang="en-US" sz="1800" dirty="0" err="1" smtClean="0"/>
              <a:t>настройку</a:t>
            </a:r>
            <a:r>
              <a:rPr lang="ru-RU" sz="1800" dirty="0" smtClean="0"/>
              <a:t> для создания виртуальной машины </a:t>
            </a:r>
            <a:r>
              <a:rPr lang="en-US" sz="1800" dirty="0" smtClean="0"/>
              <a:t>Windows 2012 Server:</a:t>
            </a:r>
            <a:endParaRPr lang="ru-RU" sz="1800" dirty="0" smtClean="0"/>
          </a:p>
          <a:p>
            <a:pPr>
              <a:buClr>
                <a:schemeClr val="tx1"/>
              </a:buClr>
              <a:buSzPct val="100000"/>
              <a:buAutoNum type="arabicPeriod"/>
            </a:pPr>
            <a:r>
              <a:rPr lang="ru-RU" sz="1800" dirty="0" smtClean="0"/>
              <a:t>1. Задать место на диске для создаваемой виртуальной машины </a:t>
            </a:r>
            <a:r>
              <a:rPr lang="en-US" sz="1800" b="1" u="sng" dirty="0" smtClean="0"/>
              <a:t>(</a:t>
            </a:r>
            <a:r>
              <a:rPr lang="ru-RU" sz="1800" dirty="0"/>
              <a:t>Устанавливать виртуальные машины только сюда !!!</a:t>
            </a:r>
            <a:r>
              <a:rPr lang="en-US" sz="1800" dirty="0"/>
              <a:t>)</a:t>
            </a:r>
            <a:r>
              <a:rPr lang="ru-RU" sz="1800" dirty="0" smtClean="0"/>
              <a:t>: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ru-RU" sz="1800" dirty="0" smtClean="0"/>
              <a:t>	Файл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/>
              <a:t>Настройки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/>
              <a:t>Общие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/>
              <a:t>Папка для машин по умолчанию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>
                <a:sym typeface="Wingdings" pitchFamily="2" charset="2"/>
              </a:rPr>
              <a:t>: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 smtClean="0">
                <a:sym typeface="Wingdings" pitchFamily="2" charset="2"/>
              </a:rPr>
              <a:t>для группы ВВ</a:t>
            </a:r>
            <a:r>
              <a:rPr lang="en-US" sz="1800" dirty="0" smtClean="0">
                <a:sym typeface="Wingdings" pitchFamily="2" charset="2"/>
              </a:rPr>
              <a:t>1</a:t>
            </a:r>
            <a:r>
              <a:rPr lang="ru-RU" sz="1800" dirty="0" smtClean="0">
                <a:sym typeface="Wingdings" pitchFamily="2" charset="2"/>
              </a:rPr>
              <a:t> - </a:t>
            </a:r>
            <a:r>
              <a:rPr lang="en-US" sz="1800" b="1" u="sng" dirty="0" smtClean="0">
                <a:solidFill>
                  <a:srgbClr val="FF0000"/>
                </a:solidFill>
              </a:rPr>
              <a:t>D:</a:t>
            </a:r>
            <a:r>
              <a:rPr lang="ru-RU" sz="1800" b="1" u="sng" dirty="0" smtClean="0">
                <a:solidFill>
                  <a:srgbClr val="FF0000"/>
                </a:solidFill>
              </a:rPr>
              <a:t>\</a:t>
            </a:r>
            <a:r>
              <a:rPr lang="en-US" sz="1800" b="1" u="sng" dirty="0" smtClean="0">
                <a:solidFill>
                  <a:srgbClr val="FF0000"/>
                </a:solidFill>
              </a:rPr>
              <a:t>Users</a:t>
            </a:r>
            <a:r>
              <a:rPr lang="ru-RU" sz="1800" b="1" u="sng" dirty="0" smtClean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iamv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 smtClean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VirtualBox</a:t>
            </a:r>
            <a:r>
              <a:rPr lang="en-US" sz="1800" b="1" u="sng" dirty="0" smtClean="0">
                <a:solidFill>
                  <a:srgbClr val="FF0000"/>
                </a:solidFill>
              </a:rPr>
              <a:t> VMs</a:t>
            </a:r>
            <a:r>
              <a:rPr lang="ru-RU" sz="1800" b="1" u="sng" dirty="0" smtClean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sym typeface="Wingdings" pitchFamily="2" charset="2"/>
              </a:rPr>
              <a:t>для группы </a:t>
            </a:r>
            <a:r>
              <a:rPr lang="ru-RU" sz="1800" dirty="0" smtClean="0">
                <a:sym typeface="Wingdings" pitchFamily="2" charset="2"/>
              </a:rPr>
              <a:t>ВО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ru-RU" sz="1800" dirty="0" smtClean="0">
                <a:sym typeface="Wingdings" pitchFamily="2" charset="2"/>
              </a:rPr>
              <a:t> </a:t>
            </a:r>
            <a:r>
              <a:rPr lang="ru-RU" sz="1800" dirty="0">
                <a:sym typeface="Wingdings" pitchFamily="2" charset="2"/>
              </a:rPr>
              <a:t>-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iamo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VirtualBox</a:t>
            </a:r>
            <a:r>
              <a:rPr lang="en-US" sz="1800" b="1" u="sng" dirty="0">
                <a:solidFill>
                  <a:srgbClr val="FF0000"/>
                </a:solidFill>
              </a:rPr>
              <a:t> VMs</a:t>
            </a:r>
            <a:r>
              <a:rPr lang="ru-RU" sz="1800" b="1" u="sng" dirty="0" smtClean="0">
                <a:solidFill>
                  <a:srgbClr val="FF0000"/>
                </a:solidFill>
              </a:rPr>
              <a:t>;</a:t>
            </a:r>
            <a:endParaRPr lang="ru-RU" sz="1800" b="1" u="sng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sym typeface="Wingdings" pitchFamily="2" charset="2"/>
              </a:rPr>
              <a:t>для группы </a:t>
            </a:r>
            <a:r>
              <a:rPr lang="ru-RU" sz="1800" dirty="0" smtClean="0">
                <a:sym typeface="Wingdings" pitchFamily="2" charset="2"/>
              </a:rPr>
              <a:t>ВВ</a:t>
            </a:r>
            <a:r>
              <a:rPr lang="en-US" sz="1800" dirty="0" smtClean="0">
                <a:sym typeface="Wingdings" pitchFamily="2" charset="2"/>
              </a:rPr>
              <a:t>2</a:t>
            </a:r>
            <a:r>
              <a:rPr lang="ru-RU" sz="1800" dirty="0" smtClean="0">
                <a:sym typeface="Wingdings" pitchFamily="2" charset="2"/>
              </a:rPr>
              <a:t> </a:t>
            </a:r>
            <a:r>
              <a:rPr lang="ru-RU" sz="1800" dirty="0">
                <a:sym typeface="Wingdings" pitchFamily="2" charset="2"/>
              </a:rPr>
              <a:t>-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iamp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VirtualBox</a:t>
            </a:r>
            <a:r>
              <a:rPr lang="en-US" sz="1800" b="1" u="sng" dirty="0">
                <a:solidFill>
                  <a:srgbClr val="FF0000"/>
                </a:solidFill>
              </a:rPr>
              <a:t> VMs</a:t>
            </a:r>
            <a:r>
              <a:rPr lang="ru-RU" sz="1800" b="1" u="sng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ru-RU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/>
              <a:t>2. </a:t>
            </a:r>
            <a:r>
              <a:rPr lang="ru-RU" sz="1800" dirty="0" smtClean="0"/>
              <a:t>Убрать обновления для </a:t>
            </a:r>
            <a:r>
              <a:rPr lang="ru-RU" sz="1800" dirty="0" err="1" smtClean="0"/>
              <a:t>VirtuaBox</a:t>
            </a:r>
            <a:r>
              <a:rPr lang="ru-RU" sz="1800" dirty="0" smtClean="0"/>
              <a:t>: Файл-&gt;Настройки-&gt;Обновления&gt;убрать "Проверять обновления".</a:t>
            </a:r>
          </a:p>
          <a:p>
            <a:pPr>
              <a:buNone/>
            </a:pPr>
            <a:r>
              <a:rPr lang="ru-RU" sz="1800" dirty="0" smtClean="0"/>
              <a:t>3. Установить управление мышью: Файл-&gt;Дисплей-&gt;Окна машины-&gt;Активировать при наведении мыши.</a:t>
            </a:r>
            <a:endParaRPr lang="ru-RU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2357430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 algn="ctr">
              <a:buNone/>
            </a:pPr>
            <a:r>
              <a:rPr lang="en-US" sz="1800" b="1" dirty="0" err="1" smtClean="0"/>
              <a:t>Установка</a:t>
            </a:r>
            <a:r>
              <a:rPr lang="en-US" sz="1600" b="1" dirty="0" smtClean="0"/>
              <a:t> ОС Windows 2012 Server</a:t>
            </a:r>
            <a:endParaRPr lang="ru-RU" sz="1600" dirty="0" smtClean="0"/>
          </a:p>
          <a:p>
            <a:pPr>
              <a:buNone/>
            </a:pPr>
            <a:r>
              <a:rPr lang="ru-RU" sz="1800" dirty="0" smtClean="0"/>
              <a:t>1. Выбрать в </a:t>
            </a:r>
            <a:r>
              <a:rPr lang="en-US" sz="1800" dirty="0" err="1" smtClean="0"/>
              <a:t>VirtualBox</a:t>
            </a:r>
            <a:r>
              <a:rPr lang="en-US" sz="1800" dirty="0" smtClean="0"/>
              <a:t> </a:t>
            </a:r>
            <a:r>
              <a:rPr lang="ru-RU" sz="1800" dirty="0" smtClean="0"/>
              <a:t>ОС: </a:t>
            </a:r>
            <a:r>
              <a:rPr lang="ru-RU" sz="1800" b="1" dirty="0" smtClean="0"/>
              <a:t>Создать -</a:t>
            </a:r>
            <a:r>
              <a:rPr lang="en-US" sz="1800" b="1" dirty="0" smtClean="0"/>
              <a:t>&gt; </a:t>
            </a:r>
            <a:r>
              <a:rPr lang="ru-RU" sz="1800" dirty="0" smtClean="0"/>
              <a:t>Server2012,</a:t>
            </a:r>
            <a:r>
              <a:rPr lang="en-US" sz="1800" dirty="0" smtClean="0"/>
              <a:t> Microsoft Windows, Windows 2012 (64-bit).</a:t>
            </a:r>
            <a:endParaRPr lang="ru-RU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1"/>
            <a:ext cx="5715040" cy="492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2357430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ru-RU" sz="1800" dirty="0" smtClean="0"/>
              <a:t>2. Объем памяти по умолчанию.</a:t>
            </a:r>
          </a:p>
          <a:p>
            <a:pPr>
              <a:buNone/>
            </a:pPr>
            <a:r>
              <a:rPr lang="ru-RU" sz="1800" dirty="0" smtClean="0"/>
              <a:t>3. Создать новый виртуальный жесткий диск.</a:t>
            </a:r>
          </a:p>
          <a:p>
            <a:pPr>
              <a:buNone/>
            </a:pPr>
            <a:r>
              <a:rPr lang="ru-RU" sz="1800" dirty="0" smtClean="0"/>
              <a:t>4. Диск – VDI </a:t>
            </a:r>
            <a:r>
              <a:rPr lang="en-US" sz="1800" dirty="0" smtClean="0"/>
              <a:t>(Virtual Disk Image).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5. Тип диска – динамический виртуальный жесткий диск.</a:t>
            </a:r>
            <a:endParaRPr lang="ru-RU" sz="18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678661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/>
          <p:nvPr/>
        </p:nvCxnSpPr>
        <p:spPr>
          <a:xfrm>
            <a:off x="1285852" y="1214422"/>
            <a:ext cx="333820" cy="214257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428860" y="1571612"/>
            <a:ext cx="1639084" cy="178538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5716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ru-RU" sz="1800" dirty="0" smtClean="0"/>
              <a:t>6. Размер диска – 50 Гб.</a:t>
            </a:r>
          </a:p>
          <a:p>
            <a:pPr>
              <a:buNone/>
            </a:pPr>
            <a:r>
              <a:rPr lang="ru-RU" sz="1800" dirty="0" smtClean="0"/>
              <a:t>7. Левая кнопка мыши, контекстное меню, </a:t>
            </a:r>
            <a:r>
              <a:rPr lang="ru-RU" sz="1800" b="1" dirty="0" smtClean="0"/>
              <a:t>Запустить</a:t>
            </a:r>
            <a:r>
              <a:rPr lang="ru-RU" sz="1800" dirty="0" smtClean="0"/>
              <a:t> созданную машину: указать местоположение загрузочного диска с дистрибутивом ОС (</a:t>
            </a:r>
            <a:r>
              <a:rPr lang="ru-RU" sz="1800" dirty="0" err="1" smtClean="0"/>
              <a:t>соответствующ</a:t>
            </a:r>
            <a:r>
              <a:rPr lang="en-US" sz="1800" dirty="0" err="1" smtClean="0"/>
              <a:t>ий</a:t>
            </a:r>
            <a:r>
              <a:rPr lang="en-US" sz="1800" dirty="0" smtClean="0"/>
              <a:t> </a:t>
            </a:r>
            <a:r>
              <a:rPr lang="ru-RU" sz="1800" dirty="0" smtClean="0"/>
              <a:t>файл с расширением </a:t>
            </a:r>
            <a:r>
              <a:rPr lang="ru-RU" sz="1800" dirty="0" err="1" smtClean="0"/>
              <a:t>iso</a:t>
            </a:r>
            <a:r>
              <a:rPr lang="ru-RU" sz="1800" dirty="0" smtClean="0"/>
              <a:t> из папки </a:t>
            </a:r>
            <a:r>
              <a:rPr lang="ru-RU" sz="1800" dirty="0" err="1" smtClean="0"/>
              <a:t>Distrib</a:t>
            </a:r>
            <a:r>
              <a:rPr lang="ru-RU" sz="1800" dirty="0" smtClean="0"/>
              <a:t> OS на диске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iamv</a:t>
            </a:r>
            <a:r>
              <a:rPr lang="ru-RU" sz="1800" b="1" dirty="0">
                <a:solidFill>
                  <a:srgbClr val="FF0000"/>
                </a:solidFill>
              </a:rPr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или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iamo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или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iamp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32275"/>
            <a:ext cx="8820472" cy="50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ru-RU" sz="1800" dirty="0" smtClean="0"/>
              <a:t>8. Устанавливать версию "</a:t>
            </a:r>
            <a:r>
              <a:rPr lang="en-US" sz="1800" dirty="0" smtClean="0"/>
              <a:t>Windows Server 2012 </a:t>
            </a:r>
            <a:r>
              <a:rPr lang="en-US" sz="1800" dirty="0" err="1" smtClean="0"/>
              <a:t>Stantard</a:t>
            </a:r>
            <a:r>
              <a:rPr lang="en-US" sz="1800" dirty="0" smtClean="0"/>
              <a:t> (</a:t>
            </a:r>
            <a:r>
              <a:rPr lang="ru-RU" sz="1800" dirty="0" smtClean="0"/>
              <a:t>сервер с графическим интерфейсом</a:t>
            </a:r>
            <a:r>
              <a:rPr lang="en-US" sz="1800" dirty="0" smtClean="0"/>
              <a:t>)</a:t>
            </a:r>
            <a:r>
              <a:rPr lang="ru-RU" sz="1800" dirty="0" smtClean="0"/>
              <a:t>«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657671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9. Тип установки – </a:t>
            </a:r>
            <a:r>
              <a:rPr lang="en-US" dirty="0" smtClean="0"/>
              <a:t>"</a:t>
            </a:r>
            <a:r>
              <a:rPr lang="ru-RU" dirty="0" smtClean="0"/>
              <a:t>выборочная" на "не занятое пространство".</a:t>
            </a:r>
          </a:p>
          <a:p>
            <a:pPr>
              <a:buNone/>
            </a:pPr>
            <a:r>
              <a:rPr lang="ru-RU" dirty="0" smtClean="0"/>
              <a:t>10. Пропустить ввод ключа.</a:t>
            </a:r>
          </a:p>
          <a:p>
            <a:pPr>
              <a:buNone/>
            </a:pPr>
            <a:r>
              <a:rPr lang="ru-RU" dirty="0" smtClean="0"/>
              <a:t>11. Задать и </a:t>
            </a:r>
            <a:r>
              <a:rPr lang="ru-RU" b="1" u="sng" dirty="0" smtClean="0">
                <a:solidFill>
                  <a:srgbClr val="FF0000"/>
                </a:solidFill>
              </a:rPr>
              <a:t>записать, чтобы не забыть</a:t>
            </a:r>
            <a:r>
              <a:rPr lang="ru-RU" dirty="0" smtClean="0"/>
              <a:t> пароль администратора (на кириллице или латинице) – не менее 8 символов из букв и цифр (буквы должны быть заглавные и строчные).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00105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4286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12. В настройке виртуальной машины </a:t>
            </a:r>
            <a:r>
              <a:rPr lang="en-US" dirty="0" smtClean="0"/>
              <a:t>Windows Server 2012</a:t>
            </a:r>
            <a:r>
              <a:rPr lang="ru-RU" dirty="0" smtClean="0"/>
              <a:t> установить для сети</a:t>
            </a:r>
            <a:r>
              <a:rPr lang="en-US" dirty="0" smtClean="0"/>
              <a:t> - </a:t>
            </a:r>
            <a:r>
              <a:rPr lang="ru-RU" dirty="0" smtClean="0"/>
              <a:t> "внутренняя"..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79724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4286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13. Зайти на сервер от имени администратора и в настройках сетевого адаптера виртуальной машины </a:t>
            </a:r>
            <a:r>
              <a:rPr lang="en-US" dirty="0" smtClean="0"/>
              <a:t>Windows Server 2012</a:t>
            </a:r>
            <a:r>
              <a:rPr lang="ru-RU" dirty="0" smtClean="0"/>
              <a:t> убрать использование протокола </a:t>
            </a:r>
            <a:r>
              <a:rPr lang="en-US" dirty="0" err="1" smtClean="0"/>
              <a:t>IPv</a:t>
            </a:r>
            <a:r>
              <a:rPr lang="ru-RU" dirty="0" smtClean="0"/>
              <a:t>.6</a:t>
            </a:r>
            <a:r>
              <a:rPr lang="en-US" dirty="0" smtClean="0"/>
              <a:t>, а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прото</a:t>
            </a:r>
            <a:r>
              <a:rPr lang="ru-RU" dirty="0" smtClean="0"/>
              <a:t>кола </a:t>
            </a:r>
            <a:r>
              <a:rPr lang="en-US" dirty="0" smtClean="0"/>
              <a:t>IP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.</a:t>
            </a:r>
            <a:r>
              <a:rPr lang="en-US" dirty="0" smtClean="0"/>
              <a:t>4 </a:t>
            </a:r>
            <a:r>
              <a:rPr lang="en-US" dirty="0" err="1" smtClean="0"/>
              <a:t>установить</a:t>
            </a:r>
            <a:r>
              <a:rPr lang="en-US" dirty="0" smtClean="0"/>
              <a:t> </a:t>
            </a:r>
            <a:r>
              <a:rPr lang="en-US" dirty="0" err="1" smtClean="0"/>
              <a:t>адрес</a:t>
            </a:r>
            <a:r>
              <a:rPr lang="en-US" dirty="0" smtClean="0"/>
              <a:t> </a:t>
            </a:r>
            <a:r>
              <a:rPr lang="en-US" dirty="0" err="1" smtClean="0"/>
              <a:t>сети</a:t>
            </a:r>
            <a:r>
              <a:rPr lang="en-US" dirty="0" smtClean="0"/>
              <a:t> </a:t>
            </a:r>
            <a:r>
              <a:rPr lang="ru-RU" dirty="0" smtClean="0"/>
              <a:t>192.168.1.1 и маску 255.255.255.0.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152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428596" y="1428736"/>
            <a:ext cx="500066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736"/>
            <a:ext cx="27336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 стрелкой 12"/>
          <p:cNvCxnSpPr/>
          <p:nvPr/>
        </p:nvCxnSpPr>
        <p:spPr>
          <a:xfrm rot="16200000" flipH="1">
            <a:off x="4429124" y="1428736"/>
            <a:ext cx="500066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500306"/>
            <a:ext cx="26574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642910" y="4643446"/>
            <a:ext cx="500066" cy="28575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500306"/>
            <a:ext cx="3054482" cy="385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Прямая со стрелкой 19"/>
          <p:cNvCxnSpPr/>
          <p:nvPr/>
        </p:nvCxnSpPr>
        <p:spPr>
          <a:xfrm rot="10800000">
            <a:off x="6572264" y="5214950"/>
            <a:ext cx="1428760" cy="78581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4286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56"/>
            <a:ext cx="4833958" cy="52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ru-RU" sz="1800" dirty="0" smtClean="0"/>
              <a:t>14. Через </a:t>
            </a:r>
            <a:r>
              <a:rPr lang="ru-RU" sz="1800" b="1" dirty="0" smtClean="0"/>
              <a:t>Управление компьютером </a:t>
            </a:r>
            <a:r>
              <a:rPr lang="ru-RU" sz="1800" dirty="0" smtClean="0"/>
              <a:t>запустить сервис  "Службы» и </a:t>
            </a:r>
            <a:r>
              <a:rPr lang="ru-RU" sz="1800" u="sng" dirty="0" smtClean="0"/>
              <a:t>отключить</a:t>
            </a:r>
            <a:r>
              <a:rPr lang="ru-RU" sz="1800" dirty="0" smtClean="0"/>
              <a:t> брандмауэр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296" y="2000240"/>
            <a:ext cx="839027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0800000" flipV="1">
            <a:off x="4357686" y="642918"/>
            <a:ext cx="2357454" cy="200026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ru-RU" sz="2000" b="1" dirty="0" smtClean="0"/>
              <a:t>Состав лабораторных работ</a:t>
            </a:r>
          </a:p>
          <a:p>
            <a:pPr>
              <a:buNone/>
            </a:pPr>
            <a:endParaRPr lang="ru-RU" sz="1600" u="sng" dirty="0" smtClean="0"/>
          </a:p>
          <a:p>
            <a:pPr>
              <a:buNone/>
            </a:pPr>
            <a:r>
              <a:rPr lang="ru-RU" sz="1600" u="sng" dirty="0" smtClean="0"/>
              <a:t>Лабораторная работа №1 (2 часа) </a:t>
            </a:r>
            <a:r>
              <a:rPr lang="ru-RU" sz="1600" b="1" dirty="0" smtClean="0"/>
              <a:t>Установка ОС </a:t>
            </a:r>
            <a:r>
              <a:rPr lang="en-US" sz="1600" b="1" dirty="0" smtClean="0"/>
              <a:t>Windows 2012 Server </a:t>
            </a:r>
            <a:r>
              <a:rPr lang="ru-RU" sz="1600" b="1" dirty="0" smtClean="0"/>
              <a:t>и её начальная настройка. Установка ОС </a:t>
            </a:r>
            <a:r>
              <a:rPr lang="en-US" sz="1600" b="1" dirty="0" smtClean="0"/>
              <a:t>Windows</a:t>
            </a:r>
            <a:r>
              <a:rPr lang="ru-RU" sz="1600" b="1" dirty="0" smtClean="0"/>
              <a:t> </a:t>
            </a:r>
            <a:r>
              <a:rPr lang="en-US" sz="1600" b="1" dirty="0" smtClean="0"/>
              <a:t>XP </a:t>
            </a:r>
            <a:r>
              <a:rPr lang="ru-RU" sz="1600" b="1" dirty="0" smtClean="0"/>
              <a:t>на двух рабочих станциях и их настройка</a:t>
            </a:r>
          </a:p>
          <a:p>
            <a:pPr>
              <a:buNone/>
            </a:pPr>
            <a:r>
              <a:rPr lang="ru-RU" sz="1600" u="sng" dirty="0" smtClean="0"/>
              <a:t>Лабораторная работа №2 (2 часа) </a:t>
            </a:r>
            <a:r>
              <a:rPr lang="ru-RU" sz="1600" b="1" u="sng" dirty="0" smtClean="0"/>
              <a:t>Создание контроллера домена </a:t>
            </a:r>
            <a:endParaRPr lang="ru-RU" sz="1600" b="1" dirty="0" smtClean="0"/>
          </a:p>
          <a:p>
            <a:pPr>
              <a:buNone/>
            </a:pPr>
            <a:r>
              <a:rPr lang="ru-RU" sz="1600" b="1" dirty="0" smtClean="0"/>
              <a:t> </a:t>
            </a:r>
            <a:r>
              <a:rPr lang="ru-RU" sz="1600" dirty="0" smtClean="0"/>
              <a:t>Установка </a:t>
            </a:r>
            <a:r>
              <a:rPr lang="en-US" sz="1600" dirty="0" smtClean="0"/>
              <a:t>DNS </a:t>
            </a:r>
            <a:r>
              <a:rPr lang="ru-RU" sz="1600" dirty="0" smtClean="0"/>
              <a:t>и </a:t>
            </a:r>
            <a:r>
              <a:rPr lang="en-US" sz="1600" dirty="0" smtClean="0"/>
              <a:t>Active Directory </a:t>
            </a:r>
            <a:r>
              <a:rPr lang="ru-RU" sz="1600" dirty="0" smtClean="0"/>
              <a:t>в ОС </a:t>
            </a:r>
            <a:r>
              <a:rPr lang="en-US" sz="1600" dirty="0" smtClean="0"/>
              <a:t>Windows 2012 Server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u="sng" dirty="0" smtClean="0"/>
              <a:t>Лабораторная работа №3 (2 часа) </a:t>
            </a:r>
            <a:r>
              <a:rPr lang="ru-RU" sz="1600" b="1" dirty="0" smtClean="0"/>
              <a:t>Развертывание </a:t>
            </a:r>
            <a:r>
              <a:rPr lang="en-US" sz="1600" b="1" dirty="0" smtClean="0"/>
              <a:t>AD </a:t>
            </a:r>
            <a:r>
              <a:rPr lang="ru-RU" sz="1600" b="1" dirty="0" smtClean="0"/>
              <a:t>в домене.</a:t>
            </a:r>
            <a:r>
              <a:rPr lang="en-US" sz="1600" b="1" dirty="0" smtClean="0"/>
              <a:t> </a:t>
            </a:r>
            <a:r>
              <a:rPr lang="ru-RU" sz="1600" b="1" dirty="0" smtClean="0"/>
              <a:t>Учетные </a:t>
            </a:r>
            <a:r>
              <a:rPr lang="ru-RU" sz="1600" b="1" dirty="0"/>
              <a:t>записи компьютеров </a:t>
            </a:r>
            <a:r>
              <a:rPr lang="ru-RU" sz="1600" b="1" dirty="0" smtClean="0"/>
              <a:t>(</a:t>
            </a:r>
            <a:r>
              <a:rPr lang="ru-RU" sz="1600" b="1" dirty="0"/>
              <a:t>Литература </a:t>
            </a:r>
            <a:r>
              <a:rPr lang="ru-RU" sz="1600" b="1" dirty="0" smtClean="0"/>
              <a:t>2 стр.186-211,  Литература </a:t>
            </a:r>
            <a:r>
              <a:rPr lang="ru-RU" sz="1600" b="1" dirty="0"/>
              <a:t>3, </a:t>
            </a:r>
            <a:r>
              <a:rPr lang="ru-RU" sz="1600" b="1" dirty="0" smtClean="0"/>
              <a:t>стр. 117-132)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Разработка структуры </a:t>
            </a:r>
            <a:r>
              <a:rPr lang="en-US" sz="1600" dirty="0"/>
              <a:t>AD </a:t>
            </a:r>
            <a:r>
              <a:rPr lang="ru-RU" sz="1600" dirty="0"/>
              <a:t>в домене. Создание подразделений (контейнеров). Создание учетных записей компьютеров. Присоединение компьютера к домену. Перемещение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объекта компьютера. Управление учетными записями компьютеров. Удаление,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отключение и переустановка учетных записей компьютеров</a:t>
            </a:r>
            <a:r>
              <a:rPr lang="ru-RU" sz="16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>
              <a:buNone/>
            </a:pPr>
            <a:r>
              <a:rPr lang="ru-RU" sz="1600" u="sng" dirty="0" smtClean="0"/>
              <a:t>Лабораторная </a:t>
            </a:r>
            <a:r>
              <a:rPr lang="ru-RU" sz="1600" u="sng" dirty="0"/>
              <a:t>работа </a:t>
            </a:r>
            <a:r>
              <a:rPr lang="ru-RU" sz="1600" u="sng" dirty="0" smtClean="0"/>
              <a:t>№4 (2 </a:t>
            </a:r>
            <a:r>
              <a:rPr lang="ru-RU" sz="1600" u="sng" dirty="0"/>
              <a:t>часа</a:t>
            </a:r>
            <a:r>
              <a:rPr lang="ru-RU" sz="1600" u="sng" dirty="0" smtClean="0"/>
              <a:t>)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  <a:r>
              <a:rPr lang="ru-RU" sz="1600" b="1" dirty="0"/>
              <a:t>Учетные записи </a:t>
            </a:r>
            <a:r>
              <a:rPr lang="ru-RU" sz="1600" b="1" dirty="0" smtClean="0"/>
              <a:t>пользователей (Литература 3, стр. 48-56)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Создание и управление объектами </a:t>
            </a:r>
            <a:r>
              <a:rPr lang="ru-RU" sz="1600" dirty="0" smtClean="0"/>
              <a:t>пользователей в </a:t>
            </a:r>
            <a:r>
              <a:rPr lang="en-US" sz="1600" dirty="0" smtClean="0"/>
              <a:t>AD</a:t>
            </a:r>
            <a:r>
              <a:rPr lang="ru-RU" sz="1600" dirty="0" smtClean="0"/>
              <a:t>, свойства учетной</a:t>
            </a:r>
            <a:r>
              <a:rPr lang="en-US" sz="1600" dirty="0"/>
              <a:t> </a:t>
            </a:r>
            <a:r>
              <a:rPr lang="ru-RU" sz="1600" dirty="0" smtClean="0"/>
              <a:t>записи, перемещение  объекта пользователя.</a:t>
            </a: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u="sng" dirty="0" smtClean="0"/>
              <a:t>Лабораторная работа №5 ( 2 часа) </a:t>
            </a:r>
            <a:r>
              <a:rPr lang="ru-RU" sz="1600" b="1" dirty="0" smtClean="0"/>
              <a:t>Управление профилями </a:t>
            </a:r>
            <a:r>
              <a:rPr lang="ru-RU" sz="1600" b="1" dirty="0"/>
              <a:t>пользователей (Литература 3, стр</a:t>
            </a:r>
            <a:r>
              <a:rPr lang="ru-RU" sz="1600" b="1" dirty="0" smtClean="0"/>
              <a:t>. 70-76)</a:t>
            </a:r>
          </a:p>
          <a:p>
            <a:pPr>
              <a:buNone/>
            </a:pPr>
            <a:r>
              <a:rPr lang="ru-RU" sz="1600" dirty="0" smtClean="0"/>
              <a:t>Профили пользователей: локальные профили пользователей, перемещаемые профили пользователей, обязательные профили пользователей.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1150"/>
            <a:ext cx="85344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2107389" y="1393017"/>
            <a:ext cx="3714776" cy="264320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966913"/>
            <a:ext cx="5195912" cy="429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16200000" flipH="1">
            <a:off x="1116781" y="2688425"/>
            <a:ext cx="4348194" cy="99060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618369"/>
            <a:ext cx="5357849" cy="602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714348" y="1000108"/>
            <a:ext cx="2571768" cy="242889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7857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ru-RU" sz="1800" dirty="0" smtClean="0"/>
              <a:t>15. Там же отключить обновление ОС </a:t>
            </a:r>
            <a:r>
              <a:rPr lang="en-US" sz="1800" dirty="0" smtClean="0"/>
              <a:t>Windows</a:t>
            </a:r>
            <a:r>
              <a:rPr lang="ru-RU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7413965" cy="25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785786" y="928670"/>
            <a:ext cx="2428892" cy="214314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16. Для входа от имени администратора</a:t>
            </a:r>
            <a:r>
              <a:rPr lang="en-US" sz="1800" dirty="0" smtClean="0"/>
              <a:t> (</a:t>
            </a:r>
            <a:r>
              <a:rPr lang="ru-RU" sz="1800" dirty="0" smtClean="0"/>
              <a:t>для удобства при дальнейшей работе</a:t>
            </a:r>
            <a:r>
              <a:rPr lang="en-US" sz="1800" dirty="0" smtClean="0"/>
              <a:t>)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сделать установки по умолчанию </a:t>
            </a:r>
            <a:r>
              <a:rPr lang="ru-RU" sz="1800" b="1" dirty="0" smtClean="0"/>
              <a:t>языка ввода (латиница) и переключения клавиатуры (</a:t>
            </a:r>
            <a:r>
              <a:rPr lang="en-US" sz="1800" b="1" dirty="0" err="1" smtClean="0"/>
              <a:t>ctrl+shift</a:t>
            </a:r>
            <a:r>
              <a:rPr lang="ru-RU" sz="1800" b="1" dirty="0" smtClean="0"/>
              <a:t>)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/>
              <a:t>Для этого запустить редактор реестра </a:t>
            </a:r>
            <a:r>
              <a:rPr lang="ru-RU" sz="1800" dirty="0" err="1"/>
              <a:t>regedit</a:t>
            </a:r>
            <a:r>
              <a:rPr lang="ru-RU" sz="1800" dirty="0"/>
              <a:t>  и изменить следующие ключи: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>
              <a:buNone/>
            </a:pPr>
            <a:endParaRPr lang="ru-RU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8464"/>
            <a:ext cx="6286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552390"/>
            <a:ext cx="6286500" cy="394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64291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 smtClean="0"/>
              <a:t>Язык по умолчанию – английский (</a:t>
            </a:r>
            <a:r>
              <a:rPr lang="en-US" u="sng" dirty="0" smtClean="0"/>
              <a:t>DEFAULT</a:t>
            </a:r>
            <a:r>
              <a:rPr lang="ru-RU" u="sng" dirty="0" smtClean="0"/>
              <a:t> </a:t>
            </a:r>
            <a:r>
              <a:rPr lang="en-US" u="sng" dirty="0" smtClean="0"/>
              <a:t>   ENG</a:t>
            </a:r>
            <a:r>
              <a:rPr lang="ru-RU" u="sng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[HKEY_USERS\.DEFAULT\Keyboard Layout\Preload]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"1"="00000409"</a:t>
            </a:r>
          </a:p>
          <a:p>
            <a:pPr marL="0" indent="0">
              <a:buNone/>
            </a:pPr>
            <a:r>
              <a:rPr lang="en-US" dirty="0" smtClean="0"/>
              <a:t>"2"="00000419“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Переключение языков ввода по </a:t>
            </a:r>
            <a:r>
              <a:rPr lang="en-US" dirty="0" err="1" smtClean="0"/>
              <a:t>Ctrl+Shift</a:t>
            </a:r>
            <a:r>
              <a:rPr lang="ru-RU" dirty="0" smtClean="0"/>
              <a:t> (</a:t>
            </a:r>
            <a:r>
              <a:rPr lang="en-US" u="sng" dirty="0" smtClean="0"/>
              <a:t>DEFAULT</a:t>
            </a:r>
            <a:r>
              <a:rPr lang="ru-RU" u="sng" dirty="0" smtClean="0"/>
              <a:t> </a:t>
            </a:r>
            <a:r>
              <a:rPr lang="en-US" u="sng" dirty="0" smtClean="0"/>
              <a:t>     Toggle</a:t>
            </a:r>
            <a:r>
              <a:rPr lang="ru-RU" u="sng" dirty="0" smtClean="0"/>
              <a:t>)</a:t>
            </a:r>
            <a:endParaRPr lang="en-US" u="sng" dirty="0" smtClean="0"/>
          </a:p>
          <a:p>
            <a:pPr marL="0" indent="0">
              <a:buNone/>
            </a:pPr>
            <a:r>
              <a:rPr lang="en-US" b="1" dirty="0" smtClean="0"/>
              <a:t>[HKEY_USERS\.DEFAULT\Keyboard Layout\Toggle]</a:t>
            </a:r>
          </a:p>
          <a:p>
            <a:pPr marL="0" indent="0">
              <a:buNone/>
            </a:pPr>
            <a:r>
              <a:rPr lang="en-US" dirty="0" smtClean="0"/>
              <a:t>"Hotkey"="2"</a:t>
            </a:r>
          </a:p>
          <a:p>
            <a:pPr marL="0" indent="0">
              <a:buNone/>
            </a:pPr>
            <a:r>
              <a:rPr lang="en-US" dirty="0" smtClean="0"/>
              <a:t>"Language Hotkey"="2"</a:t>
            </a:r>
          </a:p>
          <a:p>
            <a:pPr marL="0" indent="0">
              <a:buNone/>
            </a:pPr>
            <a:r>
              <a:rPr lang="en-US" dirty="0" smtClean="0"/>
              <a:t>"Layout Hotkey"="1”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571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17. Через </a:t>
            </a:r>
            <a:r>
              <a:rPr lang="ru-RU" b="1" dirty="0" smtClean="0"/>
              <a:t>Диспетчер серверов-</a:t>
            </a:r>
            <a:r>
              <a:rPr lang="en-US" b="1" dirty="0" smtClean="0"/>
              <a:t>&gt;</a:t>
            </a:r>
            <a:r>
              <a:rPr lang="ru-RU" b="1" dirty="0" smtClean="0"/>
              <a:t>Локальный сервер </a:t>
            </a:r>
            <a:r>
              <a:rPr lang="ru-RU" dirty="0" smtClean="0">
                <a:solidFill>
                  <a:srgbClr val="FF0000"/>
                </a:solidFill>
              </a:rPr>
              <a:t>переименовать сервер по правилу: </a:t>
            </a:r>
            <a:r>
              <a:rPr lang="en-US" b="1" dirty="0" smtClean="0">
                <a:solidFill>
                  <a:srgbClr val="FF0000"/>
                </a:solidFill>
              </a:rPr>
              <a:t>brig[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ru-RU" dirty="0" smtClean="0">
                <a:solidFill>
                  <a:srgbClr val="FF0000"/>
                </a:solidFill>
              </a:rPr>
              <a:t>, где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FF0000"/>
                </a:solidFill>
              </a:rPr>
              <a:t>номер бригады. Например для бригады №1 это будет </a:t>
            </a:r>
            <a:r>
              <a:rPr lang="en-US" b="1" dirty="0" smtClean="0">
                <a:solidFill>
                  <a:srgbClr val="FF0000"/>
                </a:solidFill>
              </a:rPr>
              <a:t>brig1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10800000" flipV="1">
            <a:off x="4429124" y="642918"/>
            <a:ext cx="2000264" cy="150019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7" y="3253186"/>
            <a:ext cx="4357717" cy="36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 стрелкой 10"/>
          <p:cNvCxnSpPr/>
          <p:nvPr/>
        </p:nvCxnSpPr>
        <p:spPr>
          <a:xfrm rot="10800000" flipV="1">
            <a:off x="2786050" y="714356"/>
            <a:ext cx="3571900" cy="342902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3                                                                                                            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4291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18. Выключить </a:t>
            </a:r>
            <a:r>
              <a:rPr lang="en-US" dirty="0" smtClean="0"/>
              <a:t>Windows Server 2012</a:t>
            </a:r>
            <a:r>
              <a:rPr lang="ru-RU" dirty="0" smtClean="0"/>
              <a:t> –</a:t>
            </a:r>
            <a:r>
              <a:rPr lang="en-US" dirty="0" smtClean="0"/>
              <a:t>&gt;</a:t>
            </a:r>
            <a:r>
              <a:rPr lang="ru-RU" dirty="0" smtClean="0"/>
              <a:t> Мышь в правый нижний угол- </a:t>
            </a:r>
            <a:r>
              <a:rPr lang="ru-RU" b="1" dirty="0" err="1" smtClean="0"/>
              <a:t>Параметры-Выключение-Причина</a:t>
            </a:r>
            <a:r>
              <a:rPr lang="ru-RU" b="1" dirty="0" smtClean="0"/>
              <a:t>- Обслуживание(запланированное)-Продолжить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1"/>
            <a:ext cx="4929222" cy="45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 rot="5400000">
            <a:off x="4464843" y="1535893"/>
            <a:ext cx="3714776" cy="250033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71448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u="sng" dirty="0" smtClean="0"/>
              <a:t>Тема работы:</a:t>
            </a:r>
            <a:r>
              <a:rPr lang="ru-RU" sz="1800" dirty="0" smtClean="0"/>
              <a:t> Повысить роль сервера до уровня контроллера домена: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Внимание:</a:t>
            </a:r>
            <a:r>
              <a:rPr lang="ru-RU" sz="1800" dirty="0" smtClean="0">
                <a:solidFill>
                  <a:srgbClr val="FF0000"/>
                </a:solidFill>
              </a:rPr>
              <a:t> перед выполнением этой работы нужно остановить сервер </a:t>
            </a:r>
            <a:r>
              <a:rPr lang="en-US" sz="1800" dirty="0" smtClean="0">
                <a:solidFill>
                  <a:srgbClr val="FF0000"/>
                </a:solidFill>
              </a:rPr>
              <a:t>DNS </a:t>
            </a:r>
            <a:r>
              <a:rPr lang="ru-RU" sz="1800" dirty="0" smtClean="0">
                <a:solidFill>
                  <a:srgbClr val="FF0000"/>
                </a:solidFill>
              </a:rPr>
              <a:t>и сервер</a:t>
            </a:r>
            <a:r>
              <a:rPr lang="en-US" sz="1800" dirty="0" smtClean="0">
                <a:solidFill>
                  <a:srgbClr val="FF0000"/>
                </a:solidFill>
              </a:rPr>
              <a:t> DHCP</a:t>
            </a:r>
            <a:r>
              <a:rPr lang="ru-RU" sz="1800" dirty="0" smtClean="0">
                <a:solidFill>
                  <a:srgbClr val="FF0000"/>
                </a:solidFill>
              </a:rPr>
              <a:t>, ранее запущенные на </a:t>
            </a:r>
            <a:r>
              <a:rPr lang="ru-RU" sz="1800" dirty="0">
                <a:solidFill>
                  <a:srgbClr val="FF0000"/>
                </a:solidFill>
              </a:rPr>
              <a:t>станции </a:t>
            </a:r>
            <a:r>
              <a:rPr lang="ru-RU" sz="1800" dirty="0" smtClean="0">
                <a:solidFill>
                  <a:srgbClr val="FF0000"/>
                </a:solidFill>
              </a:rPr>
              <a:t>под управлением ОС </a:t>
            </a:r>
            <a:r>
              <a:rPr lang="en-US" sz="1800" dirty="0" smtClean="0">
                <a:solidFill>
                  <a:srgbClr val="FF0000"/>
                </a:solidFill>
              </a:rPr>
              <a:t>Windows XP.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err="1" smtClean="0"/>
              <a:t>ВЫполнить</a:t>
            </a:r>
            <a:r>
              <a:rPr lang="ru-RU" sz="1800" dirty="0" smtClean="0"/>
              <a:t>: </a:t>
            </a:r>
            <a:r>
              <a:rPr lang="ru-RU" sz="1800" b="1" dirty="0" smtClean="0"/>
              <a:t>Диспетчер серверов-</a:t>
            </a:r>
            <a:r>
              <a:rPr lang="en-US" sz="1800" b="1" dirty="0" smtClean="0"/>
              <a:t>&gt;</a:t>
            </a:r>
            <a:r>
              <a:rPr lang="ru-RU" sz="1800" b="1" dirty="0" smtClean="0"/>
              <a:t>Настроить этот локальный сервер-</a:t>
            </a:r>
            <a:r>
              <a:rPr lang="en-US" sz="1800" b="1" dirty="0" smtClean="0"/>
              <a:t>&gt;</a:t>
            </a:r>
            <a:r>
              <a:rPr lang="ru-RU" sz="1800" b="1" dirty="0" smtClean="0"/>
              <a:t>Добавить роли и компоненты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0968"/>
            <a:ext cx="8667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6200000" flipH="1">
            <a:off x="3071802" y="3140968"/>
            <a:ext cx="2500330" cy="178595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Ознакомиться с информацией и перейти </a:t>
            </a:r>
            <a:r>
              <a:rPr lang="ru-RU" sz="1600" b="1" dirty="0" smtClean="0"/>
              <a:t>Далее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76200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2214546" y="4857760"/>
            <a:ext cx="3571900" cy="128588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u="sng" dirty="0"/>
              <a:t>Лабораторная работа </a:t>
            </a:r>
            <a:r>
              <a:rPr lang="ru-RU" sz="1600" u="sng" dirty="0" smtClean="0"/>
              <a:t>№6 </a:t>
            </a:r>
            <a:r>
              <a:rPr lang="ru-RU" sz="1600" u="sng" dirty="0"/>
              <a:t>( </a:t>
            </a:r>
            <a:r>
              <a:rPr lang="ru-RU" sz="1600" u="sng" dirty="0" smtClean="0"/>
              <a:t>2 </a:t>
            </a:r>
            <a:r>
              <a:rPr lang="ru-RU" sz="1600" u="sng" dirty="0"/>
              <a:t>часа) </a:t>
            </a:r>
            <a:r>
              <a:rPr lang="ru-RU" sz="1600" b="1" dirty="0"/>
              <a:t>Учетные записи </a:t>
            </a:r>
            <a:r>
              <a:rPr lang="ru-RU" sz="1600" b="1" dirty="0" smtClean="0"/>
              <a:t>групп </a:t>
            </a:r>
            <a:r>
              <a:rPr lang="ru-RU" sz="1600" b="1" dirty="0"/>
              <a:t>(Литература 2 </a:t>
            </a:r>
            <a:r>
              <a:rPr lang="ru-RU" sz="1600" b="1" dirty="0" smtClean="0"/>
              <a:t>стр.140-166,  </a:t>
            </a:r>
            <a:r>
              <a:rPr lang="ru-RU" sz="1600" b="1" dirty="0"/>
              <a:t>Литература 3, стр. </a:t>
            </a:r>
            <a:r>
              <a:rPr lang="ru-RU" sz="1600" b="1" dirty="0" smtClean="0"/>
              <a:t>96-104)</a:t>
            </a:r>
            <a:endParaRPr lang="ru-RU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Тип </a:t>
            </a:r>
            <a:r>
              <a:rPr lang="ru-RU" sz="1600" dirty="0"/>
              <a:t>группы и области </a:t>
            </a:r>
            <a:r>
              <a:rPr lang="ru-RU" sz="1600" dirty="0" smtClean="0"/>
              <a:t>действия. Локальные группы компьютера. Домен: локальные группы, глобальные группы, универсальные </a:t>
            </a:r>
            <a:r>
              <a:rPr lang="ru-RU" sz="1600" dirty="0"/>
              <a:t>группы. Создание и изменение </a:t>
            </a:r>
            <a:r>
              <a:rPr lang="ru-RU" sz="1600" dirty="0" smtClean="0"/>
              <a:t>состава группы. Преобразование </a:t>
            </a:r>
            <a:r>
              <a:rPr lang="ru-RU" sz="1600" dirty="0"/>
              <a:t>групп. Изменение типа и области действия группы</a:t>
            </a:r>
            <a:r>
              <a:rPr lang="ru-RU" sz="1600" dirty="0" smtClean="0"/>
              <a:t>.. </a:t>
            </a:r>
            <a:r>
              <a:rPr lang="ru-RU" sz="1600" dirty="0"/>
              <a:t>Управление учетными записями групп. Создание группы безопасности. </a:t>
            </a:r>
            <a:r>
              <a:rPr lang="ru-RU" sz="1600" dirty="0" smtClean="0"/>
              <a:t>Поиск </a:t>
            </a:r>
            <a:r>
              <a:rPr lang="ru-RU" sz="1600" dirty="0"/>
              <a:t>доменных групп, к которым относится </a:t>
            </a:r>
            <a:r>
              <a:rPr lang="ru-RU" sz="1600" dirty="0" smtClean="0"/>
              <a:t>пользователь.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u="sng" dirty="0"/>
              <a:t>Лабораторная работа </a:t>
            </a:r>
            <a:r>
              <a:rPr lang="ru-RU" sz="1600" u="sng" dirty="0" smtClean="0"/>
              <a:t>№7 </a:t>
            </a:r>
            <a:r>
              <a:rPr lang="ru-RU" sz="1600" u="sng" dirty="0"/>
              <a:t>( </a:t>
            </a:r>
            <a:r>
              <a:rPr lang="ru-RU" sz="1600" u="sng" dirty="0" smtClean="0"/>
              <a:t>2 </a:t>
            </a:r>
            <a:r>
              <a:rPr lang="ru-RU" sz="1600" u="sng" dirty="0"/>
              <a:t>часа) </a:t>
            </a:r>
            <a:r>
              <a:rPr lang="ru-RU" sz="1600" b="1" dirty="0" smtClean="0"/>
              <a:t>Управление файлами и папками в домене (Литература </a:t>
            </a:r>
            <a:r>
              <a:rPr lang="ru-RU" sz="1600" b="1" dirty="0"/>
              <a:t>3, стр. </a:t>
            </a:r>
            <a:r>
              <a:rPr lang="ru-RU" sz="1600" b="1" dirty="0" smtClean="0"/>
              <a:t>142-161)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Настройка общих папок, открытие </a:t>
            </a:r>
            <a:r>
              <a:rPr lang="ru-RU" sz="1600" dirty="0"/>
              <a:t>общего доступа к </a:t>
            </a:r>
            <a:r>
              <a:rPr lang="ru-RU" sz="1600" dirty="0" smtClean="0"/>
              <a:t>папке, настройка разрешений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доступа к </a:t>
            </a:r>
            <a:r>
              <a:rPr lang="ru-RU" sz="1600" dirty="0" smtClean="0"/>
              <a:t>общему ресурсу (папке). Настройка разрешений файловой системы, редактор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таблицы </a:t>
            </a:r>
            <a:r>
              <a:rPr lang="ru-RU" sz="1600" dirty="0" smtClean="0"/>
              <a:t>управления доступом, добавление </a:t>
            </a:r>
            <a:r>
              <a:rPr lang="ru-RU" sz="1600" dirty="0"/>
              <a:t>и </a:t>
            </a:r>
            <a:r>
              <a:rPr lang="ru-RU" sz="1600" dirty="0" smtClean="0"/>
              <a:t>удаление разрешений, изменение разрешений, 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Шаблоны разрешений </a:t>
            </a:r>
            <a:r>
              <a:rPr lang="ru-RU" sz="1600" dirty="0"/>
              <a:t>и </a:t>
            </a:r>
            <a:r>
              <a:rPr lang="ru-RU" sz="1600" dirty="0" smtClean="0"/>
              <a:t>особые разрешения. Наследование, перекрытие наследования, восстановление наследования. Действующие разрешения, определение действующих 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Разрешений. Права </a:t>
            </a:r>
            <a:r>
              <a:rPr lang="ru-RU" sz="1600" dirty="0"/>
              <a:t>владения </a:t>
            </a:r>
            <a:r>
              <a:rPr lang="ru-RU" sz="1600" dirty="0" smtClean="0"/>
              <a:t>ресурсом, создатель-владелец, право владения.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u="sng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u="sng" dirty="0"/>
              <a:t>Лабораторная работа </a:t>
            </a:r>
            <a:r>
              <a:rPr lang="ru-RU" sz="1600" u="sng" dirty="0" smtClean="0"/>
              <a:t>№8 </a:t>
            </a:r>
            <a:r>
              <a:rPr lang="ru-RU" sz="1600" u="sng" dirty="0"/>
              <a:t>( </a:t>
            </a:r>
            <a:r>
              <a:rPr lang="ru-RU" sz="1600" u="sng" dirty="0" smtClean="0"/>
              <a:t>2 </a:t>
            </a:r>
            <a:r>
              <a:rPr lang="ru-RU" sz="1600" u="sng" dirty="0"/>
              <a:t>часа) </a:t>
            </a:r>
            <a:r>
              <a:rPr lang="ru-RU" sz="1600" b="1" dirty="0" smtClean="0"/>
              <a:t>Аудит доступа к файловой системе </a:t>
            </a:r>
            <a:r>
              <a:rPr lang="ru-RU" sz="1600" b="1" dirty="0"/>
              <a:t>(Литература 3, стр. </a:t>
            </a:r>
            <a:r>
              <a:rPr lang="ru-RU" sz="1600" b="1" dirty="0" smtClean="0"/>
              <a:t>168-172)</a:t>
            </a:r>
          </a:p>
          <a:p>
            <a:pPr marL="0" indent="0">
              <a:buNone/>
            </a:pPr>
            <a:r>
              <a:rPr lang="ru-RU" sz="1600" dirty="0" smtClean="0"/>
              <a:t>Настройка параметров аудита, включение аудита, анализ журнала безопасности.</a:t>
            </a:r>
            <a:endParaRPr lang="ru-RU" sz="1600" b="1" dirty="0"/>
          </a:p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xmlns="" val="659179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00042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</a:t>
            </a:r>
          </a:p>
          <a:p>
            <a:pPr marL="0" indent="0">
              <a:buNone/>
            </a:pPr>
            <a:r>
              <a:rPr lang="ru-RU" sz="1600" b="1" dirty="0" smtClean="0"/>
              <a:t> </a:t>
            </a:r>
          </a:p>
          <a:p>
            <a:pPr marL="0" indent="0">
              <a:buNone/>
            </a:pPr>
            <a:r>
              <a:rPr lang="ru-RU" sz="1600" dirty="0" smtClean="0"/>
              <a:t>Мастер  добавления ролей: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6390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4929190" y="5143512"/>
            <a:ext cx="1357322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 rot="16200000" flipH="1">
            <a:off x="4929190" y="5143512"/>
            <a:ext cx="1357322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980728"/>
            <a:ext cx="762952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143504" y="642918"/>
            <a:ext cx="1876768" cy="328614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016493" y="321459"/>
            <a:ext cx="258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выбрать ваш сервер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</a:t>
            </a:r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Добавить роль </a:t>
            </a:r>
            <a:r>
              <a:rPr lang="en-US" sz="1600" b="1" dirty="0" smtClean="0"/>
              <a:t>DNS-</a:t>
            </a:r>
            <a:r>
              <a:rPr lang="ru-RU" sz="1600" b="1" dirty="0" smtClean="0"/>
              <a:t>сервера</a:t>
            </a:r>
            <a:r>
              <a:rPr lang="ru-RU" sz="1600" dirty="0" smtClean="0"/>
              <a:t> и   </a:t>
            </a:r>
            <a:r>
              <a:rPr lang="ru-RU" sz="1600" b="1" dirty="0" smtClean="0"/>
              <a:t>Доменные службы </a:t>
            </a:r>
            <a:r>
              <a:rPr lang="en-US" sz="1600" b="1" dirty="0" smtClean="0"/>
              <a:t>Active Directory</a:t>
            </a: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34076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12037" y="3312438"/>
            <a:ext cx="2786082" cy="171451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83475" y="3883942"/>
            <a:ext cx="2786082" cy="114300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</a:t>
            </a:r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r>
              <a:rPr lang="ru-RU" sz="1600" dirty="0" smtClean="0"/>
              <a:t>Согласиться с выбором компонентов</a:t>
            </a:r>
            <a:endParaRPr lang="ru-RU" sz="1600" dirty="0"/>
          </a:p>
          <a:p>
            <a:pPr marL="0" indent="0">
              <a:buNone/>
            </a:pPr>
            <a:r>
              <a:rPr lang="ru-RU" sz="1600" b="1" dirty="0" smtClean="0"/>
              <a:t>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7" y="1268760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285720" y="4429132"/>
            <a:ext cx="5582424" cy="180818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Ознакомиться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015" y="1412776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285720" y="4429132"/>
            <a:ext cx="5510416" cy="195219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Ознакомиться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34076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043" y="1340768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805" y="1355056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8" y="134076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183475" y="5026950"/>
            <a:ext cx="5500726" cy="128588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Ознакомиться и </a:t>
            </a:r>
            <a:r>
              <a:rPr lang="ru-RU" sz="1600" b="1" dirty="0" smtClean="0"/>
              <a:t>Установить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151" y="141753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26" y="1417538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388" y="1431826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151" y="141753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576" y="1412776"/>
            <a:ext cx="76295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284058" y="5103720"/>
            <a:ext cx="6572296" cy="128588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Ждать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742950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288" y="742950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0" y="757238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7" y="2324100"/>
            <a:ext cx="76104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 стрелкой 13"/>
          <p:cNvCxnSpPr/>
          <p:nvPr/>
        </p:nvCxnSpPr>
        <p:spPr>
          <a:xfrm flipV="1">
            <a:off x="214282" y="4000504"/>
            <a:ext cx="3000396" cy="42862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Должны получить: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728663"/>
            <a:ext cx="75914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 стрелкой 13"/>
          <p:cNvCxnSpPr/>
          <p:nvPr/>
        </p:nvCxnSpPr>
        <p:spPr>
          <a:xfrm>
            <a:off x="214282" y="4429132"/>
            <a:ext cx="6572296" cy="121444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85720" y="2571744"/>
            <a:ext cx="5072098" cy="18573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Затем</a:t>
            </a:r>
            <a:r>
              <a:rPr lang="en-US" sz="1600" dirty="0" smtClean="0"/>
              <a:t> </a:t>
            </a:r>
            <a:r>
              <a:rPr lang="ru-RU" sz="1600" b="1" dirty="0" smtClean="0"/>
              <a:t>Повысить роль этого сервера до уровня контроллера домена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252538"/>
            <a:ext cx="6115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>
            <a:off x="467544" y="764704"/>
            <a:ext cx="1889878" cy="230710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u="sng" dirty="0" smtClean="0"/>
              <a:t>Лабораторная </a:t>
            </a:r>
            <a:r>
              <a:rPr lang="ru-RU" sz="1600" u="sng" dirty="0"/>
              <a:t>работа </a:t>
            </a:r>
            <a:r>
              <a:rPr lang="ru-RU" sz="1600" u="sng" dirty="0" smtClean="0"/>
              <a:t>№9 </a:t>
            </a:r>
            <a:r>
              <a:rPr lang="ru-RU" sz="1600" u="sng" dirty="0"/>
              <a:t>(4 часа) </a:t>
            </a:r>
            <a:r>
              <a:rPr lang="ru-RU" sz="1600" b="1" dirty="0"/>
              <a:t>Контроллеры </a:t>
            </a:r>
            <a:r>
              <a:rPr lang="ru-RU" sz="1600" b="1" dirty="0" smtClean="0"/>
              <a:t>домена </a:t>
            </a:r>
            <a:r>
              <a:rPr lang="ru-RU" sz="1600" b="1" dirty="0"/>
              <a:t>(Литература </a:t>
            </a:r>
            <a:r>
              <a:rPr lang="ru-RU" sz="1600" b="1" dirty="0" smtClean="0"/>
              <a:t>2, </a:t>
            </a:r>
            <a:r>
              <a:rPr lang="ru-RU" sz="1600" b="1" dirty="0"/>
              <a:t>стр. </a:t>
            </a:r>
            <a:r>
              <a:rPr lang="ru-RU" sz="1600" b="1" dirty="0" smtClean="0"/>
              <a:t>488-515)</a:t>
            </a:r>
            <a:endParaRPr lang="ru-RU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Настройка </a:t>
            </a:r>
            <a:r>
              <a:rPr lang="ru-RU" sz="1600" dirty="0" smtClean="0"/>
              <a:t>хозяев операций, хозяева операций уровня леса, </a:t>
            </a:r>
            <a:r>
              <a:rPr lang="ru-RU" sz="1600" dirty="0"/>
              <a:t>хозяева операций уровня </a:t>
            </a:r>
            <a:r>
              <a:rPr lang="ru-RU" sz="1600" dirty="0" smtClean="0"/>
              <a:t>домена, размещение хозяев операций, идентификация хозяев операций, перенос хозяев операций, отзыв и возврат хозяева операций.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  <a:p>
            <a:pPr>
              <a:buNone/>
            </a:pPr>
            <a:r>
              <a:rPr lang="ru-RU" sz="1600" u="sng" dirty="0" smtClean="0"/>
              <a:t>Лабораторная </a:t>
            </a:r>
            <a:r>
              <a:rPr lang="ru-RU" sz="1600" u="sng" dirty="0"/>
              <a:t>работа </a:t>
            </a:r>
            <a:r>
              <a:rPr lang="ru-RU" sz="1600" u="sng" dirty="0" smtClean="0"/>
              <a:t>№10 </a:t>
            </a:r>
            <a:r>
              <a:rPr lang="ru-RU" sz="1600" u="sng" dirty="0"/>
              <a:t>( 4 часа) </a:t>
            </a:r>
            <a:r>
              <a:rPr lang="ru-RU" sz="1600" b="1" dirty="0"/>
              <a:t>Проверка </a:t>
            </a:r>
            <a:r>
              <a:rPr lang="ru-RU" sz="1600" b="1" dirty="0" smtClean="0"/>
              <a:t>подлинности </a:t>
            </a:r>
            <a:r>
              <a:rPr lang="ru-RU" sz="1600" b="1" dirty="0"/>
              <a:t>(Литература 2, стр. </a:t>
            </a:r>
            <a:r>
              <a:rPr lang="ru-RU" sz="1600" b="1" dirty="0" smtClean="0"/>
              <a:t>365-382)</a:t>
            </a:r>
            <a:endParaRPr lang="ru-RU" sz="1600" b="1" dirty="0"/>
          </a:p>
          <a:p>
            <a:pPr>
              <a:buNone/>
            </a:pPr>
            <a:r>
              <a:rPr lang="ru-RU" sz="1600" dirty="0" smtClean="0"/>
              <a:t>Настройка политики паролей и блокировки учетных записей, аудит проверки подлинности</a:t>
            </a:r>
            <a:endParaRPr lang="ru-RU" sz="1600" dirty="0"/>
          </a:p>
          <a:p>
            <a:pPr>
              <a:buNone/>
            </a:pPr>
            <a:endParaRPr lang="ru-RU" sz="1600" b="1" u="sng" dirty="0" smtClean="0"/>
          </a:p>
          <a:p>
            <a:pPr>
              <a:buNone/>
            </a:pPr>
            <a:r>
              <a:rPr lang="ru-RU" sz="1600" u="sng" dirty="0" smtClean="0"/>
              <a:t>Лабораторная работа №11 (2 часа) </a:t>
            </a:r>
            <a:r>
              <a:rPr lang="ru-RU" sz="1600" b="1" dirty="0" smtClean="0"/>
              <a:t>Установка и настройка </a:t>
            </a:r>
            <a:r>
              <a:rPr lang="en-US" sz="1600" b="1" dirty="0" smtClean="0"/>
              <a:t>DHCP</a:t>
            </a:r>
            <a:r>
              <a:rPr lang="ru-RU" sz="1600" b="1" dirty="0" smtClean="0"/>
              <a:t> сервера()</a:t>
            </a:r>
            <a:endParaRPr lang="ru-RU" sz="1600" b="1" dirty="0"/>
          </a:p>
          <a:p>
            <a:pPr>
              <a:buNone/>
            </a:pPr>
            <a:endParaRPr lang="ru-RU" sz="1600" b="1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817433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71448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1. Добавить новый лес: </a:t>
            </a:r>
            <a:r>
              <a:rPr lang="en-US" sz="1800" b="1" dirty="0" err="1" smtClean="0"/>
              <a:t>brigada</a:t>
            </a:r>
            <a:r>
              <a:rPr lang="en-US" sz="1800" b="1" dirty="0" smtClean="0"/>
              <a:t>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</a:t>
            </a:r>
            <a:r>
              <a:rPr lang="ru-RU" sz="1800" dirty="0" smtClean="0"/>
              <a:t>. Для первой бригады это будет </a:t>
            </a:r>
            <a:r>
              <a:rPr lang="en-US" sz="1800" b="1" dirty="0" smtClean="0"/>
              <a:t>brigada1.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2. Задать имя корневого домена: </a:t>
            </a:r>
            <a:r>
              <a:rPr lang="en-US" sz="1800" b="1" dirty="0" err="1" smtClean="0"/>
              <a:t>brigada</a:t>
            </a:r>
            <a:r>
              <a:rPr lang="en-US" sz="1800" b="1" dirty="0" smtClean="0"/>
              <a:t>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].local</a:t>
            </a:r>
            <a:r>
              <a:rPr lang="en-US" sz="1800" dirty="0" smtClean="0"/>
              <a:t> (</a:t>
            </a:r>
            <a:r>
              <a:rPr lang="ru-RU" sz="1800" dirty="0" smtClean="0"/>
              <a:t>для первой бригады – </a:t>
            </a:r>
            <a:r>
              <a:rPr lang="en-US" sz="1800" b="1" dirty="0" smtClean="0"/>
              <a:t>brigada1.local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6643734" cy="487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278605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3. </a:t>
            </a:r>
            <a:r>
              <a:rPr lang="ru-RU" sz="1800" b="1" dirty="0" smtClean="0"/>
              <a:t>Режим работы леса </a:t>
            </a:r>
            <a:r>
              <a:rPr lang="en-US" sz="1800" b="1" dirty="0" smtClean="0"/>
              <a:t>- </a:t>
            </a:r>
            <a:r>
              <a:rPr lang="en-US" sz="1800" dirty="0" smtClean="0"/>
              <a:t>Windows Server 2012.</a:t>
            </a:r>
            <a:r>
              <a:rPr lang="ru-RU" sz="1800" dirty="0" smtClean="0"/>
              <a:t> </a:t>
            </a:r>
            <a:r>
              <a:rPr lang="ru-RU" sz="1800" b="1" dirty="0" smtClean="0"/>
              <a:t>Режим работы домена </a:t>
            </a:r>
            <a:r>
              <a:rPr lang="en-US" sz="1800" b="1" dirty="0" smtClean="0"/>
              <a:t>- </a:t>
            </a:r>
            <a:r>
              <a:rPr lang="en-US" sz="1800" dirty="0" smtClean="0"/>
              <a:t>Windows Server 2012</a:t>
            </a:r>
            <a:r>
              <a:rPr lang="ru-RU" sz="1800" dirty="0" smtClean="0"/>
              <a:t>. </a:t>
            </a:r>
            <a:r>
              <a:rPr lang="ru-RU" sz="1800" b="1" dirty="0" smtClean="0"/>
              <a:t>Возможности контроллера домена </a:t>
            </a:r>
            <a:r>
              <a:rPr lang="en-US" sz="1800" b="1" dirty="0" smtClean="0"/>
              <a:t>- </a:t>
            </a:r>
            <a:r>
              <a:rPr lang="en-US" sz="1800" dirty="0" smtClean="0"/>
              <a:t>DNS </a:t>
            </a:r>
            <a:r>
              <a:rPr lang="ru-RU" sz="1800" dirty="0" smtClean="0"/>
              <a:t>сервер, глобальный каталог.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4. Установить и </a:t>
            </a:r>
            <a:r>
              <a:rPr lang="ru-RU" sz="1800" b="1" u="sng" dirty="0" smtClean="0"/>
              <a:t>запомнить для памяти</a:t>
            </a:r>
            <a:r>
              <a:rPr lang="ru-RU" sz="1800" dirty="0" smtClean="0"/>
              <a:t> пароль для режима восстановления </a:t>
            </a:r>
            <a:r>
              <a:rPr lang="en-US" sz="1800" dirty="0" smtClean="0"/>
              <a:t>DSRM</a:t>
            </a:r>
            <a:r>
              <a:rPr lang="ru-RU" sz="1800" dirty="0" smtClean="0"/>
              <a:t>. Задать пароль </a:t>
            </a:r>
            <a:r>
              <a:rPr lang="en-US" sz="1800" dirty="0" smtClean="0"/>
              <a:t>DRSM (</a:t>
            </a:r>
            <a:r>
              <a:rPr lang="ru-RU" sz="1800" dirty="0" smtClean="0"/>
              <a:t>можно тот же, что для администратора сервера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76012"/>
            <a:ext cx="6786609" cy="408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500174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5. При установке </a:t>
            </a:r>
            <a:r>
              <a:rPr lang="en-US" sz="1800" dirty="0" smtClean="0"/>
              <a:t>DNS</a:t>
            </a:r>
            <a:r>
              <a:rPr lang="ru-RU" sz="1800" dirty="0" smtClean="0"/>
              <a:t>, делегирование </a:t>
            </a:r>
            <a:r>
              <a:rPr lang="en-US" sz="1800" dirty="0" smtClean="0"/>
              <a:t>DNS </a:t>
            </a:r>
            <a:r>
              <a:rPr lang="ru-RU" sz="1800" dirty="0" smtClean="0"/>
              <a:t>не устанавливать, т.к. не требуется выхода во внешнюю сеть. При запросе указать </a:t>
            </a:r>
            <a:r>
              <a:rPr lang="en-US" sz="1800" dirty="0" smtClean="0"/>
              <a:t>IP </a:t>
            </a:r>
            <a:r>
              <a:rPr lang="ru-RU" sz="1800" dirty="0" smtClean="0"/>
              <a:t>адрес сервера (контроллера домена).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51448"/>
            <a:ext cx="7170590" cy="520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500034" y="4929198"/>
            <a:ext cx="5214974" cy="157163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00010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6. Имя домена </a:t>
            </a:r>
            <a:r>
              <a:rPr lang="en-US" sz="1800" dirty="0" err="1" smtClean="0"/>
              <a:t>Netbios</a:t>
            </a:r>
            <a:r>
              <a:rPr lang="en-US" sz="1800" dirty="0" smtClean="0"/>
              <a:t> = BRIGADA[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  <a:endParaRPr lang="ru-RU" sz="18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74009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500034" y="2928934"/>
            <a:ext cx="4286280" cy="200026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71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7. Место папок данных, журналов, </a:t>
            </a:r>
            <a:r>
              <a:rPr lang="en-US" dirty="0" err="1" smtClean="0"/>
              <a:t>sysvol</a:t>
            </a:r>
            <a:r>
              <a:rPr lang="en-US" dirty="0" smtClean="0"/>
              <a:t> </a:t>
            </a:r>
            <a:r>
              <a:rPr lang="ru-RU" dirty="0" smtClean="0"/>
              <a:t>– по умолчанию.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73628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286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8. Просмотреть выбранные параметры и если верно, то начать установку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 AD</a:t>
            </a:r>
            <a:r>
              <a:rPr lang="ru-RU" dirty="0" smtClean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73723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286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Если успешно, то </a:t>
            </a:r>
            <a:r>
              <a:rPr lang="ru-RU" b="1" dirty="0" smtClean="0"/>
              <a:t>Установить</a:t>
            </a:r>
            <a:r>
              <a:rPr lang="ru-RU" dirty="0" smtClean="0"/>
              <a:t>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3818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>
            <a:off x="821505" y="1250141"/>
            <a:ext cx="1428760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6200000" flipH="1">
            <a:off x="1714480" y="1142984"/>
            <a:ext cx="5429288" cy="457203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71480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 </a:t>
            </a:r>
            <a:r>
              <a:rPr lang="ru-RU" sz="1600" b="1" dirty="0" smtClean="0"/>
              <a:t>Создание контроллера домена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286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После установки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AD </a:t>
            </a:r>
            <a:r>
              <a:rPr lang="ru-RU" dirty="0" smtClean="0"/>
              <a:t>будет выполнена перезагрузка: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32144"/>
            <a:ext cx="9144000" cy="342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4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9. Если при проверке параметров появится сообщение об ошибках, нужно  вернуться назад устранить их, и заново начать установку </a:t>
            </a:r>
            <a:r>
              <a:rPr lang="en-US" sz="1600" dirty="0" smtClean="0"/>
              <a:t> AD</a:t>
            </a:r>
            <a:r>
              <a:rPr lang="ru-RU" sz="1600" dirty="0" smtClean="0"/>
              <a:t>. Опять будет выполнена проверка параметров и только если все нормально, то начнется установка домена </a:t>
            </a:r>
            <a:r>
              <a:rPr lang="en-US" sz="1600" dirty="0" err="1" smtClean="0"/>
              <a:t>brigada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].local</a:t>
            </a:r>
            <a:r>
              <a:rPr lang="ru-RU" sz="1600" dirty="0" smtClean="0"/>
              <a:t>, где </a:t>
            </a:r>
            <a:r>
              <a:rPr lang="en-US" sz="1600" dirty="0" err="1" smtClean="0"/>
              <a:t>i</a:t>
            </a:r>
            <a:r>
              <a:rPr lang="en-US" sz="1600" dirty="0" smtClean="0"/>
              <a:t>-</a:t>
            </a:r>
            <a:r>
              <a:rPr lang="ru-RU" sz="1600" dirty="0" smtClean="0"/>
              <a:t>номер бригады</a:t>
            </a:r>
            <a:r>
              <a:rPr lang="en-US" sz="1600" dirty="0" smtClean="0"/>
              <a:t>)</a:t>
            </a:r>
            <a:r>
              <a:rPr lang="ru-RU" sz="1600" dirty="0" smtClean="0"/>
              <a:t>. Для первой бригады это будет </a:t>
            </a:r>
            <a:r>
              <a:rPr lang="en-US" sz="1600" b="1" dirty="0" smtClean="0"/>
              <a:t>brigada1.local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11. После завершения установки </a:t>
            </a:r>
            <a:r>
              <a:rPr lang="en-US" sz="1600" dirty="0" smtClean="0"/>
              <a:t>AD </a:t>
            </a:r>
            <a:r>
              <a:rPr lang="ru-RU" sz="1600" dirty="0" smtClean="0"/>
              <a:t>создать организационное подразделение (ОП) для администраторов  домена. Смотри в литературе №3 </a:t>
            </a:r>
            <a:r>
              <a:rPr lang="en-US" sz="1600" dirty="0" smtClean="0"/>
              <a:t>(</a:t>
            </a:r>
            <a:r>
              <a:rPr lang="ru-RU" sz="1600" dirty="0" err="1" smtClean="0"/>
              <a:t>Холме,Томас</a:t>
            </a:r>
            <a:r>
              <a:rPr lang="ru-RU" sz="1600" dirty="0" smtClean="0"/>
              <a:t> - Управление и поддержка </a:t>
            </a:r>
            <a:r>
              <a:rPr lang="ru-RU" sz="1600" dirty="0" err="1" smtClean="0"/>
              <a:t>Windows</a:t>
            </a:r>
            <a:r>
              <a:rPr lang="ru-RU" sz="1600" dirty="0" smtClean="0"/>
              <a:t>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2003.pdf, стр.46 - 60</a:t>
            </a:r>
            <a:r>
              <a:rPr lang="en-US" sz="1600" dirty="0" smtClean="0"/>
              <a:t>)</a:t>
            </a:r>
            <a:r>
              <a:rPr lang="ru-RU" sz="16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12. Также после завершения установки (перед установкой </a:t>
            </a:r>
            <a:r>
              <a:rPr lang="en-US" sz="1600" dirty="0" smtClean="0"/>
              <a:t>AD </a:t>
            </a:r>
            <a:r>
              <a:rPr lang="ru-RU" sz="1600" dirty="0" smtClean="0"/>
              <a:t>будет автоматически установлена служба </a:t>
            </a:r>
            <a:r>
              <a:rPr lang="en-US" sz="1600" dirty="0" smtClean="0"/>
              <a:t>DNS</a:t>
            </a:r>
            <a:r>
              <a:rPr lang="ru-RU" sz="1600" dirty="0" smtClean="0"/>
              <a:t>), в настройках сетевых адаптеров сервера и рабочих станций в качестве </a:t>
            </a:r>
            <a:r>
              <a:rPr lang="ru-RU" sz="1600" dirty="0" smtClean="0">
                <a:solidFill>
                  <a:srgbClr val="FF0000"/>
                </a:solidFill>
              </a:rPr>
              <a:t>адреса </a:t>
            </a:r>
            <a:r>
              <a:rPr lang="en-US" sz="1600" dirty="0" smtClean="0">
                <a:solidFill>
                  <a:srgbClr val="FF0000"/>
                </a:solidFill>
              </a:rPr>
              <a:t>DNS </a:t>
            </a:r>
            <a:r>
              <a:rPr lang="ru-RU" sz="1600" dirty="0" smtClean="0">
                <a:solidFill>
                  <a:srgbClr val="FF0000"/>
                </a:solidFill>
              </a:rPr>
              <a:t>указать </a:t>
            </a:r>
            <a:r>
              <a:rPr lang="en-US" sz="1600" dirty="0" smtClean="0">
                <a:solidFill>
                  <a:srgbClr val="FF0000"/>
                </a:solidFill>
              </a:rPr>
              <a:t>IP </a:t>
            </a:r>
            <a:r>
              <a:rPr lang="ru-RU" sz="1600" dirty="0" err="1" smtClean="0">
                <a:solidFill>
                  <a:srgbClr val="FF0000"/>
                </a:solidFill>
              </a:rPr>
              <a:t>адре</a:t>
            </a:r>
            <a:r>
              <a:rPr lang="en-US" sz="1600" dirty="0" smtClean="0">
                <a:solidFill>
                  <a:srgbClr val="FF0000"/>
                </a:solidFill>
              </a:rPr>
              <a:t>c </a:t>
            </a:r>
            <a:r>
              <a:rPr lang="ru-RU" sz="1600" dirty="0" smtClean="0">
                <a:solidFill>
                  <a:srgbClr val="FF0000"/>
                </a:solidFill>
              </a:rPr>
              <a:t>контроллера домена</a:t>
            </a:r>
            <a:r>
              <a:rPr lang="ru-RU" sz="16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13. Проверить работу </a:t>
            </a:r>
            <a:r>
              <a:rPr lang="en-US" sz="1600" dirty="0" smtClean="0"/>
              <a:t>DNS </a:t>
            </a:r>
            <a:r>
              <a:rPr lang="ru-RU" sz="1600" dirty="0" smtClean="0"/>
              <a:t>сервера, для чего выполнить перекрестно команду </a:t>
            </a:r>
            <a:r>
              <a:rPr lang="en-US" sz="1600" dirty="0" smtClean="0"/>
              <a:t>ping </a:t>
            </a:r>
            <a:r>
              <a:rPr lang="ru-RU" sz="1600" dirty="0" smtClean="0"/>
              <a:t>между станциями и сервером по их символьным именам. Например для бригады 1 одна из команд от станции 1 к станции 2: </a:t>
            </a:r>
            <a:r>
              <a:rPr lang="en-US" sz="1600" b="1" dirty="0" smtClean="0"/>
              <a:t>ping brig12.brigada1.local</a:t>
            </a:r>
            <a:r>
              <a:rPr lang="en-US" sz="1600" dirty="0" smtClean="0"/>
              <a:t> </a:t>
            </a:r>
            <a:r>
              <a:rPr lang="ru-RU" sz="1600" dirty="0" smtClean="0"/>
              <a:t>или более коротко </a:t>
            </a:r>
            <a:r>
              <a:rPr lang="en-US" sz="1600" b="1" dirty="0" smtClean="0"/>
              <a:t>ping brig12</a:t>
            </a:r>
            <a:r>
              <a:rPr lang="ru-RU" sz="16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14. Создать в этом ОП администратора домена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Например: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/>
              <a:t>подразделение (контейнер</a:t>
            </a:r>
            <a:r>
              <a:rPr lang="ru-RU" sz="1600" dirty="0" smtClean="0"/>
              <a:t>) =</a:t>
            </a:r>
            <a:r>
              <a:rPr lang="en-US" sz="1600" dirty="0" smtClean="0"/>
              <a:t>Admin</a:t>
            </a:r>
            <a:r>
              <a:rPr lang="ru-RU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err="1" smtClean="0"/>
              <a:t>пользователь</a:t>
            </a:r>
            <a:r>
              <a:rPr lang="ru-RU" sz="1600" dirty="0" err="1" smtClean="0"/>
              <a:t>=Иванов</a:t>
            </a:r>
            <a:r>
              <a:rPr lang="ru-RU" sz="1600" dirty="0" smtClean="0"/>
              <a:t> Иван И;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login</a:t>
            </a:r>
            <a:r>
              <a:rPr lang="en-US" sz="1600" dirty="0" smtClean="0"/>
              <a:t>=</a:t>
            </a:r>
            <a:r>
              <a:rPr lang="en-US" sz="1600" dirty="0" err="1" smtClean="0"/>
              <a:t>adminiii</a:t>
            </a:r>
            <a:r>
              <a:rPr lang="ru-RU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/>
              <a:t>срок пароля не ограничен;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/>
              <a:t>пароль</a:t>
            </a:r>
            <a:r>
              <a:rPr lang="ru-RU" sz="1600" dirty="0" smtClean="0"/>
              <a:t>=УмновИИ1 (на латинице, глядя на кириллицу);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/>
              <a:t>член группы </a:t>
            </a:r>
            <a:r>
              <a:rPr lang="ru-RU" sz="1600" dirty="0" smtClean="0"/>
              <a:t>«администраторы домена».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15. Завершить сеанс администратора на сервере и выполнить регистрацию на нем от имени созданного администратора домена.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286520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5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ru-RU" sz="1600" b="1" dirty="0" smtClean="0"/>
              <a:t>Развертывание </a:t>
            </a:r>
            <a:r>
              <a:rPr lang="en-US" sz="1600" b="1" dirty="0"/>
              <a:t>AD </a:t>
            </a:r>
            <a:r>
              <a:rPr lang="ru-RU" sz="1600" b="1" dirty="0"/>
              <a:t>в домене.</a:t>
            </a:r>
            <a:r>
              <a:rPr lang="en-US" sz="1600" b="1" dirty="0"/>
              <a:t> </a:t>
            </a:r>
            <a:r>
              <a:rPr lang="ru-RU" sz="1600" b="1" dirty="0"/>
              <a:t>Учетные записи </a:t>
            </a:r>
            <a:r>
              <a:rPr lang="ru-RU" sz="1600" b="1" dirty="0" smtClean="0"/>
              <a:t>компьютеров</a:t>
            </a:r>
          </a:p>
          <a:p>
            <a:pPr>
              <a:buNone/>
            </a:pPr>
            <a:r>
              <a:rPr lang="ru-RU" sz="1600" b="1" dirty="0" smtClean="0"/>
              <a:t>(</a:t>
            </a:r>
            <a:r>
              <a:rPr lang="ru-RU" sz="1600" b="1" dirty="0" smtClean="0">
                <a:solidFill>
                  <a:srgbClr val="C00000"/>
                </a:solidFill>
              </a:rPr>
              <a:t>Литература №2, </a:t>
            </a:r>
            <a:r>
              <a:rPr lang="ru-RU" sz="1600" b="1" dirty="0">
                <a:solidFill>
                  <a:srgbClr val="C00000"/>
                </a:solidFill>
              </a:rPr>
              <a:t>стр.186-211</a:t>
            </a:r>
            <a:r>
              <a:rPr lang="ru-RU" sz="1600" b="1" dirty="0"/>
              <a:t>,  Литература </a:t>
            </a:r>
            <a:r>
              <a:rPr lang="ru-RU" sz="1600" b="1" dirty="0" smtClean="0"/>
              <a:t>№3</a:t>
            </a:r>
            <a:r>
              <a:rPr lang="ru-RU" sz="1600" b="1" dirty="0"/>
              <a:t>, стр. 117-132</a:t>
            </a:r>
            <a:r>
              <a:rPr lang="ru-RU" sz="1600" b="1" dirty="0" smtClean="0"/>
              <a:t>)</a:t>
            </a:r>
          </a:p>
          <a:p>
            <a:pPr>
              <a:buNone/>
            </a:pPr>
            <a:endParaRPr lang="ru-RU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u="sng" dirty="0" smtClean="0"/>
              <a:t>Тема работы: </a:t>
            </a:r>
            <a:r>
              <a:rPr lang="ru-RU" sz="1600" dirty="0" smtClean="0"/>
              <a:t>Разработка </a:t>
            </a:r>
            <a:r>
              <a:rPr lang="ru-RU" sz="1600" dirty="0"/>
              <a:t>структуры </a:t>
            </a:r>
            <a:r>
              <a:rPr lang="en-US" sz="1600" dirty="0"/>
              <a:t>AD </a:t>
            </a:r>
            <a:r>
              <a:rPr lang="ru-RU" sz="1600" dirty="0"/>
              <a:t>в домене. Создание </a:t>
            </a:r>
            <a:r>
              <a:rPr lang="ru-RU" sz="1600" dirty="0" smtClean="0"/>
              <a:t>организационных подразделений ОП (контейнеров). Присоединение рабочих станций к домену. Просмотр учетных записей станций. Перемещение объекта станции. </a:t>
            </a:r>
            <a:r>
              <a:rPr lang="ru-RU" sz="1600" dirty="0"/>
              <a:t>Управление учетными записями </a:t>
            </a:r>
            <a:r>
              <a:rPr lang="ru-RU" sz="1600" dirty="0" smtClean="0"/>
              <a:t>станций. Отключение, удаление и </a:t>
            </a:r>
            <a:r>
              <a:rPr lang="ru-RU" sz="1600" dirty="0"/>
              <a:t>переустановка учетных записей </a:t>
            </a:r>
            <a:r>
              <a:rPr lang="ru-RU" sz="1600" dirty="0" smtClean="0"/>
              <a:t>станций.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Задание на работу:</a:t>
            </a:r>
            <a:endParaRPr lang="ru-RU" sz="1600" dirty="0"/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Создать ОП для компьютеров, присоединяемых к  домену.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Переименовать ранее установленные станции </a:t>
            </a:r>
            <a:r>
              <a:rPr lang="ru-RU" sz="1600" dirty="0"/>
              <a:t>по правилу: </a:t>
            </a:r>
            <a:r>
              <a:rPr lang="en-US" sz="1600" b="1" dirty="0"/>
              <a:t>brig[</a:t>
            </a:r>
            <a:r>
              <a:rPr lang="en-US" sz="1600" b="1" dirty="0" err="1"/>
              <a:t>i</a:t>
            </a:r>
            <a:r>
              <a:rPr lang="en-US" sz="1600" b="1" dirty="0" smtClean="0"/>
              <a:t>][</a:t>
            </a:r>
            <a:r>
              <a:rPr lang="ru-RU" sz="1600" b="1" dirty="0" smtClean="0"/>
              <a:t>№ машины</a:t>
            </a:r>
            <a:r>
              <a:rPr lang="en-US" sz="1600" b="1" dirty="0" smtClean="0"/>
              <a:t>]</a:t>
            </a:r>
            <a:r>
              <a:rPr lang="ru-RU" sz="1600" dirty="0" smtClean="0"/>
              <a:t>, </a:t>
            </a:r>
            <a:r>
              <a:rPr lang="ru-RU" sz="1600" dirty="0"/>
              <a:t>где </a:t>
            </a:r>
            <a:r>
              <a:rPr lang="en-US" sz="1600" dirty="0" err="1"/>
              <a:t>i</a:t>
            </a:r>
            <a:r>
              <a:rPr lang="en-US" sz="1600" dirty="0"/>
              <a:t>-</a:t>
            </a:r>
            <a:r>
              <a:rPr lang="ru-RU" sz="1600" dirty="0"/>
              <a:t>номер бригады. Например для </a:t>
            </a:r>
            <a:r>
              <a:rPr lang="ru-RU" sz="1600" dirty="0" smtClean="0"/>
              <a:t>бригады </a:t>
            </a:r>
            <a:r>
              <a:rPr lang="ru-RU" sz="1600" dirty="0"/>
              <a:t>№1 это будет </a:t>
            </a:r>
            <a:r>
              <a:rPr lang="en-US" sz="1600" b="1" dirty="0"/>
              <a:t>brig1</a:t>
            </a:r>
            <a:r>
              <a:rPr lang="ru-RU" sz="1600" b="1" dirty="0" smtClean="0"/>
              <a:t>1 и </a:t>
            </a:r>
            <a:r>
              <a:rPr lang="en-US" sz="1600" b="1" dirty="0" smtClean="0"/>
              <a:t>brig1</a:t>
            </a:r>
            <a:r>
              <a:rPr lang="ru-RU" sz="1600" b="1" dirty="0" smtClean="0"/>
              <a:t>2. </a:t>
            </a:r>
            <a:r>
              <a:rPr lang="ru-RU" sz="1600" dirty="0" smtClean="0"/>
              <a:t>Присоединить к домену эти рабочие станции.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Перенести учетные записи этих станций из стандартного ОП "</a:t>
            </a:r>
            <a:r>
              <a:rPr lang="en-US" sz="1600" dirty="0" smtClean="0"/>
              <a:t>Computers</a:t>
            </a:r>
            <a:r>
              <a:rPr lang="ru-RU" sz="1600" dirty="0" smtClean="0"/>
              <a:t>" в созданное подразделение.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Войти как локальный администратор на каждой из рабочих станций.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Войти как администратор домена на сервере и на каждой рабочей станции.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Переместить учетные записи станций в стандартный контейнер "</a:t>
            </a:r>
            <a:r>
              <a:rPr lang="en-US" sz="1600" dirty="0" smtClean="0"/>
              <a:t>Computers</a:t>
            </a:r>
            <a:r>
              <a:rPr lang="ru-RU" sz="1600" dirty="0" smtClean="0"/>
              <a:t>", а затем вернуть назад. 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Осуществить управление учетной записью одной из станций – задать какая группа пользователей может присоединить к домену этот компьютер.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Отключить учетную запись для одной из станций и попытаться войти в нее  как администратор домена. Включить учетную запись для этой станции и войти в нее  как администратор домена.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Удалить учетную запись одной из станций и попытаться войти в нее  как администратор домена. Переустановить учетную запись этой станции и снова попытаться войти в нее  как администратор домена.</a:t>
            </a:r>
          </a:p>
        </p:txBody>
      </p:sp>
    </p:spTree>
    <p:extLst>
      <p:ext uri="{BB962C8B-B14F-4D97-AF65-F5344CB8AC3E}">
        <p14:creationId xmlns:p14="http://schemas.microsoft.com/office/powerpoint/2010/main" xmlns="" val="52332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u="sng" dirty="0" smtClean="0"/>
              <a:t>Лабораторная </a:t>
            </a:r>
            <a:r>
              <a:rPr lang="ru-RU" sz="1600" u="sng" dirty="0"/>
              <a:t>работа №</a:t>
            </a:r>
            <a:r>
              <a:rPr lang="ru-RU" sz="1600" u="sng" dirty="0" smtClean="0"/>
              <a:t>13 </a:t>
            </a:r>
            <a:r>
              <a:rPr lang="ru-RU" sz="1600" u="sng" dirty="0"/>
              <a:t>(4 часа</a:t>
            </a:r>
            <a:r>
              <a:rPr lang="ru-RU" sz="1600" u="sng" dirty="0" smtClean="0"/>
              <a:t>)</a:t>
            </a:r>
            <a:r>
              <a:rPr lang="ru-RU" sz="1600" b="1" dirty="0"/>
              <a:t> </a:t>
            </a:r>
            <a:r>
              <a:rPr lang="ru-RU" sz="1600" b="1" dirty="0" smtClean="0"/>
              <a:t>Инфраструктура групповой политики </a:t>
            </a:r>
            <a:r>
              <a:rPr lang="ru-RU" sz="1600" b="1" dirty="0"/>
              <a:t>в домене (Литература </a:t>
            </a:r>
            <a:r>
              <a:rPr lang="ru-RU" sz="1600" b="1" dirty="0" smtClean="0"/>
              <a:t>2, </a:t>
            </a:r>
            <a:r>
              <a:rPr lang="ru-RU" sz="1600" b="1" dirty="0"/>
              <a:t>стр. </a:t>
            </a:r>
            <a:r>
              <a:rPr lang="ru-RU" sz="1600" b="1" dirty="0" smtClean="0"/>
              <a:t>228-279, Литература </a:t>
            </a:r>
            <a:r>
              <a:rPr lang="ru-RU" sz="1600" b="1" dirty="0"/>
              <a:t>3, стр. </a:t>
            </a:r>
            <a:r>
              <a:rPr lang="ru-RU" sz="1600" b="1" dirty="0" smtClean="0"/>
              <a:t>304-320)</a:t>
            </a: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 marL="0">
              <a:spcBef>
                <a:spcPts val="0"/>
              </a:spcBef>
              <a:buNone/>
            </a:pPr>
            <a:r>
              <a:rPr lang="ru-RU" sz="1600" dirty="0" smtClean="0"/>
              <a:t>Реализация групповой политики, управление областью действия групповой политики, поддержка групповой политики. Управление параметрами безопасности, управление безопасностью с помощью шаблонов безопасности.</a:t>
            </a:r>
            <a:endParaRPr lang="ru-RU" sz="1600" dirty="0"/>
          </a:p>
          <a:p>
            <a:pPr marL="0"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u="sng" dirty="0" smtClean="0"/>
              <a:t>Лабораторная работа №14 (4 часа) </a:t>
            </a:r>
            <a:r>
              <a:rPr lang="ru-RU" sz="1600" b="1" dirty="0" smtClean="0"/>
              <a:t>Мониторинг </a:t>
            </a:r>
            <a:r>
              <a:rPr lang="en-US" sz="1600" b="1" dirty="0" smtClean="0"/>
              <a:t>Microsoft Windows Server</a:t>
            </a:r>
            <a:r>
              <a:rPr lang="ru-RU" sz="1600" b="1" dirty="0"/>
              <a:t> (Литература </a:t>
            </a:r>
            <a:r>
              <a:rPr lang="ru-RU" sz="1600" b="1" dirty="0" smtClean="0"/>
              <a:t>3, </a:t>
            </a:r>
            <a:r>
              <a:rPr lang="ru-RU" sz="1600" b="1" dirty="0"/>
              <a:t>стр. </a:t>
            </a:r>
            <a:r>
              <a:rPr lang="ru-RU" sz="1600" b="1" dirty="0" smtClean="0"/>
              <a:t>370-388)</a:t>
            </a: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Журналы. Мониторинг </a:t>
            </a:r>
            <a:r>
              <a:rPr lang="ru-RU" sz="1600" dirty="0"/>
              <a:t>событий. Настройка журнала безопасности. Чтение журнала безопасности. Производительность. Настройка оснастки «Системный монитор». Просмотр данных. Ведение журналов и </a:t>
            </a:r>
            <a:r>
              <a:rPr lang="ru-RU" sz="1600" dirty="0" smtClean="0"/>
              <a:t>оповещения. Как </a:t>
            </a:r>
            <a:r>
              <a:rPr lang="ru-RU" sz="1600" dirty="0"/>
              <a:t>выбирать </a:t>
            </a:r>
            <a:r>
              <a:rPr lang="ru-RU" sz="1600" dirty="0" smtClean="0"/>
              <a:t>объекты и счетчики. Диспетчер 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задач.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261147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6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ru-RU" sz="1600" b="1" dirty="0" smtClean="0"/>
              <a:t>Учетные </a:t>
            </a:r>
            <a:r>
              <a:rPr lang="ru-RU" sz="1600" b="1" dirty="0"/>
              <a:t>записи пользователей (Литература </a:t>
            </a:r>
            <a:r>
              <a:rPr lang="ru-RU" sz="1600" b="1" dirty="0" smtClean="0"/>
              <a:t>№3</a:t>
            </a:r>
            <a:r>
              <a:rPr lang="ru-RU" sz="1600" b="1" dirty="0"/>
              <a:t>, стр. 48-56</a:t>
            </a:r>
            <a:r>
              <a:rPr lang="ru-RU" sz="1600" b="1" dirty="0" smtClean="0"/>
              <a:t>)</a:t>
            </a:r>
          </a:p>
          <a:p>
            <a:pPr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u="sng" dirty="0" smtClean="0"/>
              <a:t>Тема работы: </a:t>
            </a:r>
            <a:r>
              <a:rPr lang="ru-RU" sz="1600" dirty="0" smtClean="0"/>
              <a:t>Создание </a:t>
            </a:r>
            <a:r>
              <a:rPr lang="ru-RU" sz="1600" dirty="0"/>
              <a:t>и управление объектами пользователей в </a:t>
            </a:r>
            <a:r>
              <a:rPr lang="en-US" sz="1600" dirty="0"/>
              <a:t>AD</a:t>
            </a:r>
            <a:r>
              <a:rPr lang="ru-RU" sz="1600" dirty="0"/>
              <a:t>, свойства учетной</a:t>
            </a:r>
            <a:r>
              <a:rPr lang="en-US" sz="1600" dirty="0"/>
              <a:t> </a:t>
            </a:r>
            <a:r>
              <a:rPr lang="ru-RU" sz="1600" dirty="0"/>
              <a:t>записи, перемещение  </a:t>
            </a:r>
            <a:r>
              <a:rPr lang="ru-RU" sz="1600" dirty="0" smtClean="0"/>
              <a:t>объекта </a:t>
            </a:r>
            <a:r>
              <a:rPr lang="ru-RU" sz="1600" dirty="0"/>
              <a:t>пользователя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Задание на работу: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организационное подразделение в </a:t>
            </a:r>
            <a:r>
              <a:rPr lang="en-US" sz="1600" dirty="0" smtClean="0"/>
              <a:t>AD</a:t>
            </a:r>
            <a:r>
              <a:rPr lang="ru-RU" sz="1600" dirty="0" smtClean="0"/>
              <a:t>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в этом подразделении пользователя, который должен сменить пароль при первой регистрации в домене и проверить это на рабочих станциях.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в домене пользователей, у которых установлен  запрет смены пароля  </a:t>
            </a:r>
            <a:r>
              <a:rPr lang="ru-RU" sz="1600" dirty="0"/>
              <a:t>и проверить </a:t>
            </a:r>
            <a:r>
              <a:rPr lang="ru-RU" sz="1600" dirty="0" smtClean="0"/>
              <a:t>это на </a:t>
            </a:r>
            <a:r>
              <a:rPr lang="ru-RU" sz="1600" dirty="0"/>
              <a:t>рабочих </a:t>
            </a:r>
            <a:r>
              <a:rPr lang="ru-RU" sz="1600" dirty="0" smtClean="0"/>
              <a:t>станциях.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в домене пользователей, у которых нет запрета смены пароля  </a:t>
            </a:r>
            <a:r>
              <a:rPr lang="ru-RU" sz="1600" dirty="0"/>
              <a:t>и проверить </a:t>
            </a:r>
            <a:r>
              <a:rPr lang="ru-RU" sz="1600" dirty="0" smtClean="0"/>
              <a:t>это на </a:t>
            </a:r>
            <a:r>
              <a:rPr lang="ru-RU" sz="1600" dirty="0"/>
              <a:t>рабочих </a:t>
            </a:r>
            <a:r>
              <a:rPr lang="ru-RU" sz="1600" dirty="0" smtClean="0"/>
              <a:t>станциях.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Ограничить пользователя домена по времени работы</a:t>
            </a:r>
            <a:r>
              <a:rPr lang="en-US" sz="1600" dirty="0" smtClean="0"/>
              <a:t> </a:t>
            </a:r>
            <a:r>
              <a:rPr lang="ru-RU" sz="1600" dirty="0" smtClean="0"/>
              <a:t>в течение суток и проверить это на </a:t>
            </a:r>
            <a:r>
              <a:rPr lang="ru-RU" sz="1600" dirty="0"/>
              <a:t>рабочих </a:t>
            </a:r>
            <a:r>
              <a:rPr lang="ru-RU" sz="1600" dirty="0" smtClean="0"/>
              <a:t>станциях.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Заблокировать/разблокировать работу учетной записи пользователя и проверить это на рабочих станциях.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Установить для пользователя домена срок действия учетной записи и проверить это на рабочих станциях. 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Поменять и проверить смену фамилии/имени/отчества пользователя домена.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еще одно подразделение и осуществить перемещение пользователей между подразделениями.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2119568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7  </a:t>
            </a:r>
            <a:r>
              <a:rPr lang="ru-RU" sz="1600" b="1" dirty="0" smtClean="0"/>
              <a:t>Управление </a:t>
            </a:r>
            <a:r>
              <a:rPr lang="ru-RU" sz="1600" b="1" dirty="0"/>
              <a:t>профилями пользователей (Литература </a:t>
            </a:r>
            <a:r>
              <a:rPr lang="ru-RU" sz="1600" b="1" dirty="0" smtClean="0"/>
              <a:t>№3</a:t>
            </a:r>
            <a:r>
              <a:rPr lang="ru-RU" sz="1600" b="1" dirty="0"/>
              <a:t>, стр. 70-76</a:t>
            </a:r>
            <a:r>
              <a:rPr lang="ru-RU" sz="1600" b="1" dirty="0" smtClean="0"/>
              <a:t>)</a:t>
            </a:r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r>
              <a:rPr lang="ru-RU" sz="1600" b="1" u="sng" dirty="0" smtClean="0"/>
              <a:t>Тема работы: </a:t>
            </a:r>
            <a:r>
              <a:rPr lang="ru-RU" sz="1600" dirty="0" smtClean="0"/>
              <a:t>Профили </a:t>
            </a:r>
            <a:r>
              <a:rPr lang="ru-RU" sz="1600" dirty="0"/>
              <a:t>пользователей: локальные профили пользователей, перемещаемые профили пользователей, обязательные профили пользователей.</a:t>
            </a:r>
          </a:p>
          <a:p>
            <a:pPr marL="0" indent="0">
              <a:buNone/>
            </a:pPr>
            <a:endParaRPr lang="ru-RU" sz="1600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Задание на работу:</a:t>
            </a:r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В своем организационном подразделении (ОП) создать трех пользователей домена с различным типом профиля (локальный, перемещаемый, обязательный).</a:t>
            </a:r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Выполнить вход от имени пользователя </a:t>
            </a:r>
            <a:r>
              <a:rPr lang="en-US" sz="1600" dirty="0" smtClean="0"/>
              <a:t>c </a:t>
            </a:r>
            <a:r>
              <a:rPr lang="ru-RU" sz="1600" dirty="0" smtClean="0"/>
              <a:t>локальным профилем на каждой рабочей станции  с подключением сетевого диска и настройкой рабочего стола</a:t>
            </a:r>
            <a:r>
              <a:rPr lang="ru-RU" sz="1600" dirty="0"/>
              <a:t>. Убедиться в правильности работы данного типа профиля</a:t>
            </a:r>
            <a:r>
              <a:rPr lang="ru-RU" sz="1600" dirty="0" smtClean="0"/>
              <a:t>.</a:t>
            </a:r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Выполнить вход от имени пользователя </a:t>
            </a:r>
            <a:r>
              <a:rPr lang="en-US" sz="1600" dirty="0" smtClean="0"/>
              <a:t>c </a:t>
            </a:r>
            <a:r>
              <a:rPr lang="ru-RU" sz="1600" dirty="0" smtClean="0"/>
              <a:t>перемещаемым </a:t>
            </a:r>
            <a:r>
              <a:rPr lang="ru-RU" sz="1600" dirty="0"/>
              <a:t>профилем </a:t>
            </a:r>
            <a:r>
              <a:rPr lang="ru-RU" sz="1600" dirty="0" smtClean="0"/>
              <a:t>на каждой рабочей станции  с подключением сетевого диска и настройкой рабочего стола. </a:t>
            </a:r>
            <a:r>
              <a:rPr lang="ru-RU" sz="1600" dirty="0"/>
              <a:t>Убедиться в правильности работы данного типа профиля.</a:t>
            </a:r>
            <a:endParaRPr lang="ru-RU" sz="1600" dirty="0" smtClean="0"/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Выполнить </a:t>
            </a:r>
            <a:r>
              <a:rPr lang="ru-RU" sz="1600" dirty="0"/>
              <a:t>вход от имени пользователя </a:t>
            </a:r>
            <a:r>
              <a:rPr lang="en-US" sz="1600" dirty="0"/>
              <a:t>c </a:t>
            </a:r>
            <a:r>
              <a:rPr lang="ru-RU" sz="1600" dirty="0" smtClean="0"/>
              <a:t>обязательным профилем </a:t>
            </a:r>
            <a:r>
              <a:rPr lang="ru-RU" sz="1600" dirty="0"/>
              <a:t>на каждой рабочей станции  с подключением сетевого диска и настройкой рабочего стола</a:t>
            </a:r>
            <a:r>
              <a:rPr lang="ru-RU" sz="1600" dirty="0" smtClean="0"/>
              <a:t>. </a:t>
            </a:r>
            <a:r>
              <a:rPr lang="ru-RU" sz="1600" dirty="0"/>
              <a:t>Убедиться в правильности работы данного типа профиля.</a:t>
            </a:r>
            <a:endParaRPr lang="ru-RU" sz="1600" dirty="0" smtClean="0"/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Поменять типы профилей пользователей:</a:t>
            </a:r>
          </a:p>
          <a:p>
            <a:pPr marL="0">
              <a:buFont typeface="Wingdings" pitchFamily="2" charset="2"/>
              <a:buChar char="Ø"/>
            </a:pPr>
            <a:r>
              <a:rPr lang="ru-RU" sz="1600" dirty="0" smtClean="0"/>
              <a:t>локальный на перемещаемый;</a:t>
            </a:r>
          </a:p>
          <a:p>
            <a:pPr marL="0">
              <a:buFont typeface="Wingdings" pitchFamily="2" charset="2"/>
              <a:buChar char="Ø"/>
            </a:pPr>
            <a:r>
              <a:rPr lang="ru-RU" sz="1600" dirty="0" smtClean="0"/>
              <a:t>перемещаемый на локальный;</a:t>
            </a:r>
          </a:p>
          <a:p>
            <a:pPr marL="0">
              <a:buFont typeface="Wingdings" pitchFamily="2" charset="2"/>
              <a:buChar char="Ø"/>
            </a:pPr>
            <a:r>
              <a:rPr lang="ru-RU" sz="1600" dirty="0" smtClean="0"/>
              <a:t>обязательный на перемещаемый.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ru-RU" sz="1600" dirty="0" smtClean="0"/>
              <a:t>Проверить работу после изменения типа профиля.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906975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8</a:t>
            </a:r>
            <a:r>
              <a:rPr lang="ru-RU" sz="1600" b="1" dirty="0" smtClean="0"/>
              <a:t> </a:t>
            </a:r>
            <a:r>
              <a:rPr lang="ru-RU" sz="1600" b="1" dirty="0"/>
              <a:t>Учетные записи групп (Литература </a:t>
            </a:r>
            <a:r>
              <a:rPr lang="ru-RU" sz="1600" b="1" dirty="0" smtClean="0"/>
              <a:t>№2 </a:t>
            </a:r>
            <a:r>
              <a:rPr lang="ru-RU" sz="1600" b="1" dirty="0"/>
              <a:t>стр.140-166,  Литература </a:t>
            </a:r>
            <a:r>
              <a:rPr lang="ru-RU" sz="1600" b="1" dirty="0" smtClean="0"/>
              <a:t>№3</a:t>
            </a:r>
            <a:r>
              <a:rPr lang="ru-RU" sz="1600" b="1" dirty="0"/>
              <a:t>, стр. 96-104)</a:t>
            </a:r>
            <a:endParaRPr lang="ru-RU" sz="1600" b="1" u="sng" dirty="0" smtClean="0"/>
          </a:p>
          <a:p>
            <a:pPr marL="0" indent="0"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Создание групп безопасности в домене и управление ими.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Задание на работу:</a:t>
            </a:r>
          </a:p>
          <a:p>
            <a:pPr marL="0"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Создать три группы безопасности в домене (локальную, глобальную, универсальную). </a:t>
            </a:r>
          </a:p>
          <a:p>
            <a:pPr marL="0"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Распределить по ним ранее созданных пользователей так, чтобы в каждой группе было не менее двух пользователей.</a:t>
            </a:r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1600" dirty="0" smtClean="0"/>
              <a:t>Выполнить перемещение пользователей между группами.</a:t>
            </a:r>
          </a:p>
          <a:p>
            <a:pPr marL="0">
              <a:buClr>
                <a:schemeClr val="tx1"/>
              </a:buClr>
              <a:buSzPct val="100000"/>
              <a:buAutoNum type="arabicPeriod"/>
            </a:pPr>
            <a:r>
              <a:rPr lang="ru-RU" sz="1600" dirty="0" smtClean="0"/>
              <a:t>Выполнить преобразование области действия групп и проверить.</a:t>
            </a: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2890247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9</a:t>
            </a: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b="1" u="sng" dirty="0" smtClean="0"/>
              <a:t>Настройка безопасности папок </a:t>
            </a:r>
            <a:r>
              <a:rPr lang="ru-RU" sz="1600" dirty="0" smtClean="0"/>
              <a:t>(права, получаемые при интерактивном входе):</a:t>
            </a:r>
          </a:p>
          <a:p>
            <a:pPr marL="0" indent="0">
              <a:buNone/>
            </a:pPr>
            <a:r>
              <a:rPr lang="ru-RU" sz="1600" dirty="0" smtClean="0"/>
              <a:t>Изучить по рекомендуемой литературе: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1600" dirty="0" smtClean="0"/>
              <a:t>какие есть разрешения файловой системы (безопасности) и их назначение;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1600" dirty="0" smtClean="0"/>
              <a:t> работу с редактором  таблицы управления доступом (</a:t>
            </a:r>
            <a:r>
              <a:rPr lang="en-US" sz="1600" dirty="0" smtClean="0"/>
              <a:t>ACL</a:t>
            </a:r>
            <a:r>
              <a:rPr lang="ru-RU" sz="1600" dirty="0" smtClean="0"/>
              <a:t>) - добавление и удаление разрешений, изменение установленных разрешений;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1600" dirty="0" smtClean="0"/>
              <a:t>шаблоны разрешений и особые разрешения;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1600" dirty="0" smtClean="0"/>
              <a:t>наследование, перекрытие наследования, восстановление наследования;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1600" dirty="0" smtClean="0"/>
              <a:t>действующие разрешения, определение действующих разрешений;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ru-RU" sz="1600" dirty="0" smtClean="0"/>
              <a:t>права владения ресурсом, создатель-владелец ресурса, право владения ресурсом.</a:t>
            </a:r>
            <a:endParaRPr lang="ru-RU" sz="1600" b="1" u="sng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</a:t>
            </a:r>
            <a:r>
              <a:rPr lang="ru-RU" sz="1600" u="sng" dirty="0" smtClean="0"/>
              <a:t>Задание на работу </a:t>
            </a:r>
            <a:r>
              <a:rPr lang="ru-RU" sz="1600" u="sng" dirty="0"/>
              <a:t>по </a:t>
            </a:r>
            <a:r>
              <a:rPr lang="ru-RU" sz="1600" u="sng" dirty="0" smtClean="0"/>
              <a:t>настройке </a:t>
            </a:r>
            <a:r>
              <a:rPr lang="ru-RU" sz="1600" u="sng" dirty="0"/>
              <a:t>безопасности папок :</a:t>
            </a:r>
            <a:endParaRPr lang="ru-RU" sz="1600" u="sng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</a:t>
            </a:r>
            <a:r>
              <a:rPr lang="ru-RU" sz="1600" dirty="0"/>
              <a:t>на </a:t>
            </a:r>
            <a:r>
              <a:rPr lang="ru-RU" sz="1600" dirty="0" smtClean="0"/>
              <a:t>каждой </a:t>
            </a:r>
            <a:r>
              <a:rPr lang="ru-RU" sz="1600" dirty="0"/>
              <a:t>рабочей станции </a:t>
            </a:r>
            <a:r>
              <a:rPr lang="ru-RU" sz="1600" dirty="0" smtClean="0"/>
              <a:t>папку, не менее 3-го уровня вложенности относительно корня диска. Обозначим их </a:t>
            </a:r>
            <a:r>
              <a:rPr lang="en-US" sz="1600" b="1" dirty="0" smtClean="0"/>
              <a:t>station1 (</a:t>
            </a:r>
            <a:r>
              <a:rPr lang="ru-RU" sz="1600" b="1" dirty="0" smtClean="0"/>
              <a:t>на станции</a:t>
            </a:r>
            <a:r>
              <a:rPr lang="en-US" sz="1600" b="1" dirty="0" smtClean="0"/>
              <a:t> 1)</a:t>
            </a:r>
            <a:r>
              <a:rPr lang="ru-RU" sz="1600" dirty="0" smtClean="0"/>
              <a:t> и </a:t>
            </a:r>
            <a:r>
              <a:rPr lang="en-US" sz="1600" b="1" dirty="0" smtClean="0"/>
              <a:t>station2</a:t>
            </a:r>
            <a:r>
              <a:rPr lang="ru-RU" sz="1600" dirty="0" smtClean="0"/>
              <a:t> </a:t>
            </a:r>
            <a:r>
              <a:rPr lang="en-US" sz="1600" b="1" dirty="0" smtClean="0"/>
              <a:t>(</a:t>
            </a:r>
            <a:r>
              <a:rPr lang="ru-RU" sz="1600" b="1" dirty="0" smtClean="0"/>
              <a:t>на станции</a:t>
            </a:r>
            <a:r>
              <a:rPr lang="en-US" sz="1600" b="1" dirty="0" smtClean="0"/>
              <a:t> </a:t>
            </a:r>
            <a:r>
              <a:rPr lang="ru-RU" sz="1600" b="1" dirty="0" smtClean="0"/>
              <a:t>2</a:t>
            </a:r>
            <a:r>
              <a:rPr lang="en-US" sz="1600" b="1" dirty="0" smtClean="0"/>
              <a:t>)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Для папки </a:t>
            </a:r>
            <a:r>
              <a:rPr lang="en-US" sz="1600" b="1" dirty="0" smtClean="0"/>
              <a:t>station1</a:t>
            </a:r>
            <a:r>
              <a:rPr lang="ru-RU" sz="1600" b="1" dirty="0" smtClean="0"/>
              <a:t> </a:t>
            </a:r>
            <a:r>
              <a:rPr lang="ru-RU" sz="1600" dirty="0" smtClean="0"/>
              <a:t>с правами администратора домена установить следующие разрешения безопасности при интерактивном входе на станцию 1: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 smtClean="0"/>
              <a:t>убрать наследование разрешений от корня диска;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 smtClean="0"/>
              <a:t>сделать для пользователей домена - права «изменение», а для администраторов домена - права «полный доступ»;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 smtClean="0"/>
              <a:t>проверить, выполнив вход на станцию от имени «</a:t>
            </a:r>
            <a:r>
              <a:rPr lang="ru-RU" sz="1600" b="1" dirty="0" smtClean="0"/>
              <a:t>пользователя домена</a:t>
            </a:r>
            <a:r>
              <a:rPr lang="ru-RU" sz="1600" dirty="0" smtClean="0"/>
              <a:t>» и от имени </a:t>
            </a:r>
            <a:r>
              <a:rPr lang="ru-RU" sz="1600" dirty="0"/>
              <a:t>«</a:t>
            </a:r>
            <a:r>
              <a:rPr lang="ru-RU" sz="1600" b="1" dirty="0" smtClean="0"/>
              <a:t>администратора домена</a:t>
            </a:r>
            <a:r>
              <a:rPr lang="ru-RU" sz="1600" dirty="0" smtClean="0"/>
              <a:t>».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5725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ru-RU" sz="1600" dirty="0" smtClean="0"/>
              <a:t>Для папки </a:t>
            </a:r>
            <a:r>
              <a:rPr lang="en-US" sz="1600" b="1" dirty="0" smtClean="0"/>
              <a:t>station2</a:t>
            </a:r>
            <a:r>
              <a:rPr lang="ru-RU" sz="1600" dirty="0" smtClean="0"/>
              <a:t> от </a:t>
            </a:r>
            <a:r>
              <a:rPr lang="ru-RU" sz="1600" dirty="0"/>
              <a:t>имени администратора домена установить разрешения безопасности </a:t>
            </a:r>
            <a:r>
              <a:rPr lang="ru-RU" sz="1600" dirty="0" smtClean="0"/>
              <a:t>при </a:t>
            </a:r>
            <a:r>
              <a:rPr lang="ru-RU" sz="1600" dirty="0"/>
              <a:t>интерактивном входе на компьютер</a:t>
            </a:r>
            <a:r>
              <a:rPr lang="ru-RU" sz="1600" dirty="0" smtClean="0"/>
              <a:t>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 smtClean="0"/>
              <a:t>убрать наследование разрешений от корня диска;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 smtClean="0"/>
              <a:t>для «</a:t>
            </a:r>
            <a:r>
              <a:rPr lang="ru-RU" sz="1600" b="1" dirty="0" smtClean="0"/>
              <a:t>пользователя домена</a:t>
            </a:r>
            <a:r>
              <a:rPr lang="ru-RU" sz="1600" dirty="0" smtClean="0"/>
              <a:t>»(по </a:t>
            </a:r>
            <a:r>
              <a:rPr lang="ru-RU" sz="1600" dirty="0"/>
              <a:t>вашему выбору) </a:t>
            </a:r>
            <a:r>
              <a:rPr lang="ru-RU" sz="1600" dirty="0" smtClean="0"/>
              <a:t>предоставить </a:t>
            </a:r>
            <a:r>
              <a:rPr lang="ru-RU" sz="1600" dirty="0"/>
              <a:t>право «полный доступ»;</a:t>
            </a:r>
            <a:endParaRPr lang="ru-RU" sz="16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1600" dirty="0" smtClean="0"/>
              <a:t>Выполнить вход на станцию от имени этого пользователя и предоставить конкретному администратору домена </a:t>
            </a:r>
            <a:r>
              <a:rPr lang="ru-RU" sz="1600" dirty="0"/>
              <a:t>право «полный доступ</a:t>
            </a:r>
            <a:r>
              <a:rPr lang="ru-RU" sz="1600" dirty="0" smtClean="0"/>
              <a:t>» на эту папку. Проверить.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1600" dirty="0"/>
              <a:t>Предоставить </a:t>
            </a:r>
            <a:r>
              <a:rPr lang="ru-RU" sz="1600" dirty="0" smtClean="0"/>
              <a:t>конкретному пользователю </a:t>
            </a:r>
            <a:r>
              <a:rPr lang="ru-RU" sz="1600" dirty="0"/>
              <a:t>домена </a:t>
            </a:r>
            <a:r>
              <a:rPr lang="ru-RU" sz="1600" dirty="0" smtClean="0"/>
              <a:t>право «Чтение" </a:t>
            </a:r>
            <a:r>
              <a:rPr lang="ru-RU" sz="1600" dirty="0"/>
              <a:t>к папке </a:t>
            </a:r>
            <a:r>
              <a:rPr lang="en-US" sz="1600" b="1" dirty="0" smtClean="0"/>
              <a:t>station</a:t>
            </a:r>
            <a:r>
              <a:rPr lang="ru-RU" sz="1600" b="1" dirty="0" smtClean="0"/>
              <a:t>1  </a:t>
            </a:r>
            <a:r>
              <a:rPr lang="ru-RU" sz="1600" dirty="0"/>
              <a:t>через </a:t>
            </a:r>
            <a:r>
              <a:rPr lang="ru-RU" sz="1600" dirty="0" smtClean="0"/>
              <a:t>его </a:t>
            </a:r>
            <a:r>
              <a:rPr lang="ru-RU" sz="1600" dirty="0"/>
              <a:t>членство в группе. Проверить</a:t>
            </a:r>
            <a:r>
              <a:rPr lang="ru-RU" sz="1600" dirty="0" smtClean="0"/>
              <a:t>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1600" dirty="0"/>
              <a:t>Предоставить конкретному пользователю домена право </a:t>
            </a:r>
            <a:r>
              <a:rPr lang="ru-RU" sz="1600" dirty="0" smtClean="0"/>
              <a:t>«Изменение</a:t>
            </a:r>
            <a:r>
              <a:rPr lang="ru-RU" sz="1600" dirty="0"/>
              <a:t>" к папке </a:t>
            </a:r>
            <a:r>
              <a:rPr lang="en-US" sz="1600" b="1" dirty="0" smtClean="0"/>
              <a:t>station</a:t>
            </a:r>
            <a:r>
              <a:rPr lang="ru-RU" sz="1600" b="1" dirty="0" smtClean="0"/>
              <a:t>2  </a:t>
            </a:r>
            <a:r>
              <a:rPr lang="ru-RU" sz="1600" dirty="0"/>
              <a:t>через его членство в группе. Проверить.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1600" dirty="0"/>
              <a:t>Сделать "владельцем" подпапки </a:t>
            </a:r>
            <a:r>
              <a:rPr lang="en-US" sz="1600" b="1" dirty="0" smtClean="0"/>
              <a:t>station1</a:t>
            </a:r>
            <a:r>
              <a:rPr lang="ru-RU" sz="1600" b="1" dirty="0" smtClean="0"/>
              <a:t> </a:t>
            </a:r>
            <a:r>
              <a:rPr lang="ru-RU" sz="1600" dirty="0"/>
              <a:t>конкретного пользователя домена. Проверить (он может менять разрешения безопасности этой папки).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ru-RU" sz="1600" dirty="0"/>
              <a:t>Восстановить владение </a:t>
            </a:r>
            <a:r>
              <a:rPr lang="ru-RU" sz="1600" dirty="0" smtClean="0"/>
              <a:t>измененное </a:t>
            </a:r>
            <a:r>
              <a:rPr lang="ru-RU" sz="1600" dirty="0"/>
              <a:t>в </a:t>
            </a:r>
            <a:r>
              <a:rPr lang="ru-RU" sz="1600" dirty="0" smtClean="0"/>
              <a:t>п.7.</a:t>
            </a:r>
            <a:endParaRPr lang="ru-RU" sz="1600" dirty="0"/>
          </a:p>
          <a:p>
            <a:pPr marL="0" indent="0">
              <a:buNone/>
            </a:pPr>
            <a:r>
              <a:rPr lang="ru-RU" sz="1600" b="1" u="sng" dirty="0"/>
              <a:t>Настройка </a:t>
            </a:r>
            <a:r>
              <a:rPr lang="ru-RU" sz="1600" b="1" u="sng" dirty="0" smtClean="0"/>
              <a:t>общего ресурса </a:t>
            </a:r>
            <a:r>
              <a:rPr lang="ru-RU" sz="1600" dirty="0"/>
              <a:t>(права, получаемые при </a:t>
            </a:r>
            <a:r>
              <a:rPr lang="ru-RU" sz="1600" dirty="0" smtClean="0"/>
              <a:t>доступе к дискам, папкам, принтерам и т.д. других компьютеров в локальной сети).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Изучить по рекомендуемой </a:t>
            </a:r>
            <a:r>
              <a:rPr lang="ru-RU" sz="1600" dirty="0" smtClean="0"/>
              <a:t>литературе создание и управление общим ресурсом.</a:t>
            </a:r>
            <a:endParaRPr lang="ru-RU" sz="1600" dirty="0"/>
          </a:p>
          <a:p>
            <a:pPr marL="0" indent="0">
              <a:buNone/>
            </a:pPr>
            <a:r>
              <a:rPr lang="ru-RU" sz="1600" u="sng" dirty="0"/>
              <a:t>Задание на работу по настройке </a:t>
            </a:r>
            <a:r>
              <a:rPr lang="ru-RU" sz="1600" u="sng" dirty="0" smtClean="0"/>
              <a:t>общего доступа </a:t>
            </a:r>
            <a:r>
              <a:rPr lang="ru-RU" sz="1600" u="sng" dirty="0"/>
              <a:t>: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/>
              <a:t>Создать на </a:t>
            </a:r>
            <a:r>
              <a:rPr lang="ru-RU" sz="1600" dirty="0" smtClean="0"/>
              <a:t>второй </a:t>
            </a:r>
            <a:r>
              <a:rPr lang="ru-RU" sz="1600" dirty="0"/>
              <a:t>рабочей станции папку, не менее </a:t>
            </a:r>
            <a:r>
              <a:rPr lang="ru-RU" sz="1600" dirty="0" smtClean="0"/>
              <a:t>2-го </a:t>
            </a:r>
            <a:r>
              <a:rPr lang="ru-RU" sz="1600" dirty="0"/>
              <a:t>уровня вложенности относительно корня диска. Обозначим </a:t>
            </a:r>
            <a:r>
              <a:rPr lang="ru-RU" sz="1600" dirty="0" smtClean="0"/>
              <a:t>её </a:t>
            </a:r>
            <a:r>
              <a:rPr lang="en-US" sz="1600" b="1" dirty="0" smtClean="0"/>
              <a:t>share</a:t>
            </a:r>
            <a:r>
              <a:rPr lang="ru-RU" sz="1600" dirty="0" smtClean="0"/>
              <a:t>.</a:t>
            </a:r>
            <a:endParaRPr lang="en-US" sz="1600" dirty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/>
              <a:t>Для папки </a:t>
            </a:r>
            <a:r>
              <a:rPr lang="en-US" sz="1600" b="1" dirty="0" smtClean="0"/>
              <a:t>share</a:t>
            </a:r>
            <a:r>
              <a:rPr lang="ru-RU" sz="1600" b="1" dirty="0" smtClean="0"/>
              <a:t> </a:t>
            </a:r>
            <a:r>
              <a:rPr lang="ru-RU" sz="1600" dirty="0"/>
              <a:t>с правами администратора домена установить </a:t>
            </a:r>
            <a:r>
              <a:rPr lang="ru-RU" sz="1600" dirty="0" smtClean="0"/>
              <a:t>следующие права при доступе по сети: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 smtClean="0"/>
              <a:t>для любого администратора домена «полный доступ»;</a:t>
            </a:r>
            <a:endParaRPr lang="ru-RU" sz="1600" dirty="0"/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/>
              <a:t>для </a:t>
            </a:r>
            <a:r>
              <a:rPr lang="ru-RU" sz="1600" dirty="0" smtClean="0"/>
              <a:t>любого «</a:t>
            </a:r>
            <a:r>
              <a:rPr lang="ru-RU" sz="1600" b="1" dirty="0" smtClean="0"/>
              <a:t>пользователя </a:t>
            </a:r>
            <a:r>
              <a:rPr lang="ru-RU" sz="1600" b="1" dirty="0"/>
              <a:t>домена</a:t>
            </a:r>
            <a:r>
              <a:rPr lang="ru-RU" sz="1600" dirty="0"/>
              <a:t>»(по вашему выбору) предоставить право </a:t>
            </a:r>
            <a:r>
              <a:rPr lang="ru-RU" sz="1600" dirty="0" smtClean="0"/>
              <a:t>«чтение»;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ru-RU" sz="1600" dirty="0" smtClean="0"/>
              <a:t>для конкретного </a:t>
            </a:r>
            <a:r>
              <a:rPr lang="ru-RU" sz="1600" dirty="0"/>
              <a:t>«</a:t>
            </a:r>
            <a:r>
              <a:rPr lang="ru-RU" sz="1600" b="1" dirty="0"/>
              <a:t>пользователя домена</a:t>
            </a:r>
            <a:r>
              <a:rPr lang="ru-RU" sz="1600" dirty="0"/>
              <a:t>»(по вашему выбору</a:t>
            </a:r>
            <a:r>
              <a:rPr lang="ru-RU" sz="1600" dirty="0" smtClean="0"/>
              <a:t>) – право "изменение".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1600" dirty="0" smtClean="0"/>
              <a:t>Проверить.</a:t>
            </a:r>
            <a:endParaRPr lang="ru-RU" sz="1600" dirty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5725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10</a:t>
            </a:r>
            <a:r>
              <a:rPr lang="ru-RU" sz="1600" dirty="0" smtClean="0"/>
              <a:t> </a:t>
            </a:r>
            <a:r>
              <a:rPr lang="ru-RU" sz="1600" b="1" dirty="0" smtClean="0"/>
              <a:t>Аудит </a:t>
            </a:r>
            <a:r>
              <a:rPr lang="ru-RU" sz="1600" b="1" dirty="0"/>
              <a:t>доступа к файловой системе (Литература </a:t>
            </a:r>
            <a:r>
              <a:rPr lang="ru-RU" sz="1600" b="1" dirty="0" smtClean="0"/>
              <a:t>№3</a:t>
            </a:r>
            <a:r>
              <a:rPr lang="ru-RU" sz="1600" b="1" dirty="0"/>
              <a:t>, стр. 168-172</a:t>
            </a:r>
            <a:r>
              <a:rPr lang="ru-RU" sz="1600" b="1" dirty="0" smtClean="0"/>
              <a:t>)</a:t>
            </a:r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Настройка </a:t>
            </a:r>
            <a:r>
              <a:rPr lang="ru-RU" sz="1600" dirty="0"/>
              <a:t>параметров аудита, включение аудита, анализ журнала безопасности</a:t>
            </a:r>
            <a:r>
              <a:rPr lang="ru-RU" sz="1600" dirty="0" smtClean="0"/>
              <a:t>.</a:t>
            </a:r>
            <a:endParaRPr lang="ru-RU" sz="1600" b="1" dirty="0"/>
          </a:p>
          <a:p>
            <a:pPr marL="0" indent="0">
              <a:buNone/>
            </a:pPr>
            <a:r>
              <a:rPr lang="ru-RU" sz="1600" u="sng" dirty="0"/>
              <a:t>Задание на работу</a:t>
            </a:r>
            <a:r>
              <a:rPr lang="ru-RU" sz="1600" u="sng" dirty="0" smtClean="0"/>
              <a:t>: 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Создать на рабочей станции 1 папку и сделать доступ к ней </a:t>
            </a:r>
            <a:r>
              <a:rPr lang="ru-RU" sz="1600" dirty="0"/>
              <a:t>для какой-либо локальной группы </a:t>
            </a:r>
            <a:r>
              <a:rPr lang="ru-RU" sz="1600" dirty="0" smtClean="0"/>
              <a:t>домена </a:t>
            </a:r>
            <a:r>
              <a:rPr lang="ru-RU" sz="1600" dirty="0"/>
              <a:t>(</a:t>
            </a:r>
            <a:r>
              <a:rPr lang="ru-RU" sz="1600" dirty="0" smtClean="0"/>
              <a:t>ранее созданной) и </a:t>
            </a:r>
            <a:r>
              <a:rPr lang="ru-RU" sz="1600" dirty="0"/>
              <a:t>какого-либо пользователя в </a:t>
            </a:r>
            <a:r>
              <a:rPr lang="ru-RU" sz="1600" dirty="0" smtClean="0"/>
              <a:t>домене</a:t>
            </a:r>
            <a:r>
              <a:rPr lang="ru-RU" sz="1600" dirty="0"/>
              <a:t>, </a:t>
            </a:r>
            <a:r>
              <a:rPr lang="ru-RU" sz="1600" u="sng" dirty="0"/>
              <a:t>не входящего в эту </a:t>
            </a:r>
            <a:r>
              <a:rPr lang="ru-RU" sz="1600" u="sng" dirty="0" smtClean="0"/>
              <a:t>группу</a:t>
            </a:r>
            <a:r>
              <a:rPr lang="ru-RU" sz="1600" dirty="0" smtClean="0"/>
              <a:t>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Разрешить группе удаление из этой папки, пользователю только чтение.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Включить аудит доступа к этой папке для этой группы в домене и этого пользователя в домене на фиксацию успешных </a:t>
            </a:r>
            <a:r>
              <a:rPr lang="ru-RU" sz="1600" dirty="0"/>
              <a:t>и </a:t>
            </a:r>
            <a:r>
              <a:rPr lang="ru-RU" sz="1600" dirty="0" smtClean="0"/>
              <a:t>неудачных попыток применения разрешения "у</a:t>
            </a:r>
            <a:r>
              <a:rPr lang="ru-RU" sz="1600" i="1" dirty="0" smtClean="0"/>
              <a:t>даление". 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Включить политику аудита в домене.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Выполнить членом этой группы удаление файлов из этой папки, а затем </a:t>
            </a:r>
            <a:r>
              <a:rPr lang="ru-RU" sz="1600" dirty="0"/>
              <a:t>удаление файлов </a:t>
            </a:r>
            <a:r>
              <a:rPr lang="ru-RU" sz="1600" dirty="0" smtClean="0"/>
              <a:t>пользователем.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Настроив максимально узкий фильтр найти эти события в журнале безопасности.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xmlns="" val="72747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№11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600" b="1" dirty="0"/>
              <a:t>Контроллеры </a:t>
            </a:r>
            <a:r>
              <a:rPr lang="ru-RU" sz="1600" b="1" dirty="0" smtClean="0"/>
              <a:t>домена и их взаимодействие </a:t>
            </a:r>
            <a:r>
              <a:rPr lang="ru-RU" sz="1600" b="1" dirty="0"/>
              <a:t>(Литература </a:t>
            </a:r>
            <a:r>
              <a:rPr lang="ru-RU" sz="1600" b="1" dirty="0" smtClean="0"/>
              <a:t>№2</a:t>
            </a:r>
            <a:r>
              <a:rPr lang="ru-RU" sz="1600" b="1" dirty="0"/>
              <a:t>, стр. 488-515</a:t>
            </a:r>
            <a:r>
              <a:rPr lang="ru-RU" sz="1600" b="1" dirty="0" smtClean="0"/>
              <a:t>)</a:t>
            </a:r>
          </a:p>
          <a:p>
            <a:pPr>
              <a:buNone/>
            </a:pPr>
            <a:endParaRPr lang="ru-RU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Хозяева операций: хозяева </a:t>
            </a:r>
            <a:r>
              <a:rPr lang="ru-RU" sz="1600" dirty="0"/>
              <a:t>операций уровня </a:t>
            </a:r>
            <a:r>
              <a:rPr lang="ru-RU" sz="1600" dirty="0" smtClean="0"/>
              <a:t>леса; хозяева </a:t>
            </a:r>
            <a:r>
              <a:rPr lang="ru-RU" sz="1600" dirty="0"/>
              <a:t>операций уровня </a:t>
            </a:r>
            <a:r>
              <a:rPr lang="ru-RU" sz="1600" dirty="0" smtClean="0"/>
              <a:t>домена. Размещение </a:t>
            </a:r>
            <a:r>
              <a:rPr lang="ru-RU" sz="1600" dirty="0"/>
              <a:t>хозяев </a:t>
            </a:r>
            <a:r>
              <a:rPr lang="ru-RU" sz="1600" dirty="0" smtClean="0"/>
              <a:t>операций, </a:t>
            </a:r>
            <a:r>
              <a:rPr lang="ru-RU" sz="1600" dirty="0"/>
              <a:t>идентификация хозяев операций, перенос хозяев </a:t>
            </a:r>
            <a:r>
              <a:rPr lang="ru-RU" sz="1600" dirty="0" smtClean="0"/>
              <a:t>операций (отзыв </a:t>
            </a:r>
            <a:r>
              <a:rPr lang="ru-RU" sz="1600" dirty="0"/>
              <a:t>и возврат </a:t>
            </a:r>
            <a:r>
              <a:rPr lang="ru-RU" sz="1600" dirty="0" smtClean="0"/>
              <a:t>хозяина операций). Репликация базы данных </a:t>
            </a:r>
            <a:r>
              <a:rPr lang="en-US" sz="1600" dirty="0" smtClean="0"/>
              <a:t>AD.</a:t>
            </a:r>
            <a:r>
              <a:rPr lang="ru-RU" sz="1600" dirty="0" smtClean="0"/>
              <a:t> 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u="sng" dirty="0"/>
              <a:t>Задание на </a:t>
            </a:r>
            <a:r>
              <a:rPr lang="ru-RU" sz="1600" u="sng" dirty="0" smtClean="0"/>
              <a:t>работу: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"Поднять"  (установить) еще один контроллер в домене.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Идентифицировать хозяев операций (определить какие контроллеры являются хозяевами каких операций).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Распределить роли хозяев операций в соответствие с рекомендациями </a:t>
            </a:r>
            <a:r>
              <a:rPr lang="en-US" sz="1600" dirty="0" smtClean="0"/>
              <a:t>Microsoft</a:t>
            </a:r>
            <a:r>
              <a:rPr lang="ru-RU" sz="1600" dirty="0" smtClean="0"/>
              <a:t>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Изменить системное время на контроллере домена с ролью </a:t>
            </a:r>
            <a:r>
              <a:rPr lang="en-US" sz="1600" dirty="0" smtClean="0"/>
              <a:t>PDC. </a:t>
            </a:r>
            <a:r>
              <a:rPr lang="ru-RU" sz="1600" dirty="0" smtClean="0"/>
              <a:t>Проверить на остальных компьютерах домена синхронизацию времени с этим контроллером. 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Сделать отзыв всех хозяев операций на первый контроллер.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 Зарегистрироваться на новом контроллере домена и завести нового пользователя домена. Включить его в состав ранее созданной локальной группы в домене.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Проверить работу репликации базы данных </a:t>
            </a:r>
            <a:r>
              <a:rPr lang="en-US" sz="1600" dirty="0" smtClean="0"/>
              <a:t>AD </a:t>
            </a:r>
            <a:r>
              <a:rPr lang="ru-RU" sz="1600" dirty="0" smtClean="0"/>
              <a:t>между контроллерами домена. Для этого зарегистрироваться на первом контроллере домена. Проверить, что созданный пользователь есть и доступен для управления на этом контроллере.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Корректно удалить второй контроллер из домена, если будет такое задание от преподавателя. 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4445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12???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600" b="1" dirty="0" smtClean="0"/>
              <a:t>Настройка контроллера домена </a:t>
            </a:r>
            <a:r>
              <a:rPr lang="ru-RU" sz="1600" b="1" dirty="0"/>
              <a:t>(Литература </a:t>
            </a:r>
            <a:r>
              <a:rPr lang="ru-RU" sz="1600" b="1" dirty="0" smtClean="0"/>
              <a:t>№2</a:t>
            </a:r>
            <a:r>
              <a:rPr lang="ru-RU" sz="1600" b="1" dirty="0"/>
              <a:t>, стр. 365-382)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Настройка </a:t>
            </a:r>
            <a:r>
              <a:rPr lang="ru-RU" sz="1600" dirty="0"/>
              <a:t>политики паролей и блокировки учетных записей, аудит проверки подлинности</a:t>
            </a:r>
          </a:p>
          <a:p>
            <a:pPr>
              <a:buNone/>
            </a:pPr>
            <a:endParaRPr lang="ru-RU" sz="1600" b="1" u="sng" dirty="0"/>
          </a:p>
          <a:p>
            <a:pPr marL="0">
              <a:buNone/>
            </a:pPr>
            <a:r>
              <a:rPr lang="ru-RU" sz="1600" u="sng" dirty="0"/>
              <a:t>Задание на работу</a:t>
            </a:r>
            <a:r>
              <a:rPr lang="ru-RU" sz="1600" u="sng" dirty="0" smtClean="0"/>
              <a:t>:</a:t>
            </a:r>
            <a:endParaRPr lang="en-US" sz="1600" u="sng" dirty="0" smtClean="0"/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Модифицировать </a:t>
            </a:r>
            <a:r>
              <a:rPr lang="ru-RU" sz="1600" dirty="0"/>
              <a:t>объект групповой политики </a:t>
            </a:r>
            <a:r>
              <a:rPr lang="ru-RU" sz="1600" dirty="0" err="1"/>
              <a:t>Default</a:t>
            </a:r>
            <a:r>
              <a:rPr lang="ru-RU" sz="1600" dirty="0"/>
              <a:t> </a:t>
            </a:r>
            <a:r>
              <a:rPr lang="ru-RU" sz="1600" dirty="0" err="1"/>
              <a:t>Domain</a:t>
            </a:r>
            <a:r>
              <a:rPr lang="ru-RU" sz="1600" dirty="0"/>
              <a:t> </a:t>
            </a:r>
            <a:r>
              <a:rPr lang="ru-RU" sz="1600" dirty="0" err="1"/>
              <a:t>Policy</a:t>
            </a:r>
            <a:r>
              <a:rPr lang="ru-RU" sz="1600" dirty="0"/>
              <a:t> для реализации политики паролей и блокировки пользователей в </a:t>
            </a:r>
            <a:r>
              <a:rPr lang="ru-RU" sz="1600" dirty="0" smtClean="0"/>
              <a:t>домене для следующих настроек:</a:t>
            </a:r>
          </a:p>
          <a:p>
            <a:pPr marL="0">
              <a:buFont typeface="Wingdings" panose="05000000000000000000" pitchFamily="2" charset="2"/>
              <a:buChar char="Ø"/>
            </a:pPr>
            <a:r>
              <a:rPr lang="ru-RU" sz="1600" dirty="0" smtClean="0"/>
              <a:t>минимальная длина пароля – 6 символов;</a:t>
            </a:r>
          </a:p>
          <a:p>
            <a:pPr marL="0">
              <a:buFont typeface="Wingdings" panose="05000000000000000000" pitchFamily="2" charset="2"/>
              <a:buChar char="Ø"/>
            </a:pPr>
            <a:r>
              <a:rPr lang="ru-RU" sz="1600" dirty="0" smtClean="0"/>
              <a:t>пороговое значение блокировки входа – 3;</a:t>
            </a:r>
          </a:p>
          <a:p>
            <a:pPr marL="0">
              <a:buFont typeface="Wingdings" panose="05000000000000000000" pitchFamily="2" charset="2"/>
              <a:buChar char="Ø"/>
            </a:pPr>
            <a:r>
              <a:rPr lang="ru-RU" sz="1600" dirty="0" smtClean="0"/>
              <a:t>продолжительность блокировки учетной записи – 3 мин.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ru-RU" sz="1600" dirty="0" smtClean="0"/>
              <a:t>Обновить политику.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ru-RU" sz="1600" dirty="0" smtClean="0"/>
              <a:t>Проверить, что внесенные изменения выполняются. 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ru-RU" sz="1600" dirty="0" smtClean="0"/>
              <a:t>Создать объект PSO, который применяет строгую гранулированную политику паролей к пользователям в группе  Администраторы домена. Для выполнения этого нужно поместить группу Администраторы домена в контейнер </a:t>
            </a:r>
            <a:r>
              <a:rPr lang="ru-RU" sz="1600" dirty="0" err="1" smtClean="0"/>
              <a:t>Users</a:t>
            </a:r>
            <a:r>
              <a:rPr lang="ru-RU" sz="1600" dirty="0" smtClean="0"/>
              <a:t>. Проверить внесенные изменения.</a:t>
            </a:r>
          </a:p>
          <a:p>
            <a:pPr marL="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ru-RU" sz="1600" dirty="0" smtClean="0"/>
              <a:t>Отменить строгую гранулированную политику паролей к пользователям в группе  Администраторы домена. </a:t>
            </a:r>
          </a:p>
          <a:p>
            <a:pPr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076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13</a:t>
            </a:r>
            <a:r>
              <a:rPr lang="ru-RU" sz="1600" b="1" dirty="0" smtClean="0"/>
              <a:t> </a:t>
            </a:r>
            <a:r>
              <a:rPr lang="ru-RU" sz="1600" b="1" dirty="0"/>
              <a:t>Установка и настройка </a:t>
            </a:r>
            <a:r>
              <a:rPr lang="en-US" sz="1600" b="1" dirty="0"/>
              <a:t>DHCP</a:t>
            </a:r>
            <a:r>
              <a:rPr lang="ru-RU" sz="1600" b="1" dirty="0"/>
              <a:t> сервера()</a:t>
            </a:r>
          </a:p>
          <a:p>
            <a:pPr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Работа </a:t>
            </a:r>
            <a:r>
              <a:rPr lang="ru-RU" sz="1600" dirty="0"/>
              <a:t>с оснасткой "Диспетчер устройств</a:t>
            </a:r>
            <a:r>
              <a:rPr lang="ru-RU" sz="1600" dirty="0" smtClean="0"/>
              <a:t>".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u="sng" dirty="0" smtClean="0"/>
              <a:t>Задание на работу:</a:t>
            </a:r>
            <a:endParaRPr lang="en-US" sz="1600" u="sng" dirty="0" smtClean="0"/>
          </a:p>
          <a:p>
            <a:pPr marL="0" indent="0">
              <a:buNone/>
            </a:pPr>
            <a:endParaRPr lang="ru-RU" sz="1600" dirty="0" smtClean="0"/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Установка </a:t>
            </a:r>
            <a:r>
              <a:rPr lang="ru-RU" sz="1600" dirty="0"/>
              <a:t>устройств </a:t>
            </a:r>
            <a:r>
              <a:rPr lang="ru-RU" sz="1600" dirty="0" smtClean="0"/>
              <a:t> администраторами - установить на сервер сетевой адаптер "</a:t>
            </a:r>
            <a:r>
              <a:rPr lang="en-US" sz="1600" b="1" dirty="0" smtClean="0"/>
              <a:t>Microsoft </a:t>
            </a:r>
            <a:r>
              <a:rPr lang="ru-RU" sz="1600" b="1" dirty="0" smtClean="0"/>
              <a:t>замыкания на себя </a:t>
            </a:r>
            <a:r>
              <a:rPr lang="en-US" sz="1600" b="1" dirty="0" smtClean="0"/>
              <a:t>(Microsoft Loopback Adapter)</a:t>
            </a:r>
            <a:r>
              <a:rPr lang="ru-RU" sz="1600" dirty="0" smtClean="0"/>
              <a:t>".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Обновить драйвер сетевого адаптера, возвратиться к предыдущей версии драйвера, удалить драйвер сетевого адаптера, установить драйвер сетевого адаптера. 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Запретить установку драйверов без подписи, проверить результат.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Конфигурирование устройств - отключить сетевой адаптер, включить сетевой адаптер.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Возвратить компьютер к обычной конфигурации. </a:t>
            </a: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80306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14</a:t>
            </a:r>
            <a:r>
              <a:rPr lang="ru-RU" sz="1600" b="1" dirty="0" smtClean="0"/>
              <a:t> Групповая политика </a:t>
            </a:r>
            <a:r>
              <a:rPr lang="ru-RU" sz="1600" b="1" dirty="0"/>
              <a:t>в домене (Литература </a:t>
            </a:r>
            <a:r>
              <a:rPr lang="ru-RU" sz="1600" b="1" dirty="0" smtClean="0"/>
              <a:t>№2</a:t>
            </a:r>
            <a:r>
              <a:rPr lang="ru-RU" sz="1600" b="1" dirty="0"/>
              <a:t>, стр. 228-279, Литература </a:t>
            </a:r>
            <a:r>
              <a:rPr lang="ru-RU" sz="1600" b="1" dirty="0" smtClean="0"/>
              <a:t>№3</a:t>
            </a:r>
            <a:r>
              <a:rPr lang="ru-RU" sz="1600" b="1" dirty="0"/>
              <a:t>, стр. 304-320)</a:t>
            </a:r>
          </a:p>
          <a:p>
            <a:pPr>
              <a:buNone/>
            </a:pPr>
            <a:endParaRPr lang="ru-RU" sz="1600" b="1" dirty="0"/>
          </a:p>
          <a:p>
            <a:pPr marL="0">
              <a:spcBef>
                <a:spcPts val="0"/>
              </a:spcBef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Групповая политика, </a:t>
            </a:r>
            <a:r>
              <a:rPr lang="ru-RU" sz="1600" dirty="0"/>
              <a:t>управление областью действия групповой политики, поддержка групповой политики. Управление параметрами безопасности, управление безопасностью с помощью шаблонов безопасности.</a:t>
            </a:r>
          </a:p>
          <a:p>
            <a:pPr marL="0">
              <a:buNone/>
            </a:pPr>
            <a:endParaRPr lang="ru-RU" sz="1600" dirty="0" smtClean="0"/>
          </a:p>
          <a:p>
            <a:pPr marL="0">
              <a:buNone/>
            </a:pPr>
            <a:r>
              <a:rPr lang="ru-RU" sz="1600" u="sng" dirty="0" smtClean="0"/>
              <a:t>Задание на работу </a:t>
            </a:r>
            <a:r>
              <a:rPr lang="ru-RU" sz="1600" dirty="0" smtClean="0"/>
              <a:t>(для каждого пункта задания выполнить проверку работы политики):</a:t>
            </a:r>
            <a:endParaRPr lang="en-US" sz="1600" dirty="0" smtClean="0"/>
          </a:p>
          <a:p>
            <a:pPr marL="0">
              <a:buNone/>
            </a:pPr>
            <a:endParaRPr lang="ru-RU" sz="1600" dirty="0" smtClean="0"/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Создать </a:t>
            </a:r>
            <a:r>
              <a:rPr lang="ru-RU" sz="1600" dirty="0"/>
              <a:t>объект </a:t>
            </a:r>
            <a:r>
              <a:rPr lang="ru-RU" sz="1600" dirty="0" smtClean="0"/>
              <a:t>групповой политики, </a:t>
            </a:r>
            <a:r>
              <a:rPr lang="ru-RU" sz="1600" dirty="0"/>
              <a:t>который реализует параметр обязательной  политики безопасности </a:t>
            </a:r>
            <a:r>
              <a:rPr lang="ru-RU" sz="1600" dirty="0" smtClean="0"/>
              <a:t>с </a:t>
            </a:r>
            <a:r>
              <a:rPr lang="ru-RU" sz="1600" dirty="0"/>
              <a:t>областью действия для всех пользователей и компьютеров в </a:t>
            </a:r>
            <a:r>
              <a:rPr lang="ru-RU" sz="1600" dirty="0" smtClean="0"/>
              <a:t>домене при которой компьютеры </a:t>
            </a:r>
            <a:r>
              <a:rPr lang="ru-RU" sz="1600" dirty="0"/>
              <a:t>нельзя оставлять без присмотра и входить на них после </a:t>
            </a:r>
            <a:r>
              <a:rPr lang="ru-RU" sz="1600" dirty="0" smtClean="0"/>
              <a:t>3 </a:t>
            </a:r>
            <a:r>
              <a:rPr lang="ru-RU" sz="1600" dirty="0"/>
              <a:t>мин. </a:t>
            </a:r>
            <a:r>
              <a:rPr lang="ru-RU" sz="1600" dirty="0" smtClean="0"/>
              <a:t>простоя (для </a:t>
            </a:r>
            <a:r>
              <a:rPr lang="ru-RU" sz="1600" dirty="0"/>
              <a:t>того чтобы выполнить это требование,  конфигурируется время ожидания экранной заставки и параметры политики пароля защиты экранной </a:t>
            </a:r>
            <a:r>
              <a:rPr lang="ru-RU" sz="1600" dirty="0" smtClean="0"/>
              <a:t>заставки).</a:t>
            </a:r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Для какого-либо ОП установить политику, при которой пользователь не может поменять "обои" рабочего стола.</a:t>
            </a:r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какого-либо ОП </a:t>
            </a:r>
            <a:r>
              <a:rPr lang="ru-RU" sz="1600" dirty="0" smtClean="0"/>
              <a:t>установить </a:t>
            </a:r>
            <a:r>
              <a:rPr lang="ru-RU" sz="1600" dirty="0"/>
              <a:t>политику, при которой </a:t>
            </a:r>
            <a:r>
              <a:rPr lang="ru-RU" sz="1600" dirty="0" smtClean="0"/>
              <a:t>у пользователя в меню "Пуск" нет "Панели управления".</a:t>
            </a:r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Отменить все ранее введенные ограничения.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337430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ru-RU" sz="3600" b="1" dirty="0" smtClean="0"/>
              <a:t>Методические </a:t>
            </a:r>
            <a:r>
              <a:rPr lang="ru-RU" sz="3600" b="1" dirty="0"/>
              <a:t>указания по выполнению лабораторных </a:t>
            </a:r>
            <a:r>
              <a:rPr lang="ru-RU" sz="3600" b="1" dirty="0" smtClean="0"/>
              <a:t>работ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1657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</a:t>
            </a:r>
            <a:r>
              <a:rPr lang="ru-RU" sz="1600" b="1" u="sng" smtClean="0">
                <a:solidFill>
                  <a:schemeClr val="accent1">
                    <a:lumMod val="50000"/>
                  </a:schemeClr>
                </a:solidFill>
              </a:rPr>
              <a:t>№ 15</a:t>
            </a:r>
            <a:r>
              <a:rPr lang="ru-RU" sz="1600" smtClean="0"/>
              <a:t> </a:t>
            </a:r>
            <a:r>
              <a:rPr lang="ru-RU" sz="1600" b="1" dirty="0"/>
              <a:t>Мониторинг </a:t>
            </a:r>
            <a:r>
              <a:rPr lang="en-US" sz="1600" b="1" dirty="0"/>
              <a:t>Microsoft Windows Server</a:t>
            </a:r>
            <a:r>
              <a:rPr lang="ru-RU" sz="1600" b="1" dirty="0"/>
              <a:t> (Литература </a:t>
            </a:r>
            <a:r>
              <a:rPr lang="ru-RU" sz="1600" b="1" dirty="0" smtClean="0"/>
              <a:t>№3</a:t>
            </a:r>
            <a:r>
              <a:rPr lang="ru-RU" sz="1600" b="1" dirty="0"/>
              <a:t>, стр. 370-388)</a:t>
            </a: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Журналы</a:t>
            </a:r>
            <a:r>
              <a:rPr lang="ru-RU" sz="1600" dirty="0"/>
              <a:t>. Мониторинг событий. </a:t>
            </a:r>
            <a:r>
              <a:rPr lang="ru-RU" sz="1600" dirty="0" smtClean="0"/>
              <a:t>Производительность</a:t>
            </a:r>
            <a:r>
              <a:rPr lang="ru-RU" sz="1600" dirty="0"/>
              <a:t>. Настройка оснастки «Системный монитор». Просмотр данных. Ведение журналов и оповещения. Как выбирать объекты и счетчики. Диспетчер </a:t>
            </a:r>
            <a:r>
              <a:rPr lang="ru-RU" sz="1600" dirty="0" smtClean="0"/>
              <a:t>задач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Задание на работу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r>
              <a:rPr lang="ru-RU" sz="1600" dirty="0" smtClean="0"/>
              <a:t>1. Настройте журнал </a:t>
            </a:r>
            <a:r>
              <a:rPr lang="ru-RU" sz="1600" dirty="0"/>
              <a:t>безопасности </a:t>
            </a:r>
            <a:r>
              <a:rPr lang="ru-RU" sz="1600" dirty="0" smtClean="0"/>
              <a:t>для аудита </a:t>
            </a:r>
            <a:r>
              <a:rPr lang="ru-RU" sz="1600" dirty="0"/>
              <a:t>доступа к файлам и </a:t>
            </a:r>
            <a:r>
              <a:rPr lang="ru-RU" sz="1600" dirty="0" smtClean="0"/>
              <a:t>объектам. 2. Создайте папку и задайте разрешения так, </a:t>
            </a:r>
            <a:r>
              <a:rPr lang="ru-RU" sz="1600" dirty="0"/>
              <a:t>чтобы и</a:t>
            </a:r>
            <a:r>
              <a:rPr lang="ru-RU" sz="1600" dirty="0" smtClean="0"/>
              <a:t>митировать </a:t>
            </a:r>
            <a:r>
              <a:rPr lang="ru-RU" sz="1600" dirty="0"/>
              <a:t>попытку несанкционированного </a:t>
            </a:r>
            <a:r>
              <a:rPr lang="ru-RU" sz="1600" dirty="0" smtClean="0"/>
              <a:t>доступа какого-либо пользователя домена </a:t>
            </a:r>
            <a:r>
              <a:rPr lang="ru-RU" sz="1600" dirty="0"/>
              <a:t>к </a:t>
            </a:r>
            <a:r>
              <a:rPr lang="ru-RU" sz="1600" dirty="0" smtClean="0"/>
              <a:t>ней. 3. Настроить фильтр и найти в журнале безопасности соответствующую запись.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417898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3571876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№ 1-2</a:t>
            </a:r>
          </a:p>
          <a:p>
            <a:pPr marL="0" indent="0">
              <a:buNone/>
            </a:pPr>
            <a:endParaRPr lang="ru-RU" sz="1600" b="1" u="sng" dirty="0" smtClean="0"/>
          </a:p>
          <a:p>
            <a:pPr algn="ctr">
              <a:buNone/>
            </a:pPr>
            <a:r>
              <a:rPr lang="ru-RU" sz="1800" b="1" dirty="0" smtClean="0"/>
              <a:t>Создание виртуальной машины с ОС </a:t>
            </a:r>
            <a:r>
              <a:rPr lang="en-US" sz="1800" b="1" dirty="0" smtClean="0"/>
              <a:t>Windows XP</a:t>
            </a:r>
            <a:endParaRPr lang="ru-RU" sz="1800" dirty="0" smtClean="0"/>
          </a:p>
          <a:p>
            <a:pPr>
              <a:buNone/>
            </a:pPr>
            <a:r>
              <a:rPr lang="en-US" sz="1800" b="1" dirty="0" err="1" smtClean="0"/>
              <a:t>Выполнить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настройку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VirtualBox</a:t>
            </a:r>
            <a:r>
              <a:rPr lang="en-US" sz="1800" b="1" dirty="0" smtClean="0"/>
              <a:t>: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1. Задать место на диске для создаваемой виртуальной машины: Файл-&gt;Настройки-&gt;Общие-&gt;Папка для машин по умолчанию-&gt;: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sym typeface="Wingdings" pitchFamily="2" charset="2"/>
              </a:rPr>
              <a:t>для группы ВВ</a:t>
            </a:r>
            <a:r>
              <a:rPr lang="en-US" sz="1800" dirty="0">
                <a:sym typeface="Wingdings" pitchFamily="2" charset="2"/>
              </a:rPr>
              <a:t>1</a:t>
            </a:r>
            <a:r>
              <a:rPr lang="ru-RU" sz="1800" dirty="0">
                <a:sym typeface="Wingdings" pitchFamily="2" charset="2"/>
              </a:rPr>
              <a:t> -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iamv</a:t>
            </a:r>
            <a:r>
              <a:rPr lang="ru-RU" sz="1800" b="1" u="sng" dirty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VirtualBox</a:t>
            </a:r>
            <a:r>
              <a:rPr lang="en-US" sz="1800" b="1" u="sng" dirty="0">
                <a:solidFill>
                  <a:srgbClr val="FF0000"/>
                </a:solidFill>
              </a:rPr>
              <a:t> VMs</a:t>
            </a:r>
            <a:r>
              <a:rPr lang="ru-RU" sz="1800" b="1" u="sng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sym typeface="Wingdings" pitchFamily="2" charset="2"/>
              </a:rPr>
              <a:t>для группы ВО</a:t>
            </a:r>
            <a:r>
              <a:rPr lang="en-US" sz="1800" dirty="0">
                <a:sym typeface="Wingdings" pitchFamily="2" charset="2"/>
              </a:rPr>
              <a:t>  </a:t>
            </a:r>
            <a:r>
              <a:rPr lang="ru-RU" sz="1800" dirty="0">
                <a:sym typeface="Wingdings" pitchFamily="2" charset="2"/>
              </a:rPr>
              <a:t> -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iamo</a:t>
            </a:r>
            <a:r>
              <a:rPr lang="ru-RU" sz="1800" b="1" u="sng" dirty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VirtualBox</a:t>
            </a:r>
            <a:r>
              <a:rPr lang="en-US" sz="1800" b="1" u="sng" dirty="0">
                <a:solidFill>
                  <a:srgbClr val="FF0000"/>
                </a:solidFill>
              </a:rPr>
              <a:t> VMs</a:t>
            </a:r>
            <a:r>
              <a:rPr lang="ru-RU" sz="1800" b="1" u="sng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sym typeface="Wingdings" pitchFamily="2" charset="2"/>
              </a:rPr>
              <a:t>для группы ВВ</a:t>
            </a:r>
            <a:r>
              <a:rPr lang="en-US" sz="1800" dirty="0">
                <a:sym typeface="Wingdings" pitchFamily="2" charset="2"/>
              </a:rPr>
              <a:t>2</a:t>
            </a:r>
            <a:r>
              <a:rPr lang="ru-RU" sz="1800" dirty="0">
                <a:sym typeface="Wingdings" pitchFamily="2" charset="2"/>
              </a:rPr>
              <a:t> -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iamp</a:t>
            </a:r>
            <a:r>
              <a:rPr lang="ru-RU" sz="1800" b="1" u="sng" dirty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VirtualBox</a:t>
            </a:r>
            <a:r>
              <a:rPr lang="en-US" sz="1800" b="1" u="sng" dirty="0">
                <a:solidFill>
                  <a:srgbClr val="FF0000"/>
                </a:solidFill>
              </a:rPr>
              <a:t> VMs</a:t>
            </a:r>
            <a:r>
              <a:rPr lang="ru-RU" sz="1800" b="1" u="sng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ru-RU" sz="1600" dirty="0" smtClean="0"/>
              <a:t> </a:t>
            </a:r>
            <a:r>
              <a:rPr lang="en-US" sz="1800" dirty="0" smtClean="0"/>
              <a:t>2. </a:t>
            </a:r>
            <a:r>
              <a:rPr lang="ru-RU" sz="1800" dirty="0" smtClean="0"/>
              <a:t>Убрать обновления для </a:t>
            </a:r>
            <a:r>
              <a:rPr lang="ru-RU" sz="1800" dirty="0" err="1" smtClean="0"/>
              <a:t>VirtuaBox</a:t>
            </a:r>
            <a:r>
              <a:rPr lang="ru-RU" sz="1800" dirty="0" smtClean="0"/>
              <a:t>: Файл-&gt;Настройки-&gt;Обновления&gt;убрать "Проверять обновления".</a:t>
            </a:r>
          </a:p>
          <a:p>
            <a:pPr>
              <a:buNone/>
            </a:pPr>
            <a:r>
              <a:rPr lang="ru-RU" sz="1800" dirty="0" smtClean="0"/>
              <a:t>3. Установить управление мышью: Файл-&gt;Дисплей-&gt;Окна машины-&gt;Активировать при наведении мыши.</a:t>
            </a:r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10857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350043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</a:t>
            </a: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№ 1-2</a:t>
            </a:r>
          </a:p>
          <a:p>
            <a:pPr marL="0" indent="0">
              <a:buNone/>
            </a:pPr>
            <a:endParaRPr lang="ru-RU" sz="16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1800" b="1" dirty="0" err="1" smtClean="0"/>
              <a:t>Установка</a:t>
            </a:r>
            <a:r>
              <a:rPr lang="en-US" sz="1800" b="1" dirty="0" smtClean="0"/>
              <a:t> ОС Windows XP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1. Выбрать в </a:t>
            </a:r>
            <a:r>
              <a:rPr lang="en-US" sz="1800" dirty="0" err="1" smtClean="0"/>
              <a:t>VirtualBox</a:t>
            </a:r>
            <a:r>
              <a:rPr lang="en-US" sz="1800" dirty="0" smtClean="0"/>
              <a:t> </a:t>
            </a:r>
            <a:r>
              <a:rPr lang="ru-RU" sz="1800" dirty="0" smtClean="0"/>
              <a:t>ОС: </a:t>
            </a:r>
            <a:r>
              <a:rPr lang="en-US" sz="1800" dirty="0" smtClean="0"/>
              <a:t>Microsoft Windows XP.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2. Объем памяти по умолчанию.</a:t>
            </a:r>
          </a:p>
          <a:p>
            <a:pPr>
              <a:buNone/>
            </a:pPr>
            <a:r>
              <a:rPr lang="ru-RU" sz="1800" dirty="0" smtClean="0"/>
              <a:t>3. Создать новый виртуальный жесткий диск.</a:t>
            </a:r>
          </a:p>
          <a:p>
            <a:pPr>
              <a:buNone/>
            </a:pPr>
            <a:r>
              <a:rPr lang="ru-RU" sz="1800" dirty="0" smtClean="0"/>
              <a:t>4. Диск – VDI </a:t>
            </a:r>
            <a:r>
              <a:rPr lang="en-US" sz="1800" dirty="0" smtClean="0"/>
              <a:t>(Virtual Disk Image).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5. Тип диска – динамический виртуальный жесткий диск.</a:t>
            </a:r>
          </a:p>
          <a:p>
            <a:pPr>
              <a:buNone/>
            </a:pPr>
            <a:r>
              <a:rPr lang="ru-RU" sz="1800" dirty="0" smtClean="0"/>
              <a:t>6. Размер диска – </a:t>
            </a:r>
            <a:r>
              <a:rPr lang="en-US" sz="1800" dirty="0" err="1" smtClean="0"/>
              <a:t>по</a:t>
            </a:r>
            <a:r>
              <a:rPr lang="en-US" sz="1800" dirty="0" smtClean="0"/>
              <a:t> </a:t>
            </a:r>
            <a:r>
              <a:rPr lang="en-US" sz="1800" dirty="0" err="1" smtClean="0"/>
              <a:t>умолчанию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 7. Запустить созданную машину: указать местоположение загрузочного диска с дистрибутивом ОС (</a:t>
            </a:r>
            <a:r>
              <a:rPr lang="ru-RU" sz="1800" dirty="0" err="1" smtClean="0"/>
              <a:t>соответствующ</a:t>
            </a:r>
            <a:r>
              <a:rPr lang="en-US" sz="1800" dirty="0" err="1" smtClean="0"/>
              <a:t>ий</a:t>
            </a:r>
            <a:r>
              <a:rPr lang="en-US" sz="1800" dirty="0" smtClean="0"/>
              <a:t> </a:t>
            </a:r>
            <a:r>
              <a:rPr lang="ru-RU" sz="1800" dirty="0" smtClean="0"/>
              <a:t>файл с расширением </a:t>
            </a:r>
            <a:r>
              <a:rPr lang="ru-RU" sz="1800" dirty="0" err="1" smtClean="0"/>
              <a:t>iso</a:t>
            </a:r>
            <a:r>
              <a:rPr lang="ru-RU" sz="1800" dirty="0" smtClean="0"/>
              <a:t> из папки </a:t>
            </a:r>
            <a:r>
              <a:rPr lang="ru-RU" sz="1800" dirty="0" err="1" smtClean="0"/>
              <a:t>Distrib</a:t>
            </a:r>
            <a:r>
              <a:rPr lang="ru-RU" sz="1800" dirty="0" smtClean="0"/>
              <a:t> OS)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643314"/>
            <a:ext cx="500066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3170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3500438"/>
          </a:xfrm>
        </p:spPr>
        <p:txBody>
          <a:bodyPr/>
          <a:lstStyle/>
          <a:p>
            <a:pPr marL="0" indent="0">
              <a:buNone/>
            </a:pPr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К работе </a:t>
            </a: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№ 1-2</a:t>
            </a:r>
          </a:p>
          <a:p>
            <a:pPr marL="0" indent="0">
              <a:buNone/>
            </a:pPr>
            <a:endParaRPr lang="ru-RU" sz="16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ru-RU" sz="1800" dirty="0" smtClean="0"/>
              <a:t>8. Форматировать диск в NTFS.</a:t>
            </a:r>
          </a:p>
          <a:p>
            <a:pPr>
              <a:buNone/>
            </a:pPr>
            <a:r>
              <a:rPr lang="ru-RU" sz="1800" dirty="0" smtClean="0"/>
              <a:t>9. Выбрать язык ввода по умолчанию – английский.</a:t>
            </a:r>
          </a:p>
          <a:p>
            <a:pPr>
              <a:buNone/>
            </a:pPr>
            <a:r>
              <a:rPr lang="ru-RU" sz="1800" dirty="0" smtClean="0"/>
              <a:t>10. Установить переключение языков ввода – по CTRL/SHIFT.</a:t>
            </a:r>
          </a:p>
          <a:p>
            <a:pPr>
              <a:buNone/>
            </a:pPr>
            <a:r>
              <a:rPr lang="ru-RU" sz="1800" dirty="0" smtClean="0"/>
              <a:t>11. Имя и организация –VT </a:t>
            </a:r>
            <a:r>
              <a:rPr lang="en-US" sz="1800" dirty="0" smtClean="0"/>
              <a:t>и PSU/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12. Имя машины – согласно вашего варианта (</a:t>
            </a:r>
            <a:r>
              <a:rPr lang="en-US" sz="1800" dirty="0" smtClean="0"/>
              <a:t>brig(</a:t>
            </a:r>
            <a:r>
              <a:rPr lang="ru-RU" sz="1800" dirty="0" smtClean="0"/>
              <a:t>№ бригады</a:t>
            </a:r>
            <a:r>
              <a:rPr lang="en-US" sz="1800" dirty="0" smtClean="0"/>
              <a:t>)</a:t>
            </a:r>
            <a:r>
              <a:rPr lang="ru-RU" sz="1800" dirty="0" smtClean="0"/>
              <a:t>(№ машины)). Для бригады №1 – </a:t>
            </a:r>
            <a:r>
              <a:rPr lang="en-US" sz="1800" dirty="0" smtClean="0"/>
              <a:t>brig</a:t>
            </a:r>
            <a:r>
              <a:rPr lang="ru-RU" sz="1800" dirty="0" smtClean="0"/>
              <a:t>11 </a:t>
            </a:r>
            <a:r>
              <a:rPr lang="ru-RU" sz="1800" dirty="0"/>
              <a:t>и</a:t>
            </a:r>
            <a:r>
              <a:rPr lang="en-US" sz="1800" dirty="0" smtClean="0"/>
              <a:t> brig</a:t>
            </a:r>
            <a:r>
              <a:rPr lang="ru-RU" sz="1800" dirty="0" smtClean="0"/>
              <a:t>12.</a:t>
            </a:r>
          </a:p>
          <a:p>
            <a:pPr>
              <a:buNone/>
            </a:pPr>
            <a:r>
              <a:rPr lang="ru-RU" sz="1800" dirty="0" smtClean="0"/>
              <a:t>13. Задать и </a:t>
            </a:r>
            <a:r>
              <a:rPr lang="ru-RU" sz="1800" b="1" u="sng" dirty="0" smtClean="0"/>
              <a:t>записать для памяти</a:t>
            </a:r>
            <a:r>
              <a:rPr lang="ru-RU" sz="1800" dirty="0" smtClean="0"/>
              <a:t> пароль администратора.</a:t>
            </a:r>
          </a:p>
          <a:p>
            <a:pPr>
              <a:buNone/>
            </a:pPr>
            <a:r>
              <a:rPr lang="ru-RU" sz="1800" dirty="0" smtClean="0"/>
              <a:t>14. Время не переводить, GMT+4</a:t>
            </a:r>
            <a:r>
              <a:rPr lang="en-US" sz="1800" dirty="0" smtClean="0"/>
              <a:t>.</a:t>
            </a:r>
            <a:r>
              <a:rPr lang="ru-RU" sz="1800" dirty="0" smtClean="0"/>
              <a:t>00</a:t>
            </a:r>
            <a:r>
              <a:rPr lang="en-US" sz="1800" dirty="0" smtClean="0"/>
              <a:t> (</a:t>
            </a:r>
            <a:r>
              <a:rPr lang="ru-RU" sz="1800" dirty="0" smtClean="0"/>
              <a:t>Баку, Ереван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15. Сеть – "обычные параметры".</a:t>
            </a:r>
          </a:p>
          <a:p>
            <a:pPr>
              <a:buNone/>
            </a:pPr>
            <a:r>
              <a:rPr lang="ru-RU" sz="1800" dirty="0" smtClean="0"/>
              <a:t>16. Оставить машину в </a:t>
            </a:r>
            <a:r>
              <a:rPr lang="ru-RU" sz="1800" dirty="0" err="1" smtClean="0"/>
              <a:t>Workgroup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17. Отложить защиту.</a:t>
            </a:r>
          </a:p>
          <a:p>
            <a:pPr>
              <a:buNone/>
            </a:pPr>
            <a:r>
              <a:rPr lang="ru-RU" sz="1800" dirty="0" smtClean="0"/>
              <a:t>18. Пропустить подключение к Интернет.</a:t>
            </a:r>
          </a:p>
          <a:p>
            <a:pPr>
              <a:buNone/>
            </a:pPr>
            <a:r>
              <a:rPr lang="ru-RU" sz="1800" dirty="0" smtClean="0"/>
              <a:t>19. Отказаться от регистрации в </a:t>
            </a:r>
            <a:r>
              <a:rPr lang="ru-RU" sz="1800" dirty="0" err="1" smtClean="0"/>
              <a:t>Microsoft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20. Создать и запомнить еще одну учетную запись администратора машины (</a:t>
            </a:r>
            <a:r>
              <a:rPr lang="en-US" sz="1800" dirty="0" err="1" smtClean="0"/>
              <a:t>lg</a:t>
            </a:r>
            <a:r>
              <a:rPr lang="en-US" sz="1800" dirty="0" smtClean="0"/>
              <a:t> и </a:t>
            </a:r>
            <a:r>
              <a:rPr lang="en-US" sz="1800" dirty="0" err="1" smtClean="0"/>
              <a:t>pwd</a:t>
            </a:r>
            <a:r>
              <a:rPr lang="ru-RU" sz="1800" dirty="0" smtClean="0"/>
              <a:t>).</a:t>
            </a:r>
          </a:p>
          <a:p>
            <a:pPr>
              <a:buNone/>
            </a:pPr>
            <a:r>
              <a:rPr lang="ru-RU" sz="1800" dirty="0" smtClean="0"/>
              <a:t>21. Отключить брандмауэр и обновление ОС.</a:t>
            </a:r>
          </a:p>
          <a:p>
            <a:pPr marL="0" indent="0">
              <a:buNone/>
            </a:pPr>
            <a:r>
              <a:rPr lang="ru-RU" sz="1800" dirty="0" smtClean="0"/>
              <a:t>22. В настройках сетевого адаптера установить статический </a:t>
            </a:r>
            <a:r>
              <a:rPr lang="en-US" sz="1800" dirty="0" smtClean="0"/>
              <a:t>IP </a:t>
            </a:r>
            <a:r>
              <a:rPr lang="ru-RU" sz="1800" dirty="0" smtClean="0"/>
              <a:t>адрес для протокола </a:t>
            </a:r>
            <a:r>
              <a:rPr lang="en-US" sz="1800" dirty="0" smtClean="0"/>
              <a:t>IPv.4 – 192.168.1.</a:t>
            </a:r>
            <a:r>
              <a:rPr lang="ru-RU" sz="1800" dirty="0" smtClean="0"/>
              <a:t>2</a:t>
            </a:r>
            <a:r>
              <a:rPr lang="en-US" sz="1800" dirty="0" smtClean="0"/>
              <a:t>/24</a:t>
            </a:r>
          </a:p>
          <a:p>
            <a:pPr marL="0" indent="0">
              <a:buNone/>
            </a:pPr>
            <a:r>
              <a:rPr lang="en-US" sz="1800" dirty="0" smtClean="0"/>
              <a:t>23. </a:t>
            </a:r>
            <a:r>
              <a:rPr lang="ru-RU" sz="1800" dirty="0" smtClean="0"/>
              <a:t>Проверить работу сети с использованием команды </a:t>
            </a:r>
            <a:r>
              <a:rPr lang="en-US" sz="1800" dirty="0" smtClean="0"/>
              <a:t>ping.</a:t>
            </a:r>
            <a:r>
              <a:rPr lang="ru-RU" sz="1800" dirty="0" smtClean="0"/>
              <a:t> Для этого включить сервер и </a:t>
            </a:r>
            <a:r>
              <a:rPr lang="ru-RU" sz="1800" dirty="0" err="1" smtClean="0"/>
              <a:t>пропинговать</a:t>
            </a:r>
            <a:r>
              <a:rPr lang="ru-RU" sz="1800" dirty="0" smtClean="0"/>
              <a:t> сеть по </a:t>
            </a:r>
            <a:r>
              <a:rPr lang="en-US" sz="1800" dirty="0" smtClean="0"/>
              <a:t>IP </a:t>
            </a:r>
            <a:r>
              <a:rPr lang="ru-RU" sz="1800" dirty="0" smtClean="0"/>
              <a:t>адресам в обе стороны (сервер </a:t>
            </a:r>
            <a:r>
              <a:rPr lang="en-US" sz="1800" dirty="0" smtClean="0"/>
              <a:t>&lt;</a:t>
            </a:r>
            <a:r>
              <a:rPr lang="ru-RU" sz="1800" dirty="0" smtClean="0"/>
              <a:t>-</a:t>
            </a:r>
            <a:r>
              <a:rPr lang="en-US" sz="1800" dirty="0" smtClean="0"/>
              <a:t>&gt;</a:t>
            </a:r>
            <a:r>
              <a:rPr lang="ru-RU" sz="1800" dirty="0" smtClean="0"/>
              <a:t> станция).</a:t>
            </a:r>
          </a:p>
        </p:txBody>
      </p:sp>
    </p:spTree>
    <p:extLst>
      <p:ext uri="{BB962C8B-B14F-4D97-AF65-F5344CB8AC3E}">
        <p14:creationId xmlns:p14="http://schemas.microsoft.com/office/powerpoint/2010/main" xmlns="" val="351110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14643</TotalTime>
  <Words>4387</Words>
  <Application>Microsoft Office PowerPoint</Application>
  <PresentationFormat>Экран (4:3)</PresentationFormat>
  <Paragraphs>413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4" baseType="lpstr">
      <vt:lpstr>Arial</vt:lpstr>
      <vt:lpstr>Wingdings</vt:lpstr>
      <vt:lpstr>Times New Roman</vt:lpstr>
      <vt:lpstr>1_Палитра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</vt:vector>
  </TitlesOfParts>
  <Company>SPIIRAS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Евгений И. Калиниченко</cp:lastModifiedBy>
  <cp:revision>794</cp:revision>
  <cp:lastPrinted>2015-09-29T08:03:00Z</cp:lastPrinted>
  <dcterms:created xsi:type="dcterms:W3CDTF">2000-07-05T10:59:49Z</dcterms:created>
  <dcterms:modified xsi:type="dcterms:W3CDTF">2020-09-07T08:48:59Z</dcterms:modified>
</cp:coreProperties>
</file>