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756" r:id="rId1"/>
  </p:sldMasterIdLst>
  <p:notesMasterIdLst>
    <p:notesMasterId r:id="rId92"/>
  </p:notesMasterIdLst>
  <p:handoutMasterIdLst>
    <p:handoutMasterId r:id="rId93"/>
  </p:handoutMasterIdLst>
  <p:sldIdLst>
    <p:sldId id="455" r:id="rId2"/>
    <p:sldId id="262" r:id="rId3"/>
    <p:sldId id="259" r:id="rId4"/>
    <p:sldId id="419" r:id="rId5"/>
    <p:sldId id="420" r:id="rId6"/>
    <p:sldId id="456" r:id="rId7"/>
    <p:sldId id="457" r:id="rId8"/>
    <p:sldId id="513" r:id="rId9"/>
    <p:sldId id="458" r:id="rId10"/>
    <p:sldId id="459" r:id="rId11"/>
    <p:sldId id="521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520" r:id="rId21"/>
    <p:sldId id="468" r:id="rId22"/>
    <p:sldId id="469" r:id="rId23"/>
    <p:sldId id="470" r:id="rId24"/>
    <p:sldId id="472" r:id="rId25"/>
    <p:sldId id="473" r:id="rId26"/>
    <p:sldId id="477" r:id="rId27"/>
    <p:sldId id="471" r:id="rId28"/>
    <p:sldId id="474" r:id="rId29"/>
    <p:sldId id="475" r:id="rId30"/>
    <p:sldId id="476" r:id="rId31"/>
    <p:sldId id="478" r:id="rId32"/>
    <p:sldId id="481" r:id="rId33"/>
    <p:sldId id="490" r:id="rId34"/>
    <p:sldId id="491" r:id="rId35"/>
    <p:sldId id="519" r:id="rId36"/>
    <p:sldId id="528" r:id="rId37"/>
    <p:sldId id="517" r:id="rId38"/>
    <p:sldId id="518" r:id="rId39"/>
    <p:sldId id="523" r:id="rId40"/>
    <p:sldId id="530" r:id="rId41"/>
    <p:sldId id="531" r:id="rId42"/>
    <p:sldId id="524" r:id="rId43"/>
    <p:sldId id="525" r:id="rId44"/>
    <p:sldId id="526" r:id="rId45"/>
    <p:sldId id="527" r:id="rId46"/>
    <p:sldId id="529" r:id="rId47"/>
    <p:sldId id="532" r:id="rId48"/>
    <p:sldId id="533" r:id="rId49"/>
    <p:sldId id="534" r:id="rId50"/>
    <p:sldId id="479" r:id="rId51"/>
    <p:sldId id="480" r:id="rId52"/>
    <p:sldId id="482" r:id="rId53"/>
    <p:sldId id="483" r:id="rId54"/>
    <p:sldId id="484" r:id="rId55"/>
    <p:sldId id="485" r:id="rId56"/>
    <p:sldId id="486" r:id="rId57"/>
    <p:sldId id="487" r:id="rId58"/>
    <p:sldId id="488" r:id="rId59"/>
    <p:sldId id="489" r:id="rId60"/>
    <p:sldId id="492" r:id="rId61"/>
    <p:sldId id="493" r:id="rId62"/>
    <p:sldId id="494" r:id="rId63"/>
    <p:sldId id="495" r:id="rId64"/>
    <p:sldId id="496" r:id="rId65"/>
    <p:sldId id="535" r:id="rId66"/>
    <p:sldId id="537" r:id="rId67"/>
    <p:sldId id="538" r:id="rId68"/>
    <p:sldId id="540" r:id="rId69"/>
    <p:sldId id="500" r:id="rId70"/>
    <p:sldId id="497" r:id="rId71"/>
    <p:sldId id="501" r:id="rId72"/>
    <p:sldId id="498" r:id="rId73"/>
    <p:sldId id="499" r:id="rId74"/>
    <p:sldId id="506" r:id="rId75"/>
    <p:sldId id="502" r:id="rId76"/>
    <p:sldId id="503" r:id="rId77"/>
    <p:sldId id="504" r:id="rId78"/>
    <p:sldId id="505" r:id="rId79"/>
    <p:sldId id="507" r:id="rId80"/>
    <p:sldId id="508" r:id="rId81"/>
    <p:sldId id="509" r:id="rId82"/>
    <p:sldId id="510" r:id="rId83"/>
    <p:sldId id="511" r:id="rId84"/>
    <p:sldId id="512" r:id="rId85"/>
    <p:sldId id="514" r:id="rId86"/>
    <p:sldId id="539" r:id="rId87"/>
    <p:sldId id="541" r:id="rId88"/>
    <p:sldId id="536" r:id="rId89"/>
    <p:sldId id="522" r:id="rId90"/>
    <p:sldId id="454" r:id="rId91"/>
  </p:sldIdLst>
  <p:sldSz cx="9144000" cy="6858000" type="screen4x3"/>
  <p:notesSz cx="7100888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62" autoAdjust="0"/>
  </p:normalViewPr>
  <p:slideViewPr>
    <p:cSldViewPr>
      <p:cViewPr>
        <p:scale>
          <a:sx n="66" d="100"/>
          <a:sy n="66" d="100"/>
        </p:scale>
        <p:origin x="-201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414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2195" y="0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/>
          <a:lstStyle>
            <a:lvl1pPr algn="r">
              <a:defRPr sz="1200"/>
            </a:lvl1pPr>
          </a:lstStyle>
          <a:p>
            <a:fld id="{89663A47-279B-4DC7-93D7-0C37C5DDEA7D}" type="datetimeFigureOut">
              <a:rPr lang="ru-RU" smtClean="0"/>
              <a:pPr/>
              <a:t>02.12.2020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9719598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2195" y="9719598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 anchor="b"/>
          <a:lstStyle>
            <a:lvl1pPr algn="r">
              <a:defRPr sz="1200"/>
            </a:lvl1pPr>
          </a:lstStyle>
          <a:p>
            <a:fld id="{96DF170C-C63B-4C80-A4D8-FC57AEF78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537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195" y="0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/>
          <a:lstStyle>
            <a:lvl1pPr algn="r">
              <a:defRPr sz="1200"/>
            </a:lvl1pPr>
          </a:lstStyle>
          <a:p>
            <a:fld id="{EB6C6F8E-DD24-458F-9628-985229CB62FF}" type="datetimeFigureOut">
              <a:rPr lang="ru-RU" smtClean="0"/>
              <a:pPr/>
              <a:t>02.12.2020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80" tIns="47441" rIns="94880" bIns="4744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090" y="4860689"/>
            <a:ext cx="5680710" cy="4604861"/>
          </a:xfrm>
          <a:prstGeom prst="rect">
            <a:avLst/>
          </a:prstGeom>
        </p:spPr>
        <p:txBody>
          <a:bodyPr vert="horz" lIns="94880" tIns="47441" rIns="94880" bIns="4744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719598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195" y="9719598"/>
            <a:ext cx="3077051" cy="511652"/>
          </a:xfrm>
          <a:prstGeom prst="rect">
            <a:avLst/>
          </a:prstGeom>
        </p:spPr>
        <p:txBody>
          <a:bodyPr vert="horz" lIns="94880" tIns="47441" rIns="94880" bIns="47441" rtlCol="0" anchor="b"/>
          <a:lstStyle>
            <a:lvl1pPr algn="r">
              <a:defRPr sz="1200"/>
            </a:lvl1pPr>
          </a:lstStyle>
          <a:p>
            <a:fld id="{2AB1A709-F884-4F24-B7BD-0DDEADEB43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A709-F884-4F24-B7BD-0DDEADEB433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411E-1688-4997-8C2E-8836194BFEC3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CE85-1EA7-4DF9-AE35-9B7C60788DDA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3D-E0BB-4ADE-BC8D-48D75915E42B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FFC9-6E26-4F66-9E1C-440B2920A882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F0-DC6C-4D95-9911-C98BF6B63A68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E9EF-2DF0-451A-B849-94E5995ECFAF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9F17-D1A6-471D-8D1A-038F2A2C6B1F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0110-2ADF-41A1-9CF1-87D6C6289759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9F3B-CD05-492D-AB0E-24326ACE71C0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8A5-A3B4-4ED6-B4AA-337D1DBBF654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829-C16F-4C9A-9DC7-9CD011F2BB1A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9EF1-EF5C-4C49-9315-2240797899BC}" type="datetime1">
              <a:rPr lang="ru-RU" smtClean="0"/>
              <a:pPr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0837-06F6-4472-84B7-FB21D44AD83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hyperlink" Target="http://dbpedia.org/sparq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iteseer.rkbexplorer.com/sparql/" TargetMode="External"/><Relationship Id="rId5" Type="http://schemas.openxmlformats.org/officeDocument/2006/relationships/hyperlink" Target="https://bio2rdf.org/sparql" TargetMode="External"/><Relationship Id="rId4" Type="http://schemas.openxmlformats.org/officeDocument/2006/relationships/hyperlink" Target="http://sparql.org/sparql.html" TargetMode="Externa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1VjzMHzqMa-wXw" TargetMode="External"/><Relationship Id="rId3" Type="http://schemas.openxmlformats.org/officeDocument/2006/relationships/hyperlink" Target="https://logic.pdmi.ras.ru/~yura/internet/08ianote.pdf" TargetMode="External"/><Relationship Id="rId7" Type="http://schemas.openxmlformats.org/officeDocument/2006/relationships/hyperlink" Target="https://github.com/protegeproject/swrlapi/wiki/SWRLLanguageFAQ" TargetMode="External"/><Relationship Id="rId2" Type="http://schemas.openxmlformats.org/officeDocument/2006/relationships/hyperlink" Target="https://www.ibm.com/developerworks/ru/library/wa-semweb/wa-semweb-pdf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adi.sk/i/9aaabTSaYiyfeA" TargetMode="External"/><Relationship Id="rId5" Type="http://schemas.openxmlformats.org/officeDocument/2006/relationships/hyperlink" Target="http://window.edu.ru/resource/722/41722/files/ot_2006_posobie.pdf" TargetMode="External"/><Relationship Id="rId4" Type="http://schemas.openxmlformats.org/officeDocument/2006/relationships/hyperlink" Target="https://trinidata.ru/files/SemanticIntro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512168"/>
          </a:xfrm>
        </p:spPr>
        <p:txBody>
          <a:bodyPr>
            <a:noAutofit/>
          </a:bodyPr>
          <a:lstStyle/>
          <a:p>
            <a:r>
              <a:rPr lang="ru-RU" sz="3600" b="1" cap="all" dirty="0" err="1" smtClean="0">
                <a:latin typeface="Arial" pitchFamily="34" charset="0"/>
                <a:cs typeface="Arial" pitchFamily="34" charset="0"/>
              </a:rPr>
              <a:t>семантическИЙ</a:t>
            </a:r>
            <a:r>
              <a:rPr lang="ru-RU" sz="3600" b="1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cap="all" dirty="0" smtClean="0">
                <a:latin typeface="Arial" pitchFamily="34" charset="0"/>
                <a:cs typeface="Arial" pitchFamily="34" charset="0"/>
              </a:rPr>
              <a:t>веб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5040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ВН. Дубинин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z="800" smtClean="0"/>
              <a:pPr/>
              <a:t>1</a:t>
            </a:fld>
            <a:endParaRPr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24261" y="303069"/>
            <a:ext cx="6623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Связанные открытые данные (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LOD)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1980" y="1340768"/>
            <a:ext cx="7954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RDF-хранилище данных </a:t>
            </a:r>
            <a:r>
              <a:rPr lang="ru-RU" sz="2400" dirty="0" smtClean="0"/>
              <a:t>представляет </a:t>
            </a:r>
            <a:r>
              <a:rPr lang="ru-RU" sz="2400" b="1" i="1" dirty="0"/>
              <a:t>ориентированный граф</a:t>
            </a:r>
            <a:r>
              <a:rPr lang="ru-RU" sz="2400" dirty="0"/>
              <a:t>, в котором вершинами являются субъекты и объекты, а рёбра отображают отношения</a:t>
            </a:r>
            <a:r>
              <a:rPr lang="ru-RU" sz="2400" dirty="0" smtClean="0"/>
              <a:t>.</a:t>
            </a:r>
            <a:r>
              <a:rPr lang="en-US" sz="2400" dirty="0" smtClean="0"/>
              <a:t>  </a:t>
            </a:r>
            <a:r>
              <a:rPr lang="ru-RU" sz="2400" dirty="0" smtClean="0">
                <a:solidFill>
                  <a:srgbClr val="002060"/>
                </a:solidFill>
              </a:rPr>
              <a:t>Всю информацию в мире можно представить в виде гигантского глобального графа.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9972" y="3212976"/>
            <a:ext cx="78824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Связанные открытые данные</a:t>
            </a:r>
            <a:r>
              <a:rPr lang="ru-RU" sz="2400" dirty="0"/>
              <a:t> (</a:t>
            </a:r>
            <a:r>
              <a:rPr lang="ru-RU" sz="2400" dirty="0" err="1"/>
              <a:t>Linked</a:t>
            </a:r>
            <a:r>
              <a:rPr lang="ru-RU" sz="2400" dirty="0"/>
              <a:t> </a:t>
            </a:r>
            <a:r>
              <a:rPr lang="ru-RU" sz="2400" dirty="0" err="1"/>
              <a:t>Open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, LOD) — это опубликованные структурированные данные, каждый элемент которых имеет свой URI, представлен в виде RDF и имеет связь с другими данными. </a:t>
            </a:r>
            <a:r>
              <a:rPr lang="ru-RU" sz="2400" dirty="0">
                <a:solidFill>
                  <a:srgbClr val="002060"/>
                </a:solidFill>
              </a:rPr>
              <a:t>Главное отличие LOD от обычных веб-</a:t>
            </a:r>
            <a:r>
              <a:rPr lang="ru-RU" sz="2400" dirty="0" err="1">
                <a:solidFill>
                  <a:srgbClr val="002060"/>
                </a:solidFill>
              </a:rPr>
              <a:t>cтраниц</a:t>
            </a:r>
            <a:r>
              <a:rPr lang="ru-RU" sz="2400" dirty="0">
                <a:solidFill>
                  <a:srgbClr val="002060"/>
                </a:solidFill>
              </a:rPr>
              <a:t> в том, что они предназначены не столько для прочтения человеком, сколько для обработки компьютерными программами. 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86073"/>
            <a:ext cx="6619875" cy="53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188640"/>
            <a:ext cx="8073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Связанные наборы данных </a:t>
            </a: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(февраль, 2017)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3812" y="704890"/>
            <a:ext cx="7956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Области: география, правительство, науки о жизни, лингвистика, СМИ, публикации, социальные сети, пользовательские данные.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329022"/>
            <a:ext cx="553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Форматы представления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80728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RDF/XML</a:t>
            </a:r>
            <a:r>
              <a:rPr lang="en-GB" sz="2400" dirty="0"/>
              <a:t> — </a:t>
            </a:r>
            <a:r>
              <a:rPr lang="ru-RU" sz="2400" dirty="0"/>
              <a:t>запись в виде </a:t>
            </a:r>
            <a:r>
              <a:rPr lang="en-GB" sz="2400" dirty="0"/>
              <a:t>XML-</a:t>
            </a:r>
            <a:r>
              <a:rPr lang="ru-RU" sz="2400" dirty="0"/>
              <a:t>документа;</a:t>
            </a:r>
          </a:p>
          <a:p>
            <a:r>
              <a:rPr lang="en-GB" sz="2400" b="1" dirty="0"/>
              <a:t>RDF/JSON</a:t>
            </a:r>
            <a:r>
              <a:rPr lang="en-GB" sz="2400" dirty="0"/>
              <a:t> </a:t>
            </a:r>
            <a:r>
              <a:rPr lang="ru-RU" sz="2400" dirty="0" smtClean="0"/>
              <a:t>— </a:t>
            </a:r>
            <a:r>
              <a:rPr lang="ru-RU" sz="2400" dirty="0"/>
              <a:t>запись в виде </a:t>
            </a:r>
            <a:r>
              <a:rPr lang="en-GB" sz="2400" dirty="0"/>
              <a:t>JSON-</a:t>
            </a:r>
            <a:r>
              <a:rPr lang="ru-RU" sz="2400" dirty="0"/>
              <a:t>данных;</a:t>
            </a:r>
          </a:p>
          <a:p>
            <a:r>
              <a:rPr lang="en-GB" sz="2400" b="1" dirty="0" err="1"/>
              <a:t>RDFa</a:t>
            </a:r>
            <a:r>
              <a:rPr lang="en-GB" sz="2400" dirty="0"/>
              <a:t> </a:t>
            </a:r>
            <a:r>
              <a:rPr lang="en-GB" sz="2400" dirty="0" smtClean="0"/>
              <a:t>(RDF </a:t>
            </a:r>
            <a:r>
              <a:rPr lang="en-GB" sz="2400" dirty="0"/>
              <a:t>in attributes) — </a:t>
            </a:r>
            <a:r>
              <a:rPr lang="ru-RU" sz="2400" dirty="0"/>
              <a:t>запись внутри атрибутов произвольного </a:t>
            </a:r>
            <a:r>
              <a:rPr lang="en-GB" sz="2400" dirty="0"/>
              <a:t>HTML- </a:t>
            </a:r>
            <a:r>
              <a:rPr lang="ru-RU" sz="2400" dirty="0"/>
              <a:t>или </a:t>
            </a:r>
            <a:r>
              <a:rPr lang="en-GB" sz="2400" dirty="0"/>
              <a:t>XHTML-</a:t>
            </a:r>
            <a:r>
              <a:rPr lang="ru-RU" sz="2400" dirty="0"/>
              <a:t>документа;</a:t>
            </a:r>
          </a:p>
          <a:p>
            <a:r>
              <a:rPr lang="en-GB" sz="2400" b="1" dirty="0"/>
              <a:t>N-Triples, Turtle, N3</a:t>
            </a:r>
            <a:r>
              <a:rPr lang="en-GB" sz="2400" dirty="0"/>
              <a:t> — </a:t>
            </a:r>
            <a:r>
              <a:rPr lang="ru-RU" sz="2400" dirty="0" smtClean="0"/>
              <a:t>компактные формы </a:t>
            </a:r>
            <a:r>
              <a:rPr lang="ru-RU" sz="2400" dirty="0"/>
              <a:t>записи </a:t>
            </a:r>
            <a:r>
              <a:rPr lang="ru-RU" sz="2400" dirty="0" smtClean="0"/>
              <a:t>утверждений в </a:t>
            </a:r>
            <a:r>
              <a:rPr lang="ru-RU" sz="2400" dirty="0"/>
              <a:t>текстовом виде. </a:t>
            </a:r>
            <a:r>
              <a:rPr lang="ru-RU" sz="2400" dirty="0" smtClean="0">
                <a:solidFill>
                  <a:srgbClr val="002060"/>
                </a:solidFill>
              </a:rPr>
              <a:t>Формат </a:t>
            </a:r>
            <a:r>
              <a:rPr lang="ru-RU" sz="2400" dirty="0" err="1">
                <a:solidFill>
                  <a:srgbClr val="002060"/>
                </a:solidFill>
              </a:rPr>
              <a:t>Turtle</a:t>
            </a:r>
            <a:r>
              <a:rPr lang="ru-RU" sz="2400" dirty="0">
                <a:solidFill>
                  <a:srgbClr val="002060"/>
                </a:solidFill>
              </a:rPr>
              <a:t> — подмножество N3, в котором поддерживаются только основные возможности RDF. В N3 можно записывать правила логического вывода над RDF-данными</a:t>
            </a:r>
            <a:r>
              <a:rPr lang="ru-RU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>
                <a:solidFill>
                  <a:srgbClr val="002060"/>
                </a:solidFill>
              </a:rPr>
              <a:t>Текстовый формат N-</a:t>
            </a:r>
            <a:r>
              <a:rPr lang="ru-RU" sz="2400" dirty="0" err="1">
                <a:solidFill>
                  <a:srgbClr val="002060"/>
                </a:solidFill>
              </a:rPr>
              <a:t>Triples</a:t>
            </a:r>
            <a:r>
              <a:rPr lang="ru-RU" sz="2400" dirty="0">
                <a:solidFill>
                  <a:srgbClr val="002060"/>
                </a:solidFill>
              </a:rPr>
              <a:t> (триплеты) является подмножеством формата </a:t>
            </a:r>
            <a:r>
              <a:rPr lang="ru-RU" sz="2400" dirty="0" err="1">
                <a:solidFill>
                  <a:srgbClr val="002060"/>
                </a:solidFill>
              </a:rPr>
              <a:t>Turtle</a:t>
            </a:r>
            <a:r>
              <a:rPr lang="ru-RU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0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55777" y="1628800"/>
            <a:ext cx="6402514" cy="296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ru-RU" sz="2400" dirty="0" smtClean="0">
                <a:solidFill>
                  <a:srgbClr val="C00000"/>
                </a:solidFill>
                <a:latin typeface="Times New Roman"/>
                <a:ea typeface="Times New Roman"/>
              </a:rPr>
              <a:t>Представление в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</a:rPr>
              <a:t>RDF</a:t>
            </a:r>
            <a:r>
              <a:rPr lang="ru-RU" sz="2400" dirty="0">
                <a:solidFill>
                  <a:srgbClr val="C00000"/>
                </a:solidFill>
                <a:latin typeface="Times New Roman"/>
                <a:ea typeface="Times New Roman"/>
              </a:rPr>
              <a:t>/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</a:rPr>
              <a:t>XML</a:t>
            </a:r>
            <a:endParaRPr lang="en-GB" sz="24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GB" sz="2000" dirty="0">
                <a:solidFill>
                  <a:srgbClr val="002060"/>
                </a:solidFill>
              </a:rPr>
              <a:t>&lt;</a:t>
            </a:r>
            <a:r>
              <a:rPr lang="en-GB" sz="2000" dirty="0" err="1">
                <a:solidFill>
                  <a:srgbClr val="002060"/>
                </a:solidFill>
              </a:rPr>
              <a:t>rdf:RDF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err="1">
                <a:solidFill>
                  <a:srgbClr val="002060"/>
                </a:solidFill>
              </a:rPr>
              <a:t>xmlns:rdf</a:t>
            </a:r>
            <a:r>
              <a:rPr lang="en-GB" sz="2000" dirty="0">
                <a:solidFill>
                  <a:srgbClr val="002060"/>
                </a:solidFill>
              </a:rPr>
              <a:t>="http://www.w3.org/1999/02/22-rdf-syntax-ns#" </a:t>
            </a:r>
          </a:p>
          <a:p>
            <a:r>
              <a:rPr lang="en-GB" sz="2000" dirty="0" err="1">
                <a:solidFill>
                  <a:srgbClr val="002060"/>
                </a:solidFill>
              </a:rPr>
              <a:t>xmlns</a:t>
            </a:r>
            <a:r>
              <a:rPr lang="ru-RU" sz="2000" dirty="0">
                <a:solidFill>
                  <a:srgbClr val="002060"/>
                </a:solidFill>
              </a:rPr>
              <a:t>:</a:t>
            </a:r>
            <a:r>
              <a:rPr lang="en-GB" sz="2000" dirty="0">
                <a:solidFill>
                  <a:srgbClr val="002060"/>
                </a:solidFill>
              </a:rPr>
              <a:t>ns</a:t>
            </a:r>
            <a:r>
              <a:rPr lang="ru-RU" sz="2000" dirty="0">
                <a:solidFill>
                  <a:srgbClr val="002060"/>
                </a:solidFill>
              </a:rPr>
              <a:t>="</a:t>
            </a:r>
            <a:r>
              <a:rPr lang="en-GB" sz="2000" dirty="0">
                <a:solidFill>
                  <a:srgbClr val="002060"/>
                </a:solidFill>
              </a:rPr>
              <a:t>http</a:t>
            </a:r>
            <a:r>
              <a:rPr lang="ru-RU" sz="2000" dirty="0">
                <a:solidFill>
                  <a:srgbClr val="002060"/>
                </a:solidFill>
              </a:rPr>
              <a:t>://</a:t>
            </a:r>
            <a:r>
              <a:rPr lang="en-GB" sz="2000" dirty="0">
                <a:solidFill>
                  <a:srgbClr val="002060"/>
                </a:solidFill>
              </a:rPr>
              <a:t>www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  <a:r>
              <a:rPr lang="en-GB" sz="2000" dirty="0">
                <a:solidFill>
                  <a:srgbClr val="002060"/>
                </a:solidFill>
              </a:rPr>
              <a:t>example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  <a:r>
              <a:rPr lang="en-GB" sz="2000" dirty="0">
                <a:solidFill>
                  <a:srgbClr val="002060"/>
                </a:solidFill>
              </a:rPr>
              <a:t>org</a:t>
            </a:r>
            <a:r>
              <a:rPr lang="ru-RU" sz="2000" dirty="0">
                <a:solidFill>
                  <a:srgbClr val="002060"/>
                </a:solidFill>
              </a:rPr>
              <a:t>/#"&gt;</a:t>
            </a:r>
            <a:endParaRPr lang="en-GB" sz="20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rgbClr val="002060"/>
                </a:solidFill>
              </a:rPr>
              <a:t>&lt;</a:t>
            </a:r>
            <a:r>
              <a:rPr lang="en-GB" sz="2000" dirty="0" err="1">
                <a:solidFill>
                  <a:srgbClr val="002060"/>
                </a:solidFill>
              </a:rPr>
              <a:t>ns:person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err="1">
                <a:solidFill>
                  <a:srgbClr val="002060"/>
                </a:solidFill>
              </a:rPr>
              <a:t>rdf:about</a:t>
            </a:r>
            <a:r>
              <a:rPr lang="en-GB" sz="2000" dirty="0">
                <a:solidFill>
                  <a:srgbClr val="002060"/>
                </a:solidFill>
              </a:rPr>
              <a:t>="http://www.example.org/#john"&gt;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&lt;</a:t>
            </a:r>
            <a:r>
              <a:rPr lang="en-GB" sz="2000" dirty="0" err="1">
                <a:solidFill>
                  <a:srgbClr val="002060"/>
                </a:solidFill>
              </a:rPr>
              <a:t>ns:hasmother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err="1">
                <a:solidFill>
                  <a:srgbClr val="002060"/>
                </a:solidFill>
              </a:rPr>
              <a:t>rdf:resource</a:t>
            </a:r>
            <a:r>
              <a:rPr lang="en-GB" sz="2000" dirty="0">
                <a:solidFill>
                  <a:srgbClr val="002060"/>
                </a:solidFill>
              </a:rPr>
              <a:t>="http://www.example.org/#helga" /&gt;</a:t>
            </a:r>
          </a:p>
          <a:p>
            <a:r>
              <a:rPr lang="ru-RU" sz="2000" dirty="0">
                <a:solidFill>
                  <a:srgbClr val="002060"/>
                </a:solidFill>
              </a:rPr>
              <a:t>&lt;/</a:t>
            </a:r>
            <a:r>
              <a:rPr lang="ru-RU" sz="2000" dirty="0" err="1">
                <a:solidFill>
                  <a:srgbClr val="002060"/>
                </a:solidFill>
              </a:rPr>
              <a:t>ns:person</a:t>
            </a:r>
            <a:r>
              <a:rPr lang="ru-RU" sz="2000" dirty="0">
                <a:solidFill>
                  <a:srgbClr val="002060"/>
                </a:solidFill>
              </a:rPr>
              <a:t>&gt;</a:t>
            </a:r>
            <a:endParaRPr lang="en-GB" sz="2000" dirty="0">
              <a:solidFill>
                <a:srgbClr val="002060"/>
              </a:solidFill>
            </a:endParaRPr>
          </a:p>
          <a:p>
            <a:r>
              <a:rPr lang="ru-RU" sz="2000" dirty="0">
                <a:solidFill>
                  <a:srgbClr val="002060"/>
                </a:solidFill>
              </a:rPr>
              <a:t>&lt;/</a:t>
            </a:r>
            <a:r>
              <a:rPr lang="ru-RU" sz="2000" dirty="0" err="1">
                <a:solidFill>
                  <a:srgbClr val="002060"/>
                </a:solidFill>
              </a:rPr>
              <a:t>rdf</a:t>
            </a:r>
            <a:r>
              <a:rPr lang="ru-RU" sz="2000" dirty="0">
                <a:solidFill>
                  <a:srgbClr val="002060"/>
                </a:solidFill>
              </a:rPr>
              <a:t>:</a:t>
            </a:r>
            <a:r>
              <a:rPr lang="en-US" sz="2000" dirty="0">
                <a:solidFill>
                  <a:srgbClr val="002060"/>
                </a:solidFill>
              </a:rPr>
              <a:t>RDF</a:t>
            </a:r>
            <a:r>
              <a:rPr lang="ru-RU" sz="2000" dirty="0" smtClean="0">
                <a:solidFill>
                  <a:srgbClr val="002060"/>
                </a:solidFill>
              </a:rPr>
              <a:t>&gt;</a:t>
            </a:r>
            <a:endParaRPr lang="en-GB" sz="200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1584176" cy="367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9552" y="967733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Утверждения: </a:t>
            </a:r>
            <a:r>
              <a:rPr lang="ru-RU" sz="2000" b="1" dirty="0"/>
              <a:t>“Джон – человек. У Джона есть мама и её зовут Хельга”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4591149"/>
            <a:ext cx="5256584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ru-RU" sz="2400" dirty="0">
                <a:solidFill>
                  <a:srgbClr val="C00000"/>
                </a:solidFill>
                <a:latin typeface="Times New Roman"/>
                <a:ea typeface="Times New Roman"/>
              </a:rPr>
              <a:t>Представление в </a:t>
            </a:r>
            <a:r>
              <a:rPr lang="en-GB" sz="2400" dirty="0">
                <a:solidFill>
                  <a:srgbClr val="C00000"/>
                </a:solidFill>
                <a:latin typeface="Times New Roman"/>
                <a:ea typeface="Times New Roman"/>
              </a:rPr>
              <a:t>N3/Turtle</a:t>
            </a:r>
          </a:p>
          <a:p>
            <a:r>
              <a:rPr lang="en-GB" sz="2400" dirty="0">
                <a:solidFill>
                  <a:srgbClr val="002060"/>
                </a:solidFill>
              </a:rPr>
              <a:t>@prefix : &lt;http: www.example.org&gt; 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:john a :Person 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:john :</a:t>
            </a:r>
            <a:r>
              <a:rPr lang="en-GB" sz="2400" dirty="0" err="1">
                <a:solidFill>
                  <a:srgbClr val="002060"/>
                </a:solidFill>
              </a:rPr>
              <a:t>hasMother</a:t>
            </a:r>
            <a:r>
              <a:rPr lang="en-GB" sz="2400" dirty="0">
                <a:solidFill>
                  <a:srgbClr val="002060"/>
                </a:solidFill>
              </a:rPr>
              <a:t> :</a:t>
            </a:r>
            <a:r>
              <a:rPr lang="en-GB" sz="2400" dirty="0" err="1">
                <a:solidFill>
                  <a:srgbClr val="002060"/>
                </a:solidFill>
              </a:rPr>
              <a:t>helga</a:t>
            </a:r>
            <a:r>
              <a:rPr lang="en-GB" sz="2400" dirty="0">
                <a:solidFill>
                  <a:srgbClr val="002060"/>
                </a:solidFill>
              </a:rPr>
              <a:t> 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49002" y="329022"/>
            <a:ext cx="2408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2648309"/>
            <a:ext cx="1547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</a:rPr>
              <a:t>отношение «</a:t>
            </a:r>
            <a:r>
              <a:rPr lang="ru-RU" dirty="0" smtClean="0">
                <a:solidFill>
                  <a:srgbClr val="0000FF"/>
                </a:solidFill>
              </a:rPr>
              <a:t>являться </a:t>
            </a:r>
            <a:r>
              <a:rPr lang="ru-RU" dirty="0">
                <a:solidFill>
                  <a:srgbClr val="0000FF"/>
                </a:solidFill>
              </a:rPr>
              <a:t>типом»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7904" y="329022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3704" y="980728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RDFS предоставляет механизм для определения </a:t>
            </a:r>
            <a:r>
              <a:rPr lang="ru-RU" sz="2000" b="1" dirty="0" smtClean="0"/>
              <a:t>типов </a:t>
            </a:r>
            <a:r>
              <a:rPr lang="ru-RU" sz="2000" b="1" dirty="0"/>
              <a:t>ресурсов и свойств</a:t>
            </a:r>
            <a:r>
              <a:rPr lang="ru-RU" sz="2000" dirty="0"/>
              <a:t>. RDFS вводит такие понятия, как классы, подклассы, свойства и </a:t>
            </a:r>
            <a:r>
              <a:rPr lang="ru-RU" sz="2000" dirty="0" err="1"/>
              <a:t>подсвойства</a:t>
            </a:r>
            <a:r>
              <a:rPr lang="ru-RU" sz="2000" dirty="0"/>
              <a:t>, дает возможность накладывать на них ограничения. Все определения RDFS выражены на RDF.</a:t>
            </a:r>
            <a:endParaRPr lang="en-GB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9810" y="2304167"/>
            <a:ext cx="8318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Классы</a:t>
            </a:r>
          </a:p>
          <a:p>
            <a:r>
              <a:rPr lang="ru-RU" sz="2400" dirty="0" err="1">
                <a:solidFill>
                  <a:srgbClr val="C00000"/>
                </a:solidFill>
              </a:rPr>
              <a:t>rdfs:Class</a:t>
            </a:r>
            <a:r>
              <a:rPr lang="ru-RU" sz="2400" dirty="0"/>
              <a:t> — описывает что ресурс является классом для других ресурсов. </a:t>
            </a:r>
            <a:r>
              <a:rPr lang="ru-RU" sz="2400" dirty="0" err="1" smtClean="0">
                <a:solidFill>
                  <a:srgbClr val="C00000"/>
                </a:solidFill>
              </a:rPr>
              <a:t>rdf:Property</a:t>
            </a:r>
            <a:r>
              <a:rPr lang="ru-RU" sz="2400" dirty="0" smtClean="0"/>
              <a:t> </a:t>
            </a:r>
            <a:r>
              <a:rPr lang="ru-RU" sz="2400" dirty="0"/>
              <a:t>— класс свойств.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3704" y="3645024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Свойства</a:t>
            </a:r>
          </a:p>
          <a:p>
            <a:r>
              <a:rPr lang="ru-RU" sz="2000" dirty="0"/>
              <a:t>Свойства описывают отношения между ресурсами-субъектами и ресурсами-объектами 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ru-RU" sz="2000" dirty="0" err="1"/>
              <a:t>r</a:t>
            </a:r>
            <a:r>
              <a:rPr lang="ru-RU" sz="2000" dirty="0" err="1">
                <a:solidFill>
                  <a:srgbClr val="C00000"/>
                </a:solidFill>
              </a:rPr>
              <a:t>dfs:domain</a:t>
            </a:r>
            <a:r>
              <a:rPr lang="ru-RU" sz="2000" dirty="0"/>
              <a:t> объявляет класс субъекта.</a:t>
            </a:r>
          </a:p>
          <a:p>
            <a:r>
              <a:rPr lang="ru-RU" sz="2000" dirty="0" err="1">
                <a:solidFill>
                  <a:srgbClr val="C00000"/>
                </a:solidFill>
              </a:rPr>
              <a:t>rdfs:range</a:t>
            </a:r>
            <a:r>
              <a:rPr lang="ru-RU" sz="2000" dirty="0"/>
              <a:t> объявляет класс или тип данных объекта.</a:t>
            </a:r>
          </a:p>
          <a:p>
            <a:r>
              <a:rPr lang="ru-RU" sz="2000" dirty="0" err="1">
                <a:solidFill>
                  <a:srgbClr val="C00000"/>
                </a:solidFill>
              </a:rPr>
              <a:t>rdf:type</a:t>
            </a:r>
            <a:r>
              <a:rPr lang="ru-RU" sz="2000" dirty="0"/>
              <a:t> декларирует принадлежность ресурса некоторому классу, то есть, тот факт, что ресурс является экземпляром класса. Обычно для этого свойства используется уточнённое имя «a»</a:t>
            </a:r>
          </a:p>
          <a:p>
            <a:r>
              <a:rPr lang="ru-RU" sz="2000" dirty="0" err="1">
                <a:solidFill>
                  <a:srgbClr val="C00000"/>
                </a:solidFill>
              </a:rPr>
              <a:t>rdfs:subClassOf</a:t>
            </a:r>
            <a:r>
              <a:rPr lang="ru-RU" sz="2000" dirty="0"/>
              <a:t> — свойство, позволяющее описать иерархию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1338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404664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Пример</a:t>
            </a:r>
            <a:r>
              <a:rPr lang="en-US" sz="2000" b="1" dirty="0" smtClean="0"/>
              <a:t> </a:t>
            </a:r>
            <a:r>
              <a:rPr lang="ru-RU" sz="2000" b="1" dirty="0" smtClean="0"/>
              <a:t> </a:t>
            </a:r>
            <a:r>
              <a:rPr lang="en-US" sz="2000" b="1" dirty="0" smtClean="0"/>
              <a:t>1 RDFS</a:t>
            </a:r>
            <a:r>
              <a:rPr lang="ru-RU" sz="2000" dirty="0" smtClean="0"/>
              <a:t>: </a:t>
            </a:r>
            <a:r>
              <a:rPr lang="ru-RU" sz="2000" i="1" dirty="0" err="1"/>
              <a:t>animal</a:t>
            </a:r>
            <a:r>
              <a:rPr lang="ru-RU" sz="2000" dirty="0"/>
              <a:t> (животные) и </a:t>
            </a:r>
            <a:r>
              <a:rPr lang="ru-RU" sz="2000" i="1" dirty="0" err="1"/>
              <a:t>horse</a:t>
            </a:r>
            <a:r>
              <a:rPr lang="ru-RU" sz="2000" dirty="0"/>
              <a:t> (лошадь) – это классы. Класс </a:t>
            </a:r>
            <a:r>
              <a:rPr lang="ru-RU" sz="2000" dirty="0" err="1"/>
              <a:t>horse</a:t>
            </a:r>
            <a:r>
              <a:rPr lang="ru-RU" sz="2000" dirty="0"/>
              <a:t> является подклассом класса </a:t>
            </a:r>
            <a:r>
              <a:rPr lang="ru-RU" sz="2000" dirty="0" err="1"/>
              <a:t>animal</a:t>
            </a:r>
            <a:r>
              <a:rPr lang="ru-RU" sz="2000" dirty="0"/>
              <a:t>.</a:t>
            </a:r>
            <a:endParaRPr lang="en-GB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268760"/>
            <a:ext cx="71287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Представление в </a:t>
            </a:r>
            <a:r>
              <a:rPr lang="en-GB" sz="2000" b="1" dirty="0"/>
              <a:t>RDF/XML:</a:t>
            </a:r>
          </a:p>
          <a:p>
            <a:r>
              <a:rPr lang="en-GB" sz="2000" dirty="0">
                <a:solidFill>
                  <a:srgbClr val="002060"/>
                </a:solidFill>
              </a:rPr>
              <a:t>&lt;</a:t>
            </a:r>
            <a:r>
              <a:rPr lang="en-GB" sz="2000" dirty="0" err="1">
                <a:solidFill>
                  <a:srgbClr val="002060"/>
                </a:solidFill>
              </a:rPr>
              <a:t>rdf:RDF</a:t>
            </a:r>
            <a:endParaRPr lang="en-GB" sz="2000" dirty="0">
              <a:solidFill>
                <a:srgbClr val="002060"/>
              </a:solidFill>
            </a:endParaRPr>
          </a:p>
          <a:p>
            <a:r>
              <a:rPr lang="en-GB" sz="2000" dirty="0" err="1">
                <a:solidFill>
                  <a:srgbClr val="002060"/>
                </a:solidFill>
              </a:rPr>
              <a:t>xmlns:rdf</a:t>
            </a:r>
            <a:r>
              <a:rPr lang="en-GB" sz="2000" dirty="0">
                <a:solidFill>
                  <a:srgbClr val="002060"/>
                </a:solidFill>
              </a:rPr>
              <a:t>="http://www.w3.org/1999/02/22-rdf-syntax-ns#"</a:t>
            </a:r>
          </a:p>
          <a:p>
            <a:r>
              <a:rPr lang="en-GB" sz="2000" dirty="0" err="1">
                <a:solidFill>
                  <a:srgbClr val="002060"/>
                </a:solidFill>
              </a:rPr>
              <a:t>xmlns:rdfs</a:t>
            </a:r>
            <a:r>
              <a:rPr lang="en-GB" sz="2000" dirty="0">
                <a:solidFill>
                  <a:srgbClr val="002060"/>
                </a:solidFill>
              </a:rPr>
              <a:t>="http://www.w3.org/2000/01/rdf-schema#"</a:t>
            </a:r>
          </a:p>
          <a:p>
            <a:r>
              <a:rPr lang="en-GB" sz="2000" dirty="0" err="1">
                <a:solidFill>
                  <a:srgbClr val="002060"/>
                </a:solidFill>
              </a:rPr>
              <a:t>xml:base</a:t>
            </a:r>
            <a:r>
              <a:rPr lang="en-GB" sz="2000" dirty="0">
                <a:solidFill>
                  <a:srgbClr val="002060"/>
                </a:solidFill>
              </a:rPr>
              <a:t>="http://www.animals.fake/animals#"&gt;</a:t>
            </a:r>
          </a:p>
          <a:p>
            <a:r>
              <a:rPr lang="en-GB" sz="2000" dirty="0">
                <a:solidFill>
                  <a:srgbClr val="002060"/>
                </a:solidFill>
              </a:rPr>
              <a:t>&lt;</a:t>
            </a:r>
            <a:r>
              <a:rPr lang="en-GB" sz="2000" dirty="0" err="1">
                <a:solidFill>
                  <a:srgbClr val="002060"/>
                </a:solidFill>
              </a:rPr>
              <a:t>rdfs:Class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err="1">
                <a:solidFill>
                  <a:srgbClr val="002060"/>
                </a:solidFill>
              </a:rPr>
              <a:t>rdf:ID</a:t>
            </a:r>
            <a:r>
              <a:rPr lang="en-GB" sz="2000" dirty="0">
                <a:solidFill>
                  <a:srgbClr val="002060"/>
                </a:solidFill>
              </a:rPr>
              <a:t>="animal" /&gt;</a:t>
            </a:r>
          </a:p>
          <a:p>
            <a:r>
              <a:rPr lang="en-GB" sz="2000" dirty="0">
                <a:solidFill>
                  <a:srgbClr val="002060"/>
                </a:solidFill>
              </a:rPr>
              <a:t>&lt;</a:t>
            </a:r>
            <a:r>
              <a:rPr lang="en-GB" sz="2000" dirty="0" err="1">
                <a:solidFill>
                  <a:srgbClr val="002060"/>
                </a:solidFill>
              </a:rPr>
              <a:t>rdfs:Class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err="1">
                <a:solidFill>
                  <a:srgbClr val="002060"/>
                </a:solidFill>
              </a:rPr>
              <a:t>rdf:ID</a:t>
            </a:r>
            <a:r>
              <a:rPr lang="en-GB" sz="2000" dirty="0">
                <a:solidFill>
                  <a:srgbClr val="002060"/>
                </a:solidFill>
              </a:rPr>
              <a:t>="horse"&gt;</a:t>
            </a:r>
          </a:p>
          <a:p>
            <a:r>
              <a:rPr lang="en-GB" sz="2000" dirty="0">
                <a:solidFill>
                  <a:srgbClr val="002060"/>
                </a:solidFill>
              </a:rPr>
              <a:t>&lt;</a:t>
            </a:r>
            <a:r>
              <a:rPr lang="en-GB" sz="2000" dirty="0" err="1">
                <a:solidFill>
                  <a:srgbClr val="002060"/>
                </a:solidFill>
              </a:rPr>
              <a:t>rdfs:subClassOf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err="1">
                <a:solidFill>
                  <a:srgbClr val="002060"/>
                </a:solidFill>
              </a:rPr>
              <a:t>rdf:resource</a:t>
            </a:r>
            <a:r>
              <a:rPr lang="en-GB" sz="2000" dirty="0">
                <a:solidFill>
                  <a:srgbClr val="002060"/>
                </a:solidFill>
              </a:rPr>
              <a:t>="#animal"/&gt;</a:t>
            </a:r>
          </a:p>
          <a:p>
            <a:r>
              <a:rPr lang="en-GB" sz="2000" dirty="0">
                <a:solidFill>
                  <a:srgbClr val="002060"/>
                </a:solidFill>
              </a:rPr>
              <a:t>&lt;/</a:t>
            </a:r>
            <a:r>
              <a:rPr lang="en-GB" sz="2000" dirty="0" err="1">
                <a:solidFill>
                  <a:srgbClr val="002060"/>
                </a:solidFill>
              </a:rPr>
              <a:t>rdfs:Class</a:t>
            </a:r>
            <a:r>
              <a:rPr lang="en-GB" sz="2000" dirty="0">
                <a:solidFill>
                  <a:srgbClr val="002060"/>
                </a:solidFill>
              </a:rPr>
              <a:t>&gt;</a:t>
            </a:r>
          </a:p>
          <a:p>
            <a:r>
              <a:rPr lang="en-GB" sz="2000" dirty="0">
                <a:solidFill>
                  <a:srgbClr val="002060"/>
                </a:solidFill>
              </a:rPr>
              <a:t>&lt;/</a:t>
            </a:r>
            <a:r>
              <a:rPr lang="en-GB" sz="2000" dirty="0" err="1">
                <a:solidFill>
                  <a:srgbClr val="002060"/>
                </a:solidFill>
              </a:rPr>
              <a:t>rdf:RDF</a:t>
            </a:r>
            <a:r>
              <a:rPr lang="en-GB" sz="2000" dirty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4581128"/>
            <a:ext cx="4572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Представление в виде триплетов</a:t>
            </a:r>
            <a:r>
              <a:rPr lang="ru-RU" sz="2000" dirty="0"/>
              <a:t>:</a:t>
            </a:r>
          </a:p>
          <a:p>
            <a:r>
              <a:rPr lang="en-GB" sz="2400" dirty="0" err="1">
                <a:solidFill>
                  <a:srgbClr val="002060"/>
                </a:solidFill>
              </a:rPr>
              <a:t>base:animal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rdf:type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rdfs:Class</a:t>
            </a:r>
            <a:r>
              <a:rPr lang="en-GB" sz="2400" dirty="0">
                <a:solidFill>
                  <a:srgbClr val="002060"/>
                </a:solidFill>
              </a:rPr>
              <a:t>.</a:t>
            </a:r>
          </a:p>
          <a:p>
            <a:r>
              <a:rPr lang="en-GB" sz="2400" dirty="0" err="1">
                <a:solidFill>
                  <a:srgbClr val="002060"/>
                </a:solidFill>
              </a:rPr>
              <a:t>base:horse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rdf:type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rdfs:Class</a:t>
            </a:r>
            <a:r>
              <a:rPr lang="en-GB" sz="2400" dirty="0">
                <a:solidFill>
                  <a:srgbClr val="002060"/>
                </a:solidFill>
              </a:rPr>
              <a:t>.</a:t>
            </a:r>
          </a:p>
          <a:p>
            <a:r>
              <a:rPr lang="en-GB" sz="2400" dirty="0" err="1">
                <a:solidFill>
                  <a:srgbClr val="002060"/>
                </a:solidFill>
              </a:rPr>
              <a:t>base:horse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rdfs:subClassOf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base:animal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908720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Пример</a:t>
            </a:r>
            <a:r>
              <a:rPr lang="en-US" sz="2400" b="1" dirty="0" smtClean="0"/>
              <a:t> 2</a:t>
            </a:r>
            <a:r>
              <a:rPr lang="ru-RU" sz="2400" b="1" dirty="0" smtClean="0"/>
              <a:t> </a:t>
            </a:r>
            <a:r>
              <a:rPr lang="en-US" sz="2400" b="1" dirty="0" smtClean="0"/>
              <a:t>RDFS</a:t>
            </a:r>
            <a:r>
              <a:rPr lang="en-US" sz="2400" dirty="0" smtClean="0"/>
              <a:t>: C</a:t>
            </a:r>
            <a:r>
              <a:rPr lang="ru-RU" sz="2400" dirty="0" err="1" smtClean="0"/>
              <a:t>войства</a:t>
            </a:r>
            <a:r>
              <a:rPr lang="ru-RU" sz="2400" dirty="0" smtClean="0"/>
              <a:t> </a:t>
            </a:r>
            <a:r>
              <a:rPr lang="ru-RU" sz="2400" dirty="0"/>
              <a:t>«работать в </a:t>
            </a:r>
            <a:r>
              <a:rPr lang="ru-RU" sz="2400" dirty="0" smtClean="0"/>
              <a:t>…»</a:t>
            </a:r>
            <a:r>
              <a:rPr lang="en-US" sz="2400" dirty="0"/>
              <a:t> (works-in)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endParaRPr lang="ru-RU" sz="2400" dirty="0"/>
          </a:p>
          <a:p>
            <a:r>
              <a:rPr lang="en-GB" sz="2400" dirty="0" err="1">
                <a:solidFill>
                  <a:srgbClr val="002060"/>
                </a:solidFill>
              </a:rPr>
              <a:t>ex:</a:t>
            </a:r>
            <a:r>
              <a:rPr lang="en-GB" sz="2400" b="1" dirty="0" err="1">
                <a:solidFill>
                  <a:srgbClr val="002060"/>
                </a:solidFill>
              </a:rPr>
              <a:t>works-in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rdf:type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rdf:Property</a:t>
            </a:r>
            <a:endParaRPr lang="en-GB" sz="2400" dirty="0">
              <a:solidFill>
                <a:srgbClr val="002060"/>
              </a:solidFill>
            </a:endParaRPr>
          </a:p>
          <a:p>
            <a:r>
              <a:rPr lang="en-GB" sz="2400" dirty="0" err="1">
                <a:solidFill>
                  <a:srgbClr val="002060"/>
                </a:solidFill>
              </a:rPr>
              <a:t>ex:</a:t>
            </a:r>
            <a:r>
              <a:rPr lang="en-GB" sz="2400" b="1" dirty="0" err="1">
                <a:solidFill>
                  <a:srgbClr val="002060"/>
                </a:solidFill>
              </a:rPr>
              <a:t>works-in</a:t>
            </a:r>
            <a:r>
              <a:rPr lang="en-GB" sz="2400" dirty="0">
                <a:solidFill>
                  <a:srgbClr val="002060"/>
                </a:solidFill>
              </a:rPr>
              <a:t>  </a:t>
            </a:r>
            <a:r>
              <a:rPr lang="en-GB" sz="2400" dirty="0" err="1">
                <a:solidFill>
                  <a:srgbClr val="002060"/>
                </a:solidFill>
              </a:rPr>
              <a:t>rdfs:domain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foaf:Person</a:t>
            </a:r>
            <a:endParaRPr lang="en-GB" sz="2400" dirty="0">
              <a:solidFill>
                <a:srgbClr val="002060"/>
              </a:solidFill>
            </a:endParaRPr>
          </a:p>
          <a:p>
            <a:r>
              <a:rPr lang="en-GB" sz="2400" dirty="0" err="1">
                <a:solidFill>
                  <a:srgbClr val="002060"/>
                </a:solidFill>
              </a:rPr>
              <a:t>ex:</a:t>
            </a:r>
            <a:r>
              <a:rPr lang="en-GB" sz="2400" b="1" dirty="0" err="1">
                <a:solidFill>
                  <a:srgbClr val="002060"/>
                </a:solidFill>
              </a:rPr>
              <a:t>works-in</a:t>
            </a:r>
            <a:r>
              <a:rPr lang="en-GB" sz="2400" dirty="0">
                <a:solidFill>
                  <a:srgbClr val="002060"/>
                </a:solidFill>
              </a:rPr>
              <a:t>  </a:t>
            </a:r>
            <a:r>
              <a:rPr lang="en-GB" sz="2400" dirty="0" err="1">
                <a:solidFill>
                  <a:srgbClr val="002060"/>
                </a:solidFill>
              </a:rPr>
              <a:t>rdfs:range</a:t>
            </a:r>
            <a:r>
              <a:rPr lang="en-GB" sz="2400" dirty="0">
                <a:solidFill>
                  <a:srgbClr val="002060"/>
                </a:solidFill>
              </a:rPr>
              <a:t>  </a:t>
            </a:r>
            <a:r>
              <a:rPr lang="en-GB" sz="2400" dirty="0" err="1">
                <a:solidFill>
                  <a:srgbClr val="002060"/>
                </a:solidFill>
              </a:rPr>
              <a:t>foaf:Organization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219648"/>
            <a:ext cx="5411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 –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 онтологий в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692696"/>
            <a:ext cx="65545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-- рекомендован консорциумом W3C</a:t>
            </a:r>
          </a:p>
          <a:p>
            <a:r>
              <a:rPr lang="ru-RU" sz="2200" dirty="0"/>
              <a:t>-- расширяет словарные возможности для описания классов, свойств и их экземпляров (по сравнению с RDFS)</a:t>
            </a:r>
          </a:p>
          <a:p>
            <a:r>
              <a:rPr lang="ru-RU" sz="2200" dirty="0"/>
              <a:t>-- улучшает возможности автоматической интерпретации содержимого Интернета (по сравнению с XML, RDF, RDFS)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48980"/>
            <a:ext cx="6067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3568" y="5951021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ранним проектом представления онтологий в </a:t>
            </a:r>
            <a:r>
              <a:rPr lang="ru-RU" dirty="0" err="1"/>
              <a:t>Web</a:t>
            </a:r>
            <a:r>
              <a:rPr lang="ru-RU" dirty="0"/>
              <a:t> был SHOE (</a:t>
            </a:r>
            <a:r>
              <a:rPr lang="ru-RU" dirty="0" err="1"/>
              <a:t>Simlpe</a:t>
            </a:r>
            <a:r>
              <a:rPr lang="ru-RU" dirty="0"/>
              <a:t> HTML </a:t>
            </a:r>
            <a:r>
              <a:rPr lang="ru-RU" dirty="0" err="1"/>
              <a:t>Ontology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).</a:t>
            </a:r>
            <a:endParaRPr lang="en-GB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172906"/>
            <a:ext cx="7676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Основные ветви развития языков описания онтологий для </a:t>
            </a:r>
            <a:r>
              <a:rPr lang="ru-RU" sz="2000" b="1" dirty="0" err="1"/>
              <a:t>Web</a:t>
            </a:r>
            <a:endParaRPr lang="en-GB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0" y="181432"/>
            <a:ext cx="2012627" cy="208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3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9757" y="332656"/>
            <a:ext cx="2884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Диалекты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6113" y="1124744"/>
            <a:ext cx="842493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• </a:t>
            </a:r>
            <a:r>
              <a:rPr lang="ru-RU" sz="2400" b="1" dirty="0"/>
              <a:t>OWL </a:t>
            </a:r>
            <a:r>
              <a:rPr lang="ru-RU" sz="2400" b="1" dirty="0" err="1"/>
              <a:t>Lite</a:t>
            </a:r>
            <a:r>
              <a:rPr lang="ru-RU" sz="2400" dirty="0"/>
              <a:t> – самый простой, но имеет наименьшую выразительную мощность из всех.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• </a:t>
            </a:r>
            <a:r>
              <a:rPr lang="ru-RU" sz="2400" b="1" dirty="0"/>
              <a:t>OWL DL</a:t>
            </a:r>
            <a:r>
              <a:rPr lang="ru-RU" sz="2400" dirty="0"/>
              <a:t> – обладает выразительной мощью эквивалентной дескриптивной логике (разрешимой части логики предикатов первого порядка). Диалект имеет два важных свойства: полнота (все заключения являются вычислимыми) и разрешимость (все вычисления завершаются в конечное время). В OWL DL классу запрещено быть экземпляром.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• </a:t>
            </a:r>
            <a:r>
              <a:rPr lang="ru-RU" sz="2400" b="1" dirty="0"/>
              <a:t>OWL </a:t>
            </a:r>
            <a:r>
              <a:rPr lang="ru-RU" sz="2400" b="1" dirty="0" err="1"/>
              <a:t>Full</a:t>
            </a:r>
            <a:r>
              <a:rPr lang="ru-RU" sz="2400" dirty="0"/>
              <a:t> – наиболее выразительный диалект. Эквивалентен RDF. Нет никаких гарантий по вычислимости заключений.</a:t>
            </a:r>
          </a:p>
          <a:p>
            <a:pPr>
              <a:spcAft>
                <a:spcPts val="1200"/>
              </a:spcAft>
            </a:pPr>
            <a:r>
              <a:rPr lang="ru-RU" sz="2400" dirty="0">
                <a:solidFill>
                  <a:srgbClr val="002060"/>
                </a:solidFill>
              </a:rPr>
              <a:t>Каждый из этих диалектов является расширением предыдущего.</a:t>
            </a:r>
          </a:p>
        </p:txBody>
      </p:sp>
    </p:spTree>
    <p:extLst>
      <p:ext uri="{BB962C8B-B14F-4D97-AF65-F5344CB8AC3E}">
        <p14:creationId xmlns:p14="http://schemas.microsoft.com/office/powerpoint/2010/main" val="730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412776"/>
            <a:ext cx="77768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Онтология состоит их двух частей: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-- </a:t>
            </a:r>
            <a:r>
              <a:rPr lang="ru-RU" sz="2400" b="1" dirty="0" err="1"/>
              <a:t>Tbox</a:t>
            </a:r>
            <a:r>
              <a:rPr lang="ru-RU" sz="2400" dirty="0"/>
              <a:t> (</a:t>
            </a:r>
            <a:r>
              <a:rPr lang="ru-RU" sz="2400" dirty="0" err="1"/>
              <a:t>terminological</a:t>
            </a:r>
            <a:r>
              <a:rPr lang="ru-RU" sz="2400" dirty="0"/>
              <a:t> </a:t>
            </a:r>
            <a:r>
              <a:rPr lang="ru-RU" sz="2400" dirty="0" err="1"/>
              <a:t>knowledge</a:t>
            </a:r>
            <a:r>
              <a:rPr lang="ru-RU" sz="2400" dirty="0"/>
              <a:t>) - это набор утверждений, описывающих набор классов, их свойства и отношения между ними (</a:t>
            </a:r>
            <a:r>
              <a:rPr lang="ru-RU" sz="2400" dirty="0" err="1"/>
              <a:t>интенсиональные</a:t>
            </a:r>
            <a:r>
              <a:rPr lang="ru-RU" sz="2400" dirty="0"/>
              <a:t> знания); 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-- </a:t>
            </a:r>
            <a:r>
              <a:rPr lang="ru-RU" sz="2400" b="1" dirty="0" err="1"/>
              <a:t>Abox</a:t>
            </a:r>
            <a:r>
              <a:rPr lang="ru-RU" sz="2400" dirty="0"/>
              <a:t> (</a:t>
            </a:r>
            <a:r>
              <a:rPr lang="ru-RU" sz="2400" dirty="0" err="1"/>
              <a:t>assertional</a:t>
            </a:r>
            <a:r>
              <a:rPr lang="ru-RU" sz="2400" dirty="0"/>
              <a:t> </a:t>
            </a:r>
            <a:r>
              <a:rPr lang="ru-RU" sz="2400" dirty="0" err="1"/>
              <a:t>knowledge</a:t>
            </a:r>
            <a:r>
              <a:rPr lang="ru-RU" sz="2400" dirty="0"/>
              <a:t>) представляет собой реализацию схемы классов в виде набора экземпляров, содержащих утверждения об экземплярах понятий (</a:t>
            </a:r>
            <a:r>
              <a:rPr lang="ru-RU" sz="2400" dirty="0" err="1"/>
              <a:t>экстенсиональные</a:t>
            </a:r>
            <a:r>
              <a:rPr lang="ru-RU" sz="2400" dirty="0"/>
              <a:t> </a:t>
            </a:r>
            <a:r>
              <a:rPr lang="ru-RU" sz="2400" dirty="0" smtClean="0"/>
              <a:t>знания</a:t>
            </a:r>
            <a:r>
              <a:rPr lang="ru-RU" sz="24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95736" y="475078"/>
            <a:ext cx="4647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Онтология =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Tbox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Abox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7584" y="260648"/>
            <a:ext cx="575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Проблемы традиционного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Web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11560" y="1352241"/>
            <a:ext cx="7668344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Рост объемов информационного наполнения.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Представление информации, которое ориентировано преимущественно на людей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Проблемы нахождения необходимой пользователю информации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Невозможность выделить смысл сообщений в автоматизированном режиме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500919"/>
            <a:ext cx="5868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Основные элементы онтологии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86227" y="1813173"/>
            <a:ext cx="6030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200" b="1" dirty="0">
                <a:solidFill>
                  <a:srgbClr val="002060"/>
                </a:solidFill>
              </a:rPr>
              <a:t>Классы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200" b="1" dirty="0">
                <a:solidFill>
                  <a:srgbClr val="002060"/>
                </a:solidFill>
              </a:rPr>
              <a:t>Свойства</a:t>
            </a:r>
            <a:r>
              <a:rPr lang="ru-RU" sz="3200" dirty="0">
                <a:solidFill>
                  <a:srgbClr val="002060"/>
                </a:solidFill>
              </a:rPr>
              <a:t> (отношения)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200" b="1" dirty="0">
                <a:solidFill>
                  <a:srgbClr val="002060"/>
                </a:solidFill>
              </a:rPr>
              <a:t>Индивиды</a:t>
            </a:r>
            <a:r>
              <a:rPr lang="ru-RU" sz="3200" dirty="0">
                <a:solidFill>
                  <a:srgbClr val="002060"/>
                </a:solidFill>
              </a:rPr>
              <a:t> (экземпляры)</a:t>
            </a:r>
          </a:p>
        </p:txBody>
      </p:sp>
    </p:spTree>
    <p:extLst>
      <p:ext uri="{BB962C8B-B14F-4D97-AF65-F5344CB8AC3E}">
        <p14:creationId xmlns:p14="http://schemas.microsoft.com/office/powerpoint/2010/main" val="38701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81841" y="332656"/>
            <a:ext cx="565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Классы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OWL: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общие сведения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125899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Классы - это основные блоки онтологии OWL.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Класс - это концепция в предметной области. Классы обычно образуют таксономическую иерархию (т.е. систему подкласс-надкласс). Для организации классов в иерархию используется свойство </a:t>
            </a:r>
            <a:r>
              <a:rPr lang="ru-RU" sz="2400" dirty="0" err="1"/>
              <a:t>rdfs:subClassOf</a:t>
            </a:r>
            <a:r>
              <a:rPr lang="ru-RU" sz="24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Классы определяются с помощью элемента </a:t>
            </a:r>
            <a:r>
              <a:rPr lang="ru-RU" sz="2400" dirty="0" err="1"/>
              <a:t>owl:Class</a:t>
            </a:r>
            <a:r>
              <a:rPr lang="ru-RU" sz="2400" dirty="0"/>
              <a:t>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 языке OWL существует два заранее определенных класса: </a:t>
            </a:r>
            <a:r>
              <a:rPr lang="ru-RU" sz="2400" i="1" dirty="0" err="1"/>
              <a:t>owl:Thing</a:t>
            </a:r>
            <a:r>
              <a:rPr lang="ru-RU" sz="2400" dirty="0"/>
              <a:t> и </a:t>
            </a:r>
            <a:r>
              <a:rPr lang="ru-RU" sz="2400" i="1" dirty="0" err="1"/>
              <a:t>owl:Nothing</a:t>
            </a:r>
            <a:r>
              <a:rPr lang="ru-RU" sz="2400" dirty="0"/>
              <a:t>. Первый из них является наиболее общим и включает все, второй - это пустой класс. </a:t>
            </a:r>
          </a:p>
        </p:txBody>
      </p:sp>
    </p:spTree>
    <p:extLst>
      <p:ext uri="{BB962C8B-B14F-4D97-AF65-F5344CB8AC3E}">
        <p14:creationId xmlns:p14="http://schemas.microsoft.com/office/powerpoint/2010/main" val="10124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81841" y="332656"/>
            <a:ext cx="612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Способы описания классов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196752"/>
            <a:ext cx="81369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 идентификатором класса (URI)</a:t>
            </a:r>
          </a:p>
          <a:p>
            <a:r>
              <a:rPr lang="ru-RU" sz="2400" dirty="0"/>
              <a:t>2. перечислением всех экземпляров класса</a:t>
            </a:r>
          </a:p>
          <a:p>
            <a:r>
              <a:rPr lang="ru-RU" sz="2400" dirty="0"/>
              <a:t>3. ограничением на значение свойства</a:t>
            </a:r>
          </a:p>
          <a:p>
            <a:r>
              <a:rPr lang="ru-RU" sz="2400" dirty="0"/>
              <a:t>4. пересечением 2-х и более определений классов</a:t>
            </a:r>
          </a:p>
          <a:p>
            <a:r>
              <a:rPr lang="ru-RU" sz="2400" dirty="0"/>
              <a:t>5. объединением 2-х и более определений классов</a:t>
            </a:r>
          </a:p>
          <a:p>
            <a:r>
              <a:rPr lang="ru-RU" sz="2400" dirty="0"/>
              <a:t>6. дополнением (логическим отрицанием) определения </a:t>
            </a:r>
            <a:r>
              <a:rPr lang="ru-RU" sz="2400" dirty="0" smtClean="0"/>
              <a:t>класса</a:t>
            </a:r>
            <a:endParaRPr lang="en-US" sz="2400" dirty="0" smtClean="0"/>
          </a:p>
          <a:p>
            <a:r>
              <a:rPr lang="ru-RU" sz="2000" dirty="0" smtClean="0">
                <a:solidFill>
                  <a:srgbClr val="002060"/>
                </a:solidFill>
              </a:rPr>
              <a:t>Только </a:t>
            </a:r>
            <a:r>
              <a:rPr lang="ru-RU" sz="2000" dirty="0">
                <a:solidFill>
                  <a:srgbClr val="002060"/>
                </a:solidFill>
              </a:rPr>
              <a:t>первый способ определяет именованный класс OWL. Все оставшиеся определяют анонимный класс через ограничение его экстенсионала.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05970" y="4797738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Описания класса формируют строительные блоки для определения</a:t>
            </a:r>
          </a:p>
          <a:p>
            <a:r>
              <a:rPr lang="ru-RU" sz="2000" dirty="0">
                <a:solidFill>
                  <a:srgbClr val="002060"/>
                </a:solidFill>
              </a:rPr>
              <a:t>классов через аксиомы</a:t>
            </a:r>
            <a:r>
              <a:rPr lang="ru-RU" sz="20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ru-RU" sz="2000" dirty="0" smtClean="0"/>
              <a:t>Простейшая </a:t>
            </a:r>
            <a:r>
              <a:rPr lang="ru-RU" sz="2000" dirty="0"/>
              <a:t>аксиома определяющая именованный класс</a:t>
            </a:r>
            <a:r>
              <a:rPr lang="ru-RU" sz="2000" dirty="0" smtClean="0"/>
              <a:t>: </a:t>
            </a:r>
          </a:p>
          <a:p>
            <a:r>
              <a:rPr lang="ru-RU" sz="2000" dirty="0" smtClean="0"/>
              <a:t>&lt;</a:t>
            </a:r>
            <a:r>
              <a:rPr lang="ru-RU" sz="2000" dirty="0" err="1"/>
              <a:t>owl:Class</a:t>
            </a:r>
            <a:r>
              <a:rPr lang="ru-RU" sz="2000" dirty="0"/>
              <a:t> </a:t>
            </a:r>
            <a:r>
              <a:rPr lang="ru-RU" sz="2000" dirty="0" err="1"/>
              <a:t>rdf:ID</a:t>
            </a:r>
            <a:r>
              <a:rPr lang="ru-RU" sz="2000" dirty="0"/>
              <a:t>="</a:t>
            </a:r>
            <a:r>
              <a:rPr lang="ru-RU" sz="2000" dirty="0" err="1"/>
              <a:t>Human</a:t>
            </a:r>
            <a:r>
              <a:rPr lang="ru-RU" sz="2000" dirty="0"/>
              <a:t>"/&gt;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680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32656"/>
            <a:ext cx="8505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онструкции для построения аксиом классов 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340768"/>
            <a:ext cx="78488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err="1"/>
              <a:t>rdfs:subClassOf</a:t>
            </a:r>
            <a:r>
              <a:rPr lang="ru-RU" sz="2400" dirty="0"/>
              <a:t> говорит о том, что экстенсионал одного класса (подкласса) полностью входит в экстенсионал другого (надкласса).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err="1" smtClean="0"/>
              <a:t>owl:equivalentClass</a:t>
            </a:r>
            <a:r>
              <a:rPr lang="ru-RU" sz="2400" dirty="0" smtClean="0"/>
              <a:t> </a:t>
            </a:r>
            <a:r>
              <a:rPr lang="ru-RU" sz="2400" dirty="0"/>
              <a:t>говорит о том, что экстенсионалы двух классов совпадают.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err="1" smtClean="0"/>
              <a:t>owl:disjointWith</a:t>
            </a:r>
            <a:r>
              <a:rPr lang="ru-RU" sz="2400" dirty="0" smtClean="0"/>
              <a:t> </a:t>
            </a:r>
            <a:r>
              <a:rPr lang="ru-RU" sz="2400" dirty="0"/>
              <a:t>говорит о том, что экстенсионалы двух классов не пересекаются. Иногда говорят, что таким образом определяются дизъюнктивные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28196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316969"/>
            <a:ext cx="6984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Индивиды: индивидуальный объект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9" y="2492896"/>
            <a:ext cx="4109046" cy="34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9599" y="1045927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Существует два вида индивидов: экземпляры классов и экземпляры отношений.</a:t>
            </a:r>
            <a:endParaRPr lang="en-GB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94877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Геометрическая интерпретация класса </a:t>
            </a:r>
            <a:r>
              <a:rPr lang="ru-RU" sz="2000" b="1" dirty="0" err="1"/>
              <a:t>Person</a:t>
            </a:r>
            <a:r>
              <a:rPr lang="ru-RU" sz="2000" b="1" dirty="0"/>
              <a:t> (Человек) и его экземпляров.</a:t>
            </a:r>
            <a:endParaRPr lang="en-GB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48063" y="2557374"/>
            <a:ext cx="3400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Индивиды определяются при помощи аксиом индивидов (т.н. фактов). </a:t>
            </a:r>
            <a:endParaRPr lang="ru-RU" sz="2000" dirty="0" smtClean="0"/>
          </a:p>
          <a:p>
            <a:r>
              <a:rPr lang="ru-RU" sz="2000" dirty="0" smtClean="0"/>
              <a:t>Существуют </a:t>
            </a:r>
            <a:r>
              <a:rPr lang="ru-RU" sz="2000" dirty="0"/>
              <a:t>два вида фактов:</a:t>
            </a:r>
            <a:endParaRPr lang="en-GB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5395" y="4012369"/>
            <a:ext cx="3511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1. Факты членства индивидов в </a:t>
            </a:r>
            <a:r>
              <a:rPr lang="ru-RU" sz="2000" b="1" dirty="0" smtClean="0"/>
              <a:t>классах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224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316969"/>
            <a:ext cx="6984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Индивиды: экземпляры классов (2)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1423" y="1124744"/>
            <a:ext cx="7549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2. факты идентичности/различности </a:t>
            </a:r>
            <a:r>
              <a:rPr lang="ru-RU" sz="2000" b="1" dirty="0" smtClean="0"/>
              <a:t>индивидов</a:t>
            </a:r>
          </a:p>
          <a:p>
            <a:endParaRPr lang="ru-RU" sz="2000" dirty="0"/>
          </a:p>
          <a:p>
            <a:r>
              <a:rPr lang="ru-RU" sz="2000" dirty="0"/>
              <a:t>Аксиомы второго вида необходимы для суждения об идентичности индивидов. OWL не делается никаких предположений ни о различии, ни о совпадении двух индивидов, имеющих различные идентификаторы URI.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0872" y="3212976"/>
            <a:ext cx="767955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000" b="1" dirty="0"/>
              <a:t>Конструкции для выражения аксиом идентичности: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• </a:t>
            </a:r>
            <a:r>
              <a:rPr lang="ru-RU" sz="2000" b="1" dirty="0" err="1"/>
              <a:t>owl:sameAs</a:t>
            </a:r>
            <a:r>
              <a:rPr lang="ru-RU" sz="2000" dirty="0"/>
              <a:t> постулирует, что две ссылки URI ссылаются на один и тот же индивид.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• </a:t>
            </a:r>
            <a:r>
              <a:rPr lang="ru-RU" sz="2000" b="1" dirty="0" err="1"/>
              <a:t>owl:differentFrom</a:t>
            </a:r>
            <a:r>
              <a:rPr lang="ru-RU" sz="2000" dirty="0"/>
              <a:t> постулирует, что две ссылки URI ссылаются на разные индивиды.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• </a:t>
            </a:r>
            <a:r>
              <a:rPr lang="ru-RU" sz="2000" b="1" dirty="0" err="1"/>
              <a:t>owl:AllDifferent</a:t>
            </a:r>
            <a:r>
              <a:rPr lang="ru-RU" sz="2000" b="1" dirty="0"/>
              <a:t> </a:t>
            </a:r>
            <a:r>
              <a:rPr lang="ru-RU" sz="2000" dirty="0"/>
              <a:t>предоставляет средство для определения списка попарно различных индивидов.</a:t>
            </a:r>
          </a:p>
        </p:txBody>
      </p:sp>
    </p:spTree>
    <p:extLst>
      <p:ext uri="{BB962C8B-B14F-4D97-AF65-F5344CB8AC3E}">
        <p14:creationId xmlns:p14="http://schemas.microsoft.com/office/powerpoint/2010/main" val="19470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7704" y="332656"/>
            <a:ext cx="4510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Примеры описания классов</a:t>
            </a:r>
            <a:endParaRPr lang="ru-RU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980728"/>
            <a:ext cx="5800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&lt;</a:t>
            </a:r>
            <a:r>
              <a:rPr lang="en-GB" sz="2400" dirty="0" err="1">
                <a:solidFill>
                  <a:srgbClr val="002060"/>
                </a:solidFill>
              </a:rPr>
              <a:t>owl:Class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rdf:ID</a:t>
            </a:r>
            <a:r>
              <a:rPr lang="en-GB" sz="2400" dirty="0">
                <a:solidFill>
                  <a:srgbClr val="002060"/>
                </a:solidFill>
              </a:rPr>
              <a:t>="</a:t>
            </a:r>
            <a:r>
              <a:rPr lang="en-GB" sz="2400" dirty="0" err="1">
                <a:solidFill>
                  <a:srgbClr val="002060"/>
                </a:solidFill>
              </a:rPr>
              <a:t>SavingsAccount</a:t>
            </a:r>
            <a:r>
              <a:rPr lang="en-GB" sz="2400" dirty="0">
                <a:solidFill>
                  <a:srgbClr val="002060"/>
                </a:solidFill>
              </a:rPr>
              <a:t>"&gt; </a:t>
            </a:r>
          </a:p>
          <a:p>
            <a:r>
              <a:rPr lang="en-GB" sz="2400" dirty="0">
                <a:solidFill>
                  <a:srgbClr val="002060"/>
                </a:solidFill>
              </a:rPr>
              <a:t>&lt;</a:t>
            </a:r>
            <a:r>
              <a:rPr lang="en-GB" sz="2400" dirty="0" err="1">
                <a:solidFill>
                  <a:srgbClr val="002060"/>
                </a:solidFill>
              </a:rPr>
              <a:t>rdfs:subclassOf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rdf:resource</a:t>
            </a:r>
            <a:r>
              <a:rPr lang="en-GB" sz="2400" dirty="0">
                <a:solidFill>
                  <a:srgbClr val="002060"/>
                </a:solidFill>
              </a:rPr>
              <a:t>="#Account"/&gt;</a:t>
            </a:r>
          </a:p>
          <a:p>
            <a:r>
              <a:rPr lang="en-GB" sz="2400" dirty="0">
                <a:solidFill>
                  <a:srgbClr val="002060"/>
                </a:solidFill>
              </a:rPr>
              <a:t>&lt;/</a:t>
            </a:r>
            <a:r>
              <a:rPr lang="en-GB" sz="2400" dirty="0" err="1">
                <a:solidFill>
                  <a:srgbClr val="002060"/>
                </a:solidFill>
              </a:rPr>
              <a:t>owl:Class</a:t>
            </a:r>
            <a:r>
              <a:rPr lang="en-GB" sz="2400" dirty="0" smtClean="0">
                <a:solidFill>
                  <a:srgbClr val="002060"/>
                </a:solidFill>
              </a:rPr>
              <a:t>&gt;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31639" y="3606115"/>
            <a:ext cx="3240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Person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rdf:ID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=”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olya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”&gt;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&lt;/Person&gt;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9423" y="2204864"/>
            <a:ext cx="6912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&lt;</a:t>
            </a:r>
            <a:r>
              <a:rPr lang="en-GB" sz="2400" dirty="0" err="1">
                <a:solidFill>
                  <a:srgbClr val="002060"/>
                </a:solidFill>
              </a:rPr>
              <a:t>owl:Thing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rdf:about</a:t>
            </a:r>
            <a:r>
              <a:rPr lang="en-GB" sz="2400" dirty="0">
                <a:solidFill>
                  <a:srgbClr val="002060"/>
                </a:solidFill>
              </a:rPr>
              <a:t>="</a:t>
            </a:r>
            <a:r>
              <a:rPr lang="en-GB" sz="2400" dirty="0" err="1">
                <a:solidFill>
                  <a:srgbClr val="002060"/>
                </a:solidFill>
              </a:rPr>
              <a:t>SmithAccount</a:t>
            </a:r>
            <a:r>
              <a:rPr lang="en-GB" sz="2400" dirty="0">
                <a:solidFill>
                  <a:srgbClr val="002060"/>
                </a:solidFill>
              </a:rPr>
              <a:t>"&gt; &lt;</a:t>
            </a:r>
            <a:r>
              <a:rPr lang="en-GB" sz="2400" dirty="0" err="1">
                <a:solidFill>
                  <a:srgbClr val="002060"/>
                </a:solidFill>
              </a:rPr>
              <a:t>rdfs:type</a:t>
            </a:r>
            <a:r>
              <a:rPr lang="en-GB" sz="2400" dirty="0">
                <a:solidFill>
                  <a:srgbClr val="002060"/>
                </a:solidFill>
              </a:rPr>
              <a:t>="#Account"/&gt;&lt;/</a:t>
            </a:r>
            <a:r>
              <a:rPr lang="en-GB" sz="2400" dirty="0" err="1">
                <a:solidFill>
                  <a:srgbClr val="002060"/>
                </a:solidFill>
              </a:rPr>
              <a:t>owl:Class</a:t>
            </a:r>
            <a:r>
              <a:rPr lang="en-GB" sz="2400" dirty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4433044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owl:NamedIndividual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rdf:about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=" #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irina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rdf:type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rdf:resource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=" #Female"/&gt;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rdf:type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rdf:resource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=" #Person"/&gt;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hasChild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rdf:resource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=" #pasha"/&gt;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hasHusband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rdf:resource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=" #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petya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"/&gt;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   &lt;/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owl:NamedIndividual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97763" y="3083210"/>
            <a:ext cx="6673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Примеры описания экземпляров  классов</a:t>
            </a:r>
            <a:endParaRPr lang="ru-RU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332656"/>
            <a:ext cx="6019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Свойства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OWL: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общие сведения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1549" y="1052736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Две основные категории:</a:t>
            </a:r>
          </a:p>
          <a:p>
            <a:r>
              <a:rPr lang="ru-RU" sz="2400" dirty="0"/>
              <a:t>• свойства </a:t>
            </a:r>
            <a:r>
              <a:rPr lang="ru-RU" sz="2400" dirty="0" smtClean="0"/>
              <a:t>объекта, или объектные свойства </a:t>
            </a:r>
            <a:r>
              <a:rPr lang="ru-RU" sz="2400" dirty="0"/>
              <a:t>(</a:t>
            </a:r>
            <a:r>
              <a:rPr lang="ru-RU" sz="2400" b="1" i="1" dirty="0" err="1"/>
              <a:t>Object</a:t>
            </a:r>
            <a:r>
              <a:rPr lang="ru-RU" sz="2400" b="1" i="1" dirty="0"/>
              <a:t> </a:t>
            </a:r>
            <a:r>
              <a:rPr lang="ru-RU" sz="2400" b="1" i="1" dirty="0" err="1"/>
              <a:t>properties</a:t>
            </a:r>
            <a:r>
              <a:rPr lang="ru-RU" sz="2400" dirty="0"/>
              <a:t>), которые связывают индивидуальные элементы между собой;</a:t>
            </a:r>
          </a:p>
          <a:p>
            <a:r>
              <a:rPr lang="ru-RU" sz="2400" dirty="0"/>
              <a:t>• свойства типов </a:t>
            </a:r>
            <a:r>
              <a:rPr lang="ru-RU" sz="2400" dirty="0" smtClean="0"/>
              <a:t>данных, или свойства литерала </a:t>
            </a:r>
            <a:r>
              <a:rPr lang="ru-RU" sz="2400" dirty="0"/>
              <a:t>(</a:t>
            </a:r>
            <a:r>
              <a:rPr lang="ru-RU" sz="2400" b="1" i="1" dirty="0" err="1"/>
              <a:t>Datatype</a:t>
            </a:r>
            <a:r>
              <a:rPr lang="ru-RU" sz="2400" b="1" i="1" dirty="0"/>
              <a:t> </a:t>
            </a:r>
            <a:r>
              <a:rPr lang="ru-RU" sz="2400" b="1" i="1" dirty="0" err="1"/>
              <a:t>properties</a:t>
            </a:r>
            <a:r>
              <a:rPr lang="ru-RU" sz="2400" dirty="0"/>
              <a:t>), которые связывают индивидуальные элементы со значениями типов данных, такими как целые числа, числа с плавающей запятой, строки и т.д. Для определения типов данных OWL использует схему XML.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59764"/>
            <a:ext cx="3466461" cy="23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04048" y="5128738"/>
            <a:ext cx="3562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Свойство может включать область определения (</a:t>
            </a:r>
            <a:r>
              <a:rPr lang="ru-RU" sz="2000" dirty="0" err="1"/>
              <a:t>Domain</a:t>
            </a:r>
            <a:r>
              <a:rPr lang="ru-RU" sz="2000" dirty="0"/>
              <a:t>) и область значений (</a:t>
            </a:r>
            <a:r>
              <a:rPr lang="ru-RU" sz="2000" dirty="0" err="1"/>
              <a:t>Range</a:t>
            </a:r>
            <a:r>
              <a:rPr lang="ru-RU" sz="2000" dirty="0"/>
              <a:t>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774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84783"/>
            <a:ext cx="3096345" cy="210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91680" y="332656"/>
            <a:ext cx="565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Свойства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OWL: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типы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rdf:type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630587"/>
            <a:ext cx="2966916" cy="20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9912"/>
            <a:ext cx="3024336" cy="205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68951" y="882639"/>
            <a:ext cx="2861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Функциональное </a:t>
            </a:r>
            <a:r>
              <a:rPr lang="ru-RU" b="1" dirty="0" smtClean="0">
                <a:solidFill>
                  <a:srgbClr val="C00000"/>
                </a:solidFill>
              </a:rPr>
              <a:t>свойство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owl:FunctionalProperty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76057" y="910461"/>
            <a:ext cx="3756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Обратно функциональное свойство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owl:InverseFunctionalProperty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0279" y="3814556"/>
            <a:ext cx="2636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Симметричное свойство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owl:SymmetricProperty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45111" y="3999222"/>
            <a:ext cx="2511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Транзитивное свойство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owl:TransitiveProperty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11" y="4797152"/>
            <a:ext cx="25476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32656"/>
            <a:ext cx="8366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онструкции для построения аксиом свойств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05342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err="1"/>
              <a:t>rdfs:subPropertyOf</a:t>
            </a:r>
            <a:r>
              <a:rPr lang="ru-RU" sz="2400" dirty="0"/>
              <a:t> - определяет </a:t>
            </a:r>
            <a:r>
              <a:rPr lang="ru-RU" sz="2400" dirty="0" err="1"/>
              <a:t>подсвойство</a:t>
            </a:r>
            <a:r>
              <a:rPr lang="ru-RU" sz="2400" dirty="0"/>
              <a:t> данного свойства;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err="1"/>
              <a:t>owl:equivalentProperty</a:t>
            </a:r>
            <a:r>
              <a:rPr lang="ru-RU" sz="2400" dirty="0"/>
              <a:t> – определяет эквивалентное свойство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err="1"/>
              <a:t>owl:inverseOf</a:t>
            </a:r>
            <a:r>
              <a:rPr lang="ru-RU" sz="2400" dirty="0"/>
              <a:t> - определяет обратное свойство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66209" y="188640"/>
            <a:ext cx="6798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Основные идеи семантического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Web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z="3200" smtClean="0"/>
              <a:pPr/>
              <a:t>3</a:t>
            </a:fld>
            <a:endParaRPr lang="ru-RU" sz="3200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653976" y="1065803"/>
            <a:ext cx="8028384" cy="518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1) Информация представляется в четком и определенном смысловом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значении (т.е. учитывается семантика)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2)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Возможность семантического поиска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Возможность интегрировать в Интернет объекты реального мира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4) Допускается не только визуализация данных, но и эффективная автоматическая обработка программами разных производителей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5) Легкость интеграции данных, создание непрерывного информационного поля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07704" y="332656"/>
            <a:ext cx="524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Примеры описания свойств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34076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&lt;</a:t>
            </a:r>
            <a:r>
              <a:rPr lang="en-GB" sz="2400" dirty="0" err="1">
                <a:solidFill>
                  <a:srgbClr val="002060"/>
                </a:solidFill>
              </a:rPr>
              <a:t>owl:ObjectProperty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rdf:ID</a:t>
            </a:r>
            <a:r>
              <a:rPr lang="en-GB" sz="2400" dirty="0">
                <a:solidFill>
                  <a:srgbClr val="002060"/>
                </a:solidFill>
              </a:rPr>
              <a:t>="</a:t>
            </a:r>
            <a:r>
              <a:rPr lang="ru-RU" sz="2400" b="1" dirty="0" err="1">
                <a:solidFill>
                  <a:srgbClr val="002060"/>
                </a:solidFill>
              </a:rPr>
              <a:t>расположенВ</a:t>
            </a:r>
            <a:r>
              <a:rPr lang="ru-RU" sz="2400" dirty="0">
                <a:solidFill>
                  <a:srgbClr val="002060"/>
                </a:solidFill>
              </a:rPr>
              <a:t>"&gt;</a:t>
            </a:r>
          </a:p>
          <a:p>
            <a:r>
              <a:rPr lang="ru-RU" sz="2400" dirty="0">
                <a:solidFill>
                  <a:srgbClr val="002060"/>
                </a:solidFill>
              </a:rPr>
              <a:t>  &lt;</a:t>
            </a:r>
            <a:r>
              <a:rPr lang="en-GB" sz="2400" dirty="0" err="1">
                <a:solidFill>
                  <a:srgbClr val="002060"/>
                </a:solidFill>
              </a:rPr>
              <a:t>rdf:</a:t>
            </a:r>
            <a:r>
              <a:rPr lang="en-GB" sz="2400" dirty="0" err="1">
                <a:solidFill>
                  <a:srgbClr val="C00000"/>
                </a:solidFill>
              </a:rPr>
              <a:t>type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rdf:resource</a:t>
            </a:r>
            <a:r>
              <a:rPr lang="en-GB" sz="2400" dirty="0">
                <a:solidFill>
                  <a:srgbClr val="002060"/>
                </a:solidFill>
              </a:rPr>
              <a:t>="&amp;</a:t>
            </a:r>
            <a:r>
              <a:rPr lang="en-GB" sz="2400" dirty="0" err="1">
                <a:solidFill>
                  <a:srgbClr val="002060"/>
                </a:solidFill>
              </a:rPr>
              <a:t>owl;TransitiveProperty</a:t>
            </a:r>
            <a:r>
              <a:rPr lang="en-GB" sz="2400" dirty="0">
                <a:solidFill>
                  <a:srgbClr val="002060"/>
                </a:solidFill>
              </a:rPr>
              <a:t>" /&gt;</a:t>
            </a:r>
          </a:p>
          <a:p>
            <a:r>
              <a:rPr lang="en-GB" sz="2400" dirty="0">
                <a:solidFill>
                  <a:srgbClr val="002060"/>
                </a:solidFill>
              </a:rPr>
              <a:t>  &lt;</a:t>
            </a:r>
            <a:r>
              <a:rPr lang="en-GB" sz="2400" dirty="0" err="1">
                <a:solidFill>
                  <a:srgbClr val="002060"/>
                </a:solidFill>
              </a:rPr>
              <a:t>rdfs:</a:t>
            </a:r>
            <a:r>
              <a:rPr lang="en-GB" sz="2400" dirty="0" err="1">
                <a:solidFill>
                  <a:srgbClr val="C00000"/>
                </a:solidFill>
              </a:rPr>
              <a:t>domain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rdf:resource</a:t>
            </a:r>
            <a:r>
              <a:rPr lang="en-GB" sz="2400" dirty="0">
                <a:solidFill>
                  <a:srgbClr val="002060"/>
                </a:solidFill>
              </a:rPr>
              <a:t>="&amp;</a:t>
            </a:r>
            <a:r>
              <a:rPr lang="en-GB" sz="2400" dirty="0" err="1">
                <a:solidFill>
                  <a:srgbClr val="002060"/>
                </a:solidFill>
              </a:rPr>
              <a:t>owl;Thing</a:t>
            </a:r>
            <a:r>
              <a:rPr lang="en-GB" sz="2400" dirty="0">
                <a:solidFill>
                  <a:srgbClr val="002060"/>
                </a:solidFill>
              </a:rPr>
              <a:t>" /&gt;</a:t>
            </a:r>
          </a:p>
          <a:p>
            <a:r>
              <a:rPr lang="en-GB" sz="2400" dirty="0">
                <a:solidFill>
                  <a:srgbClr val="002060"/>
                </a:solidFill>
              </a:rPr>
              <a:t>  &lt;</a:t>
            </a:r>
            <a:r>
              <a:rPr lang="en-GB" sz="2400" dirty="0" err="1">
                <a:solidFill>
                  <a:srgbClr val="002060"/>
                </a:solidFill>
              </a:rPr>
              <a:t>rdfs:</a:t>
            </a:r>
            <a:r>
              <a:rPr lang="en-GB" sz="2400" dirty="0" err="1">
                <a:solidFill>
                  <a:srgbClr val="C00000"/>
                </a:solidFill>
              </a:rPr>
              <a:t>range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rdf:resource</a:t>
            </a:r>
            <a:r>
              <a:rPr lang="en-GB" sz="2400" dirty="0">
                <a:solidFill>
                  <a:srgbClr val="002060"/>
                </a:solidFill>
              </a:rPr>
              <a:t>="#</a:t>
            </a:r>
            <a:r>
              <a:rPr lang="ru-RU" sz="2400" dirty="0">
                <a:solidFill>
                  <a:srgbClr val="002060"/>
                </a:solidFill>
              </a:rPr>
              <a:t>Регион" /&gt;</a:t>
            </a:r>
          </a:p>
          <a:p>
            <a:r>
              <a:rPr lang="ru-RU" sz="2400" dirty="0">
                <a:solidFill>
                  <a:srgbClr val="002060"/>
                </a:solidFill>
              </a:rPr>
              <a:t>&lt;/</a:t>
            </a:r>
            <a:r>
              <a:rPr lang="en-GB" sz="2400" dirty="0" err="1">
                <a:solidFill>
                  <a:srgbClr val="002060"/>
                </a:solidFill>
              </a:rPr>
              <a:t>owl:ObjectProperty</a:t>
            </a:r>
            <a:r>
              <a:rPr lang="en-GB" sz="2400" dirty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378904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&lt;Регион </a:t>
            </a:r>
            <a:r>
              <a:rPr lang="en-GB" sz="2400" dirty="0" err="1">
                <a:solidFill>
                  <a:srgbClr val="0070C0"/>
                </a:solidFill>
              </a:rPr>
              <a:t>rdf:ID</a:t>
            </a:r>
            <a:r>
              <a:rPr lang="en-GB" sz="2400" dirty="0">
                <a:solidFill>
                  <a:srgbClr val="0070C0"/>
                </a:solidFill>
              </a:rPr>
              <a:t>="</a:t>
            </a:r>
            <a:r>
              <a:rPr lang="ru-RU" sz="2400" dirty="0" err="1">
                <a:solidFill>
                  <a:srgbClr val="0070C0"/>
                </a:solidFill>
              </a:rPr>
              <a:t>РегионГорыСантаКруз</a:t>
            </a:r>
            <a:r>
              <a:rPr lang="ru-RU" sz="2400" dirty="0">
                <a:solidFill>
                  <a:srgbClr val="0070C0"/>
                </a:solidFill>
              </a:rPr>
              <a:t>"&gt;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 &lt;</a:t>
            </a:r>
            <a:r>
              <a:rPr lang="ru-RU" sz="2400" b="1" dirty="0" err="1">
                <a:solidFill>
                  <a:srgbClr val="0070C0"/>
                </a:solidFill>
              </a:rPr>
              <a:t>расположенВ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en-GB" sz="2400" dirty="0" err="1" smtClean="0">
                <a:solidFill>
                  <a:srgbClr val="0070C0"/>
                </a:solidFill>
              </a:rPr>
              <a:t>rdf:resource</a:t>
            </a:r>
            <a:r>
              <a:rPr lang="en-GB" sz="2400" dirty="0">
                <a:solidFill>
                  <a:srgbClr val="0070C0"/>
                </a:solidFill>
              </a:rPr>
              <a:t>="#</a:t>
            </a:r>
            <a:r>
              <a:rPr lang="ru-RU" sz="2400" dirty="0" err="1">
                <a:solidFill>
                  <a:srgbClr val="0070C0"/>
                </a:solidFill>
              </a:rPr>
              <a:t>РегионКалифорния</a:t>
            </a:r>
            <a:r>
              <a:rPr lang="ru-RU" sz="2400" dirty="0">
                <a:solidFill>
                  <a:srgbClr val="0070C0"/>
                </a:solidFill>
              </a:rPr>
              <a:t>" /&gt;</a:t>
            </a:r>
          </a:p>
          <a:p>
            <a:r>
              <a:rPr lang="ru-RU" sz="2400" dirty="0">
                <a:solidFill>
                  <a:srgbClr val="0070C0"/>
                </a:solidFill>
              </a:rPr>
              <a:t>&lt;/Регион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83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15" y="1196752"/>
            <a:ext cx="7200800" cy="520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04690" y="332656"/>
            <a:ext cx="3521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 онтологии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361218"/>
            <a:ext cx="5076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Парадигма открытого мира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268760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Предположение об открытости мира</a:t>
            </a:r>
            <a:r>
              <a:rPr lang="ru-RU" sz="2400" dirty="0"/>
              <a:t> </a:t>
            </a:r>
            <a:r>
              <a:rPr lang="ru-RU" sz="2400" dirty="0" smtClean="0"/>
              <a:t>– ПОМ (</a:t>
            </a:r>
            <a:r>
              <a:rPr lang="ru-RU" sz="2400" dirty="0" err="1" smtClean="0"/>
              <a:t>Open-world</a:t>
            </a:r>
            <a:r>
              <a:rPr lang="ru-RU" sz="2400" dirty="0" smtClean="0"/>
              <a:t> </a:t>
            </a:r>
            <a:r>
              <a:rPr lang="ru-RU" sz="2400" dirty="0" err="1"/>
              <a:t>assumption</a:t>
            </a:r>
            <a:r>
              <a:rPr lang="ru-RU" sz="2400" dirty="0"/>
              <a:t>) — предположение в формальной логике о том, что истинность утверждения не зависит от того, «известно» ли какому-либо наблюдателю или агенту о верности данного утверждения. </a:t>
            </a:r>
            <a:endParaRPr lang="en-US" sz="2400" dirty="0" smtClean="0"/>
          </a:p>
          <a:p>
            <a:pPr algn="just"/>
            <a:r>
              <a:rPr lang="ru-RU" sz="2400" dirty="0" smtClean="0"/>
              <a:t>Оно </a:t>
            </a:r>
            <a:r>
              <a:rPr lang="ru-RU" sz="2400" dirty="0"/>
              <a:t>противоположно </a:t>
            </a:r>
            <a:r>
              <a:rPr lang="ru-RU" sz="2400" b="1" dirty="0"/>
              <a:t>предположению о замкнутости мира</a:t>
            </a:r>
            <a:r>
              <a:rPr lang="ru-RU" sz="2400" dirty="0"/>
              <a:t>, из которого следует, что ложно любое утверждение, о котором не известно, что оно верно. </a:t>
            </a:r>
            <a:r>
              <a:rPr lang="ru-RU" sz="2400" dirty="0" smtClean="0"/>
              <a:t>В соответствии с ПОМ считается</a:t>
            </a:r>
            <a:r>
              <a:rPr lang="ru-RU" sz="2400" dirty="0"/>
              <a:t>, что имеющаяся у нас онтология описывает не всю информацию – чего-то мы можем и не знать. Это напрямую влияет на применение правил логического вывода.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4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44624"/>
            <a:ext cx="7277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Задачи логического вывода (</a:t>
            </a:r>
            <a:r>
              <a:rPr lang="en-US" sz="28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reasoning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844" y="548680"/>
            <a:ext cx="8568952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b="1" dirty="0"/>
              <a:t>Выполнимость </a:t>
            </a:r>
            <a:r>
              <a:rPr lang="ru-RU" sz="2300" b="1" dirty="0" smtClean="0"/>
              <a:t>концепта</a:t>
            </a:r>
            <a:r>
              <a:rPr lang="ru-RU" sz="2300" dirty="0" smtClean="0"/>
              <a:t> </a:t>
            </a:r>
            <a:r>
              <a:rPr lang="ru-RU" sz="2300" dirty="0"/>
              <a:t>(</a:t>
            </a:r>
            <a:r>
              <a:rPr lang="ru-RU" sz="2300" i="1" dirty="0" err="1"/>
              <a:t>Satisfiability</a:t>
            </a:r>
            <a:r>
              <a:rPr lang="ru-RU" sz="2300" i="1" dirty="0"/>
              <a:t> </a:t>
            </a:r>
            <a:r>
              <a:rPr lang="ru-RU" sz="2300" i="1" dirty="0" err="1"/>
              <a:t>of</a:t>
            </a:r>
            <a:r>
              <a:rPr lang="ru-RU" sz="2300" i="1" dirty="0"/>
              <a:t> a </a:t>
            </a:r>
            <a:r>
              <a:rPr lang="ru-RU" sz="2300" i="1" dirty="0" err="1"/>
              <a:t>concept</a:t>
            </a:r>
            <a:r>
              <a:rPr lang="ru-RU" sz="2300" dirty="0"/>
              <a:t>) - определить, не является ли описание концепта противоречивым, </a:t>
            </a:r>
            <a:r>
              <a:rPr lang="ru-RU" sz="2300" dirty="0" smtClean="0"/>
              <a:t>т.е. может </a:t>
            </a:r>
            <a:r>
              <a:rPr lang="ru-RU" sz="2300" dirty="0"/>
              <a:t>ли существовать индивид, который был бы экземпляром этого концепта.</a:t>
            </a:r>
          </a:p>
          <a:p>
            <a:r>
              <a:rPr lang="ru-RU" sz="2300" b="1" dirty="0" smtClean="0"/>
              <a:t>Классификация </a:t>
            </a:r>
            <a:r>
              <a:rPr lang="ru-RU" sz="2300" b="1" dirty="0"/>
              <a:t>концептов</a:t>
            </a:r>
            <a:r>
              <a:rPr lang="ru-RU" sz="2300" dirty="0"/>
              <a:t> (</a:t>
            </a:r>
            <a:r>
              <a:rPr lang="ru-RU" sz="2300" i="1" dirty="0" err="1"/>
              <a:t>Subsumption</a:t>
            </a:r>
            <a:r>
              <a:rPr lang="ru-RU" sz="2300" i="1" dirty="0"/>
              <a:t> </a:t>
            </a:r>
            <a:r>
              <a:rPr lang="ru-RU" sz="2300" i="1" dirty="0" err="1"/>
              <a:t>of</a:t>
            </a:r>
            <a:r>
              <a:rPr lang="ru-RU" sz="2300" i="1" dirty="0"/>
              <a:t> </a:t>
            </a:r>
            <a:r>
              <a:rPr lang="ru-RU" sz="2300" i="1" dirty="0" err="1"/>
              <a:t>concepts</a:t>
            </a:r>
            <a:r>
              <a:rPr lang="ru-RU" sz="2300" dirty="0"/>
              <a:t>) - определить, включает ли концепт C </a:t>
            </a:r>
            <a:r>
              <a:rPr lang="ru-RU" sz="2300" dirty="0" smtClean="0"/>
              <a:t>концепт </a:t>
            </a:r>
            <a:r>
              <a:rPr lang="ru-RU" sz="2300" dirty="0"/>
              <a:t>D, </a:t>
            </a:r>
            <a:r>
              <a:rPr lang="ru-RU" sz="2300" dirty="0" smtClean="0"/>
              <a:t>т.е. является </a:t>
            </a:r>
            <a:r>
              <a:rPr lang="ru-RU" sz="2300" dirty="0"/>
              <a:t>ли описание C более общим, чем описание D.</a:t>
            </a:r>
          </a:p>
          <a:p>
            <a:r>
              <a:rPr lang="ru-RU" sz="2300" b="1" dirty="0"/>
              <a:t>Согласованность </a:t>
            </a:r>
            <a:r>
              <a:rPr lang="ru-RU" sz="2300" b="1" dirty="0" err="1"/>
              <a:t>ABox</a:t>
            </a:r>
            <a:r>
              <a:rPr lang="ru-RU" sz="2300" b="1" dirty="0"/>
              <a:t> с </a:t>
            </a:r>
            <a:r>
              <a:rPr lang="ru-RU" sz="2300" b="1" dirty="0" err="1"/>
              <a:t>TBox</a:t>
            </a:r>
            <a:r>
              <a:rPr lang="ru-RU" sz="2300" dirty="0"/>
              <a:t> (</a:t>
            </a:r>
            <a:r>
              <a:rPr lang="ru-RU" sz="2300" i="1" dirty="0" err="1"/>
              <a:t>Consistency</a:t>
            </a:r>
            <a:r>
              <a:rPr lang="ru-RU" sz="2300" i="1" dirty="0"/>
              <a:t> </a:t>
            </a:r>
            <a:r>
              <a:rPr lang="ru-RU" sz="2300" i="1" dirty="0" err="1"/>
              <a:t>of</a:t>
            </a:r>
            <a:r>
              <a:rPr lang="ru-RU" sz="2300" i="1" dirty="0"/>
              <a:t> </a:t>
            </a:r>
            <a:r>
              <a:rPr lang="ru-RU" sz="2300" i="1" dirty="0" err="1"/>
              <a:t>ABox</a:t>
            </a:r>
            <a:r>
              <a:rPr lang="ru-RU" sz="2300" i="1" dirty="0"/>
              <a:t> </a:t>
            </a:r>
            <a:r>
              <a:rPr lang="ru-RU" sz="2300" i="1" dirty="0" err="1"/>
              <a:t>with</a:t>
            </a:r>
            <a:r>
              <a:rPr lang="ru-RU" sz="2300" i="1" dirty="0"/>
              <a:t> </a:t>
            </a:r>
            <a:r>
              <a:rPr lang="ru-RU" sz="2300" i="1" dirty="0" err="1"/>
              <a:t>respect</a:t>
            </a:r>
            <a:r>
              <a:rPr lang="ru-RU" sz="2300" i="1" dirty="0"/>
              <a:t> </a:t>
            </a:r>
            <a:r>
              <a:rPr lang="ru-RU" sz="2300" i="1" dirty="0" err="1"/>
              <a:t>to</a:t>
            </a:r>
            <a:r>
              <a:rPr lang="ru-RU" sz="2300" i="1" dirty="0"/>
              <a:t> </a:t>
            </a:r>
            <a:r>
              <a:rPr lang="ru-RU" sz="2300" i="1" dirty="0" err="1"/>
              <a:t>TBox</a:t>
            </a:r>
            <a:r>
              <a:rPr lang="ru-RU" sz="2300" dirty="0"/>
              <a:t>) - определить, не нарушают ли индивиды в </a:t>
            </a:r>
            <a:r>
              <a:rPr lang="ru-RU" sz="2300" dirty="0" err="1"/>
              <a:t>ABox</a:t>
            </a:r>
            <a:r>
              <a:rPr lang="ru-RU" sz="2300" dirty="0"/>
              <a:t> описания и аксиомы, данные в </a:t>
            </a:r>
            <a:r>
              <a:rPr lang="ru-RU" sz="2300" dirty="0" err="1"/>
              <a:t>TBox</a:t>
            </a:r>
            <a:r>
              <a:rPr lang="ru-RU" sz="2300" dirty="0"/>
              <a:t>.</a:t>
            </a:r>
          </a:p>
          <a:p>
            <a:r>
              <a:rPr lang="ru-RU" sz="2300" b="1" dirty="0"/>
              <a:t>Проверка индивида</a:t>
            </a:r>
            <a:r>
              <a:rPr lang="ru-RU" sz="2300" dirty="0"/>
              <a:t> (</a:t>
            </a:r>
            <a:r>
              <a:rPr lang="ru-RU" sz="2300" i="1" dirty="0" err="1"/>
              <a:t>Check</a:t>
            </a:r>
            <a:r>
              <a:rPr lang="ru-RU" sz="2300" i="1" dirty="0"/>
              <a:t> </a:t>
            </a:r>
            <a:r>
              <a:rPr lang="ru-RU" sz="2300" i="1" dirty="0" err="1"/>
              <a:t>an</a:t>
            </a:r>
            <a:r>
              <a:rPr lang="ru-RU" sz="2300" i="1" dirty="0"/>
              <a:t> </a:t>
            </a:r>
            <a:r>
              <a:rPr lang="ru-RU" sz="2300" i="1" dirty="0" err="1"/>
              <a:t>individual</a:t>
            </a:r>
            <a:r>
              <a:rPr lang="ru-RU" sz="2300" dirty="0"/>
              <a:t>) - проверить, является ли </a:t>
            </a:r>
            <a:r>
              <a:rPr lang="ru-RU" sz="2300" dirty="0" smtClean="0"/>
              <a:t>данный индивид </a:t>
            </a:r>
            <a:r>
              <a:rPr lang="ru-RU" sz="2300" dirty="0"/>
              <a:t>экземпляром </a:t>
            </a:r>
            <a:r>
              <a:rPr lang="ru-RU" sz="2300" dirty="0" smtClean="0"/>
              <a:t>некоторого концепта</a:t>
            </a:r>
            <a:r>
              <a:rPr lang="ru-RU" sz="2300" dirty="0"/>
              <a:t>.</a:t>
            </a:r>
          </a:p>
          <a:p>
            <a:r>
              <a:rPr lang="ru-RU" sz="2300" b="1" dirty="0"/>
              <a:t>Поиск индивидов</a:t>
            </a:r>
            <a:r>
              <a:rPr lang="ru-RU" sz="2300" dirty="0"/>
              <a:t> (</a:t>
            </a:r>
            <a:r>
              <a:rPr lang="ru-RU" sz="2300" i="1" dirty="0" err="1"/>
              <a:t>Retrieval</a:t>
            </a:r>
            <a:r>
              <a:rPr lang="ru-RU" sz="2300" i="1" dirty="0"/>
              <a:t> </a:t>
            </a:r>
            <a:r>
              <a:rPr lang="ru-RU" sz="2300" i="1" dirty="0" err="1"/>
              <a:t>of</a:t>
            </a:r>
            <a:r>
              <a:rPr lang="ru-RU" sz="2300" i="1" dirty="0"/>
              <a:t> </a:t>
            </a:r>
            <a:r>
              <a:rPr lang="ru-RU" sz="2300" i="1" dirty="0" err="1"/>
              <a:t>individuals</a:t>
            </a:r>
            <a:r>
              <a:rPr lang="ru-RU" sz="2300" dirty="0"/>
              <a:t>) - найти все индивиды, которые являются экземплярами некоторого концепта.</a:t>
            </a:r>
          </a:p>
          <a:p>
            <a:r>
              <a:rPr lang="ru-RU" sz="2300" b="1" dirty="0"/>
              <a:t>Реализация индивида</a:t>
            </a:r>
            <a:r>
              <a:rPr lang="ru-RU" sz="2300" dirty="0"/>
              <a:t> (</a:t>
            </a:r>
            <a:r>
              <a:rPr lang="ru-RU" sz="2300" i="1" dirty="0" err="1"/>
              <a:t>Realization</a:t>
            </a:r>
            <a:r>
              <a:rPr lang="ru-RU" sz="2300" i="1" dirty="0"/>
              <a:t> </a:t>
            </a:r>
            <a:r>
              <a:rPr lang="ru-RU" sz="2300" i="1" dirty="0" err="1"/>
              <a:t>of</a:t>
            </a:r>
            <a:r>
              <a:rPr lang="ru-RU" sz="2300" i="1" dirty="0"/>
              <a:t> </a:t>
            </a:r>
            <a:r>
              <a:rPr lang="ru-RU" sz="2300" i="1" dirty="0" err="1"/>
              <a:t>an</a:t>
            </a:r>
            <a:r>
              <a:rPr lang="ru-RU" sz="2300" i="1" dirty="0"/>
              <a:t> </a:t>
            </a:r>
            <a:r>
              <a:rPr lang="ru-RU" sz="2300" i="1" dirty="0" err="1"/>
              <a:t>individual</a:t>
            </a:r>
            <a:r>
              <a:rPr lang="ru-RU" sz="2300" dirty="0"/>
              <a:t>) - найти все </a:t>
            </a:r>
            <a:r>
              <a:rPr lang="ru-RU" sz="2300" dirty="0" smtClean="0"/>
              <a:t>концепты, </a:t>
            </a:r>
            <a:r>
              <a:rPr lang="ru-RU" sz="2300" dirty="0"/>
              <a:t>к которым принадлежит индивид, особенно самые конкретные (специфичные).</a:t>
            </a:r>
          </a:p>
        </p:txBody>
      </p:sp>
    </p:spTree>
    <p:extLst>
      <p:ext uri="{BB962C8B-B14F-4D97-AF65-F5344CB8AC3E}">
        <p14:creationId xmlns:p14="http://schemas.microsoft.com/office/powerpoint/2010/main" val="9619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51582" y="369197"/>
            <a:ext cx="1975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Ризонеры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24128" y="1380750"/>
            <a:ext cx="32056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Логический вывод на онтологиях осуществляется с использованием специальных </a:t>
            </a:r>
            <a:r>
              <a:rPr lang="ru-RU" sz="2400" dirty="0" smtClean="0"/>
              <a:t>программ логического вывода (</a:t>
            </a:r>
            <a:r>
              <a:rPr lang="ru-RU" sz="2400" dirty="0" err="1" smtClean="0"/>
              <a:t>ризонеров</a:t>
            </a:r>
            <a:r>
              <a:rPr lang="ru-RU" sz="2400" dirty="0" smtClean="0"/>
              <a:t>). </a:t>
            </a:r>
            <a:r>
              <a:rPr lang="ru-RU" sz="2400" dirty="0"/>
              <a:t>В настоящее время используются </a:t>
            </a:r>
            <a:r>
              <a:rPr lang="ru-RU" sz="2400" dirty="0" err="1"/>
              <a:t>ризонеры</a:t>
            </a:r>
            <a:r>
              <a:rPr lang="ru-RU" sz="2400" dirty="0"/>
              <a:t> </a:t>
            </a:r>
            <a:r>
              <a:rPr lang="ru-RU" sz="2400" b="1" dirty="0" err="1"/>
              <a:t>Pellet</a:t>
            </a:r>
            <a:r>
              <a:rPr lang="ru-RU" sz="2400" b="1" dirty="0"/>
              <a:t>, </a:t>
            </a:r>
            <a:r>
              <a:rPr lang="ru-RU" sz="2400" b="1" dirty="0" err="1" smtClean="0"/>
              <a:t>HerMit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FaCT</a:t>
            </a:r>
            <a:r>
              <a:rPr lang="en-US" sz="2400" b="1" dirty="0" smtClean="0"/>
              <a:t>++, </a:t>
            </a:r>
            <a:r>
              <a:rPr lang="en-US" sz="2400" b="1" dirty="0" err="1" smtClean="0"/>
              <a:t>Ontop</a:t>
            </a:r>
            <a:r>
              <a:rPr lang="en-US" sz="2400" b="1" dirty="0" smtClean="0"/>
              <a:t>, ELK</a:t>
            </a:r>
            <a:r>
              <a:rPr lang="ru-RU" sz="2400" dirty="0" smtClean="0"/>
              <a:t> </a:t>
            </a:r>
            <a:r>
              <a:rPr lang="ru-RU" sz="2400" dirty="0"/>
              <a:t>и др.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3488"/>
            <a:ext cx="52673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8441" y="188640"/>
            <a:ext cx="76439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Инструментальные средства разработки 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онтологий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8049" y="1556792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C00000"/>
                </a:solidFill>
              </a:rPr>
              <a:t>Protégé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en-GB" sz="2800" dirty="0">
                <a:solidFill>
                  <a:srgbClr val="0000FF"/>
                </a:solidFill>
              </a:rPr>
              <a:t>https://protege.stanford.edu/</a:t>
            </a:r>
            <a:endParaRPr lang="en-GB" sz="2800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Ontostudio</a:t>
            </a: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Swoop;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TopBraid</a:t>
            </a:r>
            <a:r>
              <a:rPr lang="en-GB" sz="2800" dirty="0" smtClean="0"/>
              <a:t> Composer Free Edition.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Ontolingua</a:t>
            </a: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OntoEdit</a:t>
            </a: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OilEd</a:t>
            </a: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/>
              <a:t>WebOnto</a:t>
            </a: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ODE (Ontological Design Environment)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ONION (</a:t>
            </a:r>
            <a:r>
              <a:rPr lang="en-GB" sz="2800" dirty="0" err="1" smtClean="0"/>
              <a:t>ONtology</a:t>
            </a:r>
            <a:r>
              <a:rPr lang="en-GB" sz="2800" dirty="0" smtClean="0"/>
              <a:t> </a:t>
            </a:r>
            <a:r>
              <a:rPr lang="en-GB" sz="2800" dirty="0" err="1" smtClean="0"/>
              <a:t>compositION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006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61902" y="188640"/>
            <a:ext cx="2517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Окно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Protege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http://oepi-project.eu/blog/wp-content/uploads/2011/07/ontology_screensho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56895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9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88905" y="116632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Дескриптивная логика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" y="1556792"/>
            <a:ext cx="882362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24330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Обозначения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18349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ym typeface="Symbol"/>
              </a:rPr>
              <a:t></a:t>
            </a:r>
            <a:r>
              <a:rPr lang="ru-RU" sz="2400" dirty="0"/>
              <a:t> - эквивалентность</a:t>
            </a:r>
            <a:endParaRPr lang="en-GB" sz="2400" dirty="0"/>
          </a:p>
          <a:p>
            <a:r>
              <a:rPr lang="ru-RU" sz="2400" dirty="0">
                <a:sym typeface="Symbol"/>
              </a:rPr>
              <a:t></a:t>
            </a:r>
            <a:r>
              <a:rPr lang="ru-RU" sz="2400" dirty="0"/>
              <a:t> - объединение </a:t>
            </a:r>
            <a:endParaRPr lang="en-GB" sz="2400" dirty="0"/>
          </a:p>
          <a:p>
            <a:r>
              <a:rPr lang="ru-RU" sz="2400" dirty="0">
                <a:sym typeface="Symbol"/>
              </a:rPr>
              <a:t></a:t>
            </a:r>
            <a:r>
              <a:rPr lang="ru-RU" sz="2400" dirty="0"/>
              <a:t> - пересечение</a:t>
            </a:r>
            <a:endParaRPr lang="en-GB" sz="2400" dirty="0"/>
          </a:p>
          <a:p>
            <a:r>
              <a:rPr lang="ru-RU" sz="2400" dirty="0">
                <a:sym typeface="Symbol"/>
              </a:rPr>
              <a:t></a:t>
            </a:r>
            <a:r>
              <a:rPr lang="ru-RU" sz="2400" dirty="0"/>
              <a:t> - квантор всеобщности (для всех)</a:t>
            </a:r>
            <a:endParaRPr lang="en-GB" sz="2400" dirty="0"/>
          </a:p>
          <a:p>
            <a:r>
              <a:rPr lang="ru-RU" sz="2400" dirty="0">
                <a:sym typeface="Symbol"/>
              </a:rPr>
              <a:t></a:t>
            </a:r>
            <a:r>
              <a:rPr lang="ru-RU" sz="2400" dirty="0"/>
              <a:t> - квантор существования (существует …)</a:t>
            </a:r>
            <a:endParaRPr lang="en-GB" sz="2400" dirty="0"/>
          </a:p>
          <a:p>
            <a:r>
              <a:rPr lang="ru-RU" sz="2400" b="1" dirty="0"/>
              <a:t>Базовые классы: </a:t>
            </a:r>
            <a:endParaRPr lang="en-GB" sz="2400" b="1" dirty="0"/>
          </a:p>
          <a:p>
            <a:r>
              <a:rPr lang="en-US" sz="2400" i="1" dirty="0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(человек); </a:t>
            </a:r>
            <a:r>
              <a:rPr lang="en-US" sz="2400" i="1" dirty="0">
                <a:solidFill>
                  <a:srgbClr val="C00000"/>
                </a:solidFill>
              </a:rPr>
              <a:t>Female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(существа женского рода).</a:t>
            </a:r>
            <a:endParaRPr lang="en-GB" sz="2400" dirty="0"/>
          </a:p>
          <a:p>
            <a:r>
              <a:rPr lang="ru-RU" sz="2400" b="1" dirty="0"/>
              <a:t>Базовые отношения:</a:t>
            </a:r>
            <a:endParaRPr lang="en-GB" sz="2400" b="1" dirty="0"/>
          </a:p>
          <a:p>
            <a:r>
              <a:rPr lang="en-US" sz="2400" i="1" dirty="0" err="1">
                <a:solidFill>
                  <a:srgbClr val="C00000"/>
                </a:solidFill>
              </a:rPr>
              <a:t>hasChild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иметь ребенка: </a:t>
            </a:r>
            <a:r>
              <a:rPr lang="en-US" sz="2400" i="1" dirty="0" err="1">
                <a:solidFill>
                  <a:srgbClr val="C00000"/>
                </a:solidFill>
              </a:rPr>
              <a:t>hasHusband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иметь мужа.</a:t>
            </a:r>
            <a:endParaRPr lang="en-GB" sz="2400" dirty="0"/>
          </a:p>
          <a:p>
            <a:r>
              <a:rPr lang="ru-RU" sz="2400" b="1" dirty="0"/>
              <a:t>Производные классы: </a:t>
            </a:r>
            <a:endParaRPr lang="en-GB" sz="2400" b="1" dirty="0"/>
          </a:p>
          <a:p>
            <a:r>
              <a:rPr lang="en-US" sz="2400" i="1" dirty="0">
                <a:solidFill>
                  <a:srgbClr val="C00000"/>
                </a:solidFill>
              </a:rPr>
              <a:t>Woman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(женщина), </a:t>
            </a:r>
            <a:r>
              <a:rPr lang="en-GB" sz="2400" i="1" dirty="0">
                <a:solidFill>
                  <a:srgbClr val="C00000"/>
                </a:solidFill>
              </a:rPr>
              <a:t>Man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(мужчина), </a:t>
            </a:r>
            <a:r>
              <a:rPr lang="en-US" sz="2400" i="1" dirty="0">
                <a:solidFill>
                  <a:srgbClr val="C00000"/>
                </a:solidFill>
              </a:rPr>
              <a:t>Mother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(мать), </a:t>
            </a:r>
            <a:r>
              <a:rPr lang="en-US" sz="2400" i="1" dirty="0">
                <a:solidFill>
                  <a:srgbClr val="C00000"/>
                </a:solidFill>
              </a:rPr>
              <a:t>Father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(отец), </a:t>
            </a:r>
            <a:r>
              <a:rPr lang="en-US" sz="2400" i="1" dirty="0">
                <a:solidFill>
                  <a:srgbClr val="C00000"/>
                </a:solidFill>
              </a:rPr>
              <a:t>Parent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(родитель), </a:t>
            </a:r>
            <a:r>
              <a:rPr lang="en-US" sz="2400" i="1" dirty="0">
                <a:solidFill>
                  <a:srgbClr val="C00000"/>
                </a:solidFill>
              </a:rPr>
              <a:t>Grandmother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(бабушка), </a:t>
            </a:r>
            <a:r>
              <a:rPr lang="en-US" sz="2400" i="1" dirty="0" err="1">
                <a:solidFill>
                  <a:srgbClr val="C00000"/>
                </a:solidFill>
              </a:rPr>
              <a:t>MotherWithManyChildren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(многодетная мать), </a:t>
            </a:r>
            <a:r>
              <a:rPr lang="en-US" sz="2400" i="1" dirty="0" err="1">
                <a:solidFill>
                  <a:srgbClr val="C00000"/>
                </a:solidFill>
              </a:rPr>
              <a:t>MotherWithoutDauther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(мать без дочерей</a:t>
            </a:r>
            <a:r>
              <a:rPr lang="ru-RU" sz="2400" dirty="0" smtClean="0"/>
              <a:t>), </a:t>
            </a:r>
            <a:r>
              <a:rPr lang="en-US" sz="2400" i="1" dirty="0" smtClean="0">
                <a:solidFill>
                  <a:srgbClr val="C00000"/>
                </a:solidFill>
              </a:rPr>
              <a:t>Wife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/>
              <a:t>(жена)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10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24330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Классы онтологии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51125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13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z="3200" smtClean="0"/>
              <a:pPr/>
              <a:t>4</a:t>
            </a:fld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32579" y="135020"/>
            <a:ext cx="6222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Архитектура семантического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79" y="764703"/>
            <a:ext cx="6418577" cy="55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8238" y="154241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Аксиомы классов (1)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7" y="1963761"/>
            <a:ext cx="301081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63761"/>
            <a:ext cx="3006328" cy="177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3384376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15835"/>
            <a:ext cx="3528392" cy="17214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5213874" y="4038360"/>
            <a:ext cx="2581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«</a:t>
            </a:r>
            <a:r>
              <a:rPr lang="en-GB" sz="2000" b="1" dirty="0">
                <a:solidFill>
                  <a:srgbClr val="002060"/>
                </a:solidFill>
              </a:rPr>
              <a:t>Father (</a:t>
            </a:r>
            <a:r>
              <a:rPr lang="ru-RU" sz="2000" b="1" dirty="0">
                <a:solidFill>
                  <a:srgbClr val="002060"/>
                </a:solidFill>
              </a:rPr>
              <a:t>Отец)»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9407" y="1558534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«</a:t>
            </a:r>
            <a:r>
              <a:rPr lang="en-GB" sz="2000" b="1" dirty="0">
                <a:solidFill>
                  <a:srgbClr val="002060"/>
                </a:solidFill>
              </a:rPr>
              <a:t>Woman (</a:t>
            </a:r>
            <a:r>
              <a:rPr lang="ru-RU" sz="2000" b="1" dirty="0">
                <a:solidFill>
                  <a:srgbClr val="002060"/>
                </a:solidFill>
              </a:rPr>
              <a:t>Женщина)»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03977" y="4037969"/>
            <a:ext cx="274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«</a:t>
            </a:r>
            <a:r>
              <a:rPr lang="en-GB" sz="2000" b="1" dirty="0">
                <a:solidFill>
                  <a:srgbClr val="002060"/>
                </a:solidFill>
              </a:rPr>
              <a:t>Mother (</a:t>
            </a:r>
            <a:r>
              <a:rPr lang="ru-RU" sz="2000" b="1" dirty="0">
                <a:solidFill>
                  <a:srgbClr val="002060"/>
                </a:solidFill>
              </a:rPr>
              <a:t>Мать)»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32461" y="1417894"/>
            <a:ext cx="291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«</a:t>
            </a:r>
            <a:r>
              <a:rPr lang="en-GB" sz="2000" b="1" dirty="0">
                <a:solidFill>
                  <a:srgbClr val="002060"/>
                </a:solidFill>
              </a:rPr>
              <a:t>Man (</a:t>
            </a:r>
            <a:r>
              <a:rPr lang="ru-RU" sz="2000" b="1" dirty="0">
                <a:solidFill>
                  <a:srgbClr val="002060"/>
                </a:solidFill>
              </a:rPr>
              <a:t>Мужчина)»</a:t>
            </a:r>
            <a:endParaRPr lang="en-GB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8238" y="154241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Аксиомы классов (2)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736304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672408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2" y="4365104"/>
            <a:ext cx="396044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71" y="4365104"/>
            <a:ext cx="3816424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922374" y="1268760"/>
            <a:ext cx="3096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</a:t>
            </a:r>
            <a:r>
              <a:rPr lang="ru-RU" sz="2000" b="1" dirty="0" smtClean="0">
                <a:solidFill>
                  <a:srgbClr val="002060"/>
                </a:solidFill>
              </a:rPr>
              <a:t>«</a:t>
            </a:r>
            <a:r>
              <a:rPr lang="en-US" sz="2000" b="1" dirty="0" smtClean="0">
                <a:solidFill>
                  <a:srgbClr val="002060"/>
                </a:solidFill>
              </a:rPr>
              <a:t>Parent</a:t>
            </a:r>
            <a:r>
              <a:rPr lang="ru-RU" sz="2000" b="1" dirty="0" smtClean="0">
                <a:solidFill>
                  <a:srgbClr val="002060"/>
                </a:solidFill>
              </a:rPr>
              <a:t> </a:t>
            </a:r>
            <a:r>
              <a:rPr lang="en-GB" sz="2000" b="1" dirty="0" smtClean="0">
                <a:solidFill>
                  <a:srgbClr val="002060"/>
                </a:solidFill>
              </a:rPr>
              <a:t>(</a:t>
            </a:r>
            <a:r>
              <a:rPr lang="ru-RU" sz="2000" b="1" dirty="0" smtClean="0">
                <a:solidFill>
                  <a:srgbClr val="002060"/>
                </a:solidFill>
              </a:rPr>
              <a:t>Родитель)»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44008" y="1267520"/>
            <a:ext cx="3770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</a:t>
            </a:r>
            <a:r>
              <a:rPr lang="ru-RU" sz="2000" b="1" dirty="0" smtClean="0">
                <a:solidFill>
                  <a:srgbClr val="002060"/>
                </a:solidFill>
              </a:rPr>
              <a:t>«</a:t>
            </a:r>
            <a:r>
              <a:rPr lang="en-US" sz="2000" b="1" dirty="0" smtClean="0">
                <a:solidFill>
                  <a:srgbClr val="002060"/>
                </a:solidFill>
              </a:rPr>
              <a:t>Grandmother</a:t>
            </a:r>
            <a:r>
              <a:rPr lang="ru-RU" sz="2000" b="1" dirty="0" smtClean="0">
                <a:solidFill>
                  <a:srgbClr val="002060"/>
                </a:solidFill>
              </a:rPr>
              <a:t> </a:t>
            </a:r>
            <a:r>
              <a:rPr lang="en-GB" sz="2000" b="1" dirty="0" smtClean="0">
                <a:solidFill>
                  <a:srgbClr val="002060"/>
                </a:solidFill>
              </a:rPr>
              <a:t>(</a:t>
            </a:r>
            <a:r>
              <a:rPr lang="ru-RU" sz="2000" b="1" dirty="0" smtClean="0">
                <a:solidFill>
                  <a:srgbClr val="002060"/>
                </a:solidFill>
              </a:rPr>
              <a:t>Бабушка)»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8382" y="3585210"/>
            <a:ext cx="3886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</a:t>
            </a:r>
            <a:r>
              <a:rPr lang="ru-RU" sz="2000" b="1" dirty="0" smtClean="0">
                <a:solidFill>
                  <a:srgbClr val="002060"/>
                </a:solidFill>
              </a:rPr>
              <a:t>«</a:t>
            </a:r>
            <a:r>
              <a:rPr lang="en-US" sz="2000" b="1" dirty="0" err="1" smtClean="0">
                <a:solidFill>
                  <a:srgbClr val="002060"/>
                </a:solidFill>
              </a:rPr>
              <a:t>MotherWithManyChildren</a:t>
            </a:r>
            <a:r>
              <a:rPr lang="ru-RU" sz="2000" b="1" dirty="0" smtClean="0">
                <a:solidFill>
                  <a:srgbClr val="002060"/>
                </a:solidFill>
              </a:rPr>
              <a:t>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GB" sz="2000" b="1" dirty="0" smtClean="0">
                <a:solidFill>
                  <a:srgbClr val="002060"/>
                </a:solidFill>
              </a:rPr>
              <a:t>(</a:t>
            </a:r>
            <a:r>
              <a:rPr lang="ru-RU" sz="2000" b="1" dirty="0" smtClean="0">
                <a:solidFill>
                  <a:srgbClr val="002060"/>
                </a:solidFill>
              </a:rPr>
              <a:t>Многодетная мать)»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63097" y="3645024"/>
            <a:ext cx="3741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Класс </a:t>
            </a:r>
            <a:r>
              <a:rPr lang="ru-RU" sz="2000" b="1" dirty="0" smtClean="0">
                <a:solidFill>
                  <a:srgbClr val="002060"/>
                </a:solidFill>
              </a:rPr>
              <a:t>«</a:t>
            </a:r>
            <a:r>
              <a:rPr lang="en-US" sz="2000" b="1" dirty="0" err="1" smtClean="0">
                <a:solidFill>
                  <a:srgbClr val="002060"/>
                </a:solidFill>
              </a:rPr>
              <a:t>MotherWithoutDaughter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r>
              <a:rPr lang="en-GB" sz="2000" b="1" dirty="0" smtClean="0">
                <a:solidFill>
                  <a:srgbClr val="002060"/>
                </a:solidFill>
              </a:rPr>
              <a:t>(</a:t>
            </a:r>
            <a:r>
              <a:rPr lang="ru-RU" sz="2000" b="1" dirty="0" smtClean="0">
                <a:solidFill>
                  <a:srgbClr val="002060"/>
                </a:solidFill>
              </a:rPr>
              <a:t>Мать без дочерей)»</a:t>
            </a:r>
            <a:endParaRPr lang="en-GB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24330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Свойства</a:t>
            </a:r>
            <a:endParaRPr lang="ru-RU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9819"/>
            <a:ext cx="3302347" cy="167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39" y="3797364"/>
            <a:ext cx="3107035" cy="14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192" y="4147088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Отсутствуют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1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54" y="1314241"/>
            <a:ext cx="4824536" cy="522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28696" y="124330"/>
            <a:ext cx="640765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Характеристики свойства </a:t>
            </a:r>
            <a:r>
              <a:rPr lang="en-US" sz="28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hasChild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48238" y="154241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Генеалогическое дерево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1" y="1556792"/>
            <a:ext cx="809214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8238" y="154241"/>
            <a:ext cx="60577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Индивиды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44824"/>
            <a:ext cx="2215302" cy="388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5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47451" y="154241"/>
            <a:ext cx="66593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Утверждения об индивидах (факты)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628800"/>
            <a:ext cx="7704857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267744" y="1189675"/>
            <a:ext cx="3648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Определение индивида «Оля»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20144" y="4109010"/>
            <a:ext cx="373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Определение индивида </a:t>
            </a:r>
            <a:r>
              <a:rPr lang="ru-RU" sz="2000" b="1" dirty="0" smtClean="0">
                <a:solidFill>
                  <a:srgbClr val="C00000"/>
                </a:solidFill>
              </a:rPr>
              <a:t>«Петя»</a:t>
            </a:r>
            <a:endParaRPr lang="en-GB" sz="2000" b="1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32" y="4581128"/>
            <a:ext cx="6840761" cy="1553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4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20899" y="154241"/>
            <a:ext cx="771243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Визуализация онтологии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Tbox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OntoGraf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423867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04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48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96752"/>
            <a:ext cx="604867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720899" y="154241"/>
            <a:ext cx="771243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Визуализация онтологии </a:t>
            </a: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box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OntoGraf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736"/>
            <a:ext cx="3304355" cy="676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154241"/>
            <a:ext cx="406712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Логический вывод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3707085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33106" y="1484784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Решаемые задачи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 smtClean="0"/>
              <a:t>-- классификация концептов</a:t>
            </a:r>
          </a:p>
          <a:p>
            <a:endParaRPr lang="ru-RU" sz="2400" dirty="0"/>
          </a:p>
          <a:p>
            <a:r>
              <a:rPr lang="ru-RU" sz="2400" dirty="0" smtClean="0"/>
              <a:t>-- поиск </a:t>
            </a:r>
            <a:r>
              <a:rPr lang="ru-RU" sz="2400" dirty="0"/>
              <a:t>индивидов</a:t>
            </a:r>
          </a:p>
          <a:p>
            <a:endParaRPr lang="ru-RU" sz="2400" dirty="0"/>
          </a:p>
          <a:p>
            <a:r>
              <a:rPr lang="ru-RU" sz="2400" dirty="0" smtClean="0"/>
              <a:t>-- реализация </a:t>
            </a:r>
            <a:r>
              <a:rPr lang="ru-RU" sz="2400" dirty="0"/>
              <a:t>индивида</a:t>
            </a:r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283968" y="2492896"/>
            <a:ext cx="1008112" cy="144016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047586" y="3140968"/>
            <a:ext cx="2244494" cy="273630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979712" y="4077072"/>
            <a:ext cx="0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z="3200" smtClean="0"/>
              <a:pPr/>
              <a:t>5</a:t>
            </a:fld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1376" y="203814"/>
            <a:ext cx="7536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SW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основные элементы (1)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209" name="Rectangle 1"/>
          <p:cNvSpPr>
            <a:spLocks noChangeArrowheads="1"/>
          </p:cNvSpPr>
          <p:nvPr/>
        </p:nvSpPr>
        <p:spPr bwMode="auto">
          <a:xfrm>
            <a:off x="646088" y="721511"/>
            <a:ext cx="7776864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Unicode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кодировка символов с использованием двух байт. Позволяет представить алфавиты всех языков мира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(Universal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Resource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Identifier)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универсальный идентификатор ресурса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оследовательность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символов, идентифицирующая абстрактный или физический ресурс.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Уникальность в пределах планеты. Не путать с URL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 адрес ресурса в сети, определяет </a:t>
            </a:r>
            <a:r>
              <a:rPr lang="ru-RU" sz="20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местонахождение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и способ обращения к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нему.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eXtensible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Markup Language) –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расширяемый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 разметки.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Язык, удобный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для создания и обработки документов программами и одновременно удобный для чтения и создания документов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человеком. Используется в качестве синтаксиса документов. Используются теги, как в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HTML.</a:t>
            </a:r>
            <a:endParaRPr lang="ru-RU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пространство имен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Это механизм,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описывающий именованную группу имён элементов и атрибутов, служащую для обеспечения их уникальности в XML-документе. </a:t>
            </a:r>
            <a:endParaRPr lang="ru-RU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833" y="332656"/>
            <a:ext cx="923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 правил </a:t>
            </a:r>
            <a:r>
              <a:rPr lang="en-GB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Semantic Web Rule Language </a:t>
            </a:r>
            <a:r>
              <a:rPr lang="en-GB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3473" y="1268760"/>
            <a:ext cx="7866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Языки онтологий SWRL и OWL имеют одну и ту же </a:t>
            </a:r>
            <a:r>
              <a:rPr lang="ru-RU" sz="2400" dirty="0"/>
              <a:t>формальную </a:t>
            </a:r>
            <a:r>
              <a:rPr lang="ru-RU" sz="2400" dirty="0" smtClean="0"/>
              <a:t>основу – логику первого порядка.  Выразительные способности во многом пересекаются, но не во всем. Поэтому чтобы достичь максимальной выразительной способности эти языки используют  совместно.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31" y="3717032"/>
            <a:ext cx="4375156" cy="223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3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04690" y="332656"/>
            <a:ext cx="4799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Структура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правила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40768"/>
            <a:ext cx="82089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Условие -&gt; Заключение</a:t>
            </a:r>
          </a:p>
          <a:p>
            <a:pPr algn="ctr"/>
            <a:r>
              <a:rPr lang="ru-RU" sz="2800" b="1" i="1" dirty="0" err="1">
                <a:solidFill>
                  <a:srgbClr val="C00000"/>
                </a:solidFill>
              </a:rPr>
              <a:t>atom</a:t>
            </a:r>
            <a:r>
              <a:rPr lang="ru-RU" sz="2800" b="1" i="1" dirty="0">
                <a:solidFill>
                  <a:srgbClr val="C00000"/>
                </a:solidFill>
              </a:rPr>
              <a:t> ^ </a:t>
            </a:r>
            <a:r>
              <a:rPr lang="ru-RU" sz="2800" b="1" i="1" dirty="0" err="1">
                <a:solidFill>
                  <a:srgbClr val="C00000"/>
                </a:solidFill>
              </a:rPr>
              <a:t>atom</a:t>
            </a:r>
            <a:r>
              <a:rPr lang="ru-RU" sz="2800" b="1" i="1" dirty="0">
                <a:solidFill>
                  <a:srgbClr val="C00000"/>
                </a:solidFill>
              </a:rPr>
              <a:t> </a:t>
            </a:r>
            <a:r>
              <a:rPr lang="ru-RU" sz="2800" b="1" i="1" dirty="0" smtClean="0">
                <a:solidFill>
                  <a:srgbClr val="C00000"/>
                </a:solidFill>
              </a:rPr>
              <a:t>... </a:t>
            </a:r>
            <a:r>
              <a:rPr lang="ru-RU" sz="2800" b="1" i="1" dirty="0">
                <a:solidFill>
                  <a:srgbClr val="C00000"/>
                </a:solidFill>
              </a:rPr>
              <a:t>-&gt; </a:t>
            </a:r>
            <a:r>
              <a:rPr lang="ru-RU" sz="2800" b="1" i="1" dirty="0" err="1">
                <a:solidFill>
                  <a:srgbClr val="C00000"/>
                </a:solidFill>
              </a:rPr>
              <a:t>atom</a:t>
            </a:r>
            <a:r>
              <a:rPr lang="ru-RU" sz="2800" b="1" i="1" dirty="0">
                <a:solidFill>
                  <a:srgbClr val="C00000"/>
                </a:solidFill>
              </a:rPr>
              <a:t> ^ </a:t>
            </a:r>
            <a:r>
              <a:rPr lang="ru-RU" sz="2800" b="1" i="1" dirty="0" err="1" smtClean="0">
                <a:solidFill>
                  <a:srgbClr val="C00000"/>
                </a:solidFill>
              </a:rPr>
              <a:t>atom</a:t>
            </a:r>
            <a:r>
              <a:rPr lang="ru-RU" sz="2800" b="1" i="1" dirty="0" smtClean="0">
                <a:solidFill>
                  <a:srgbClr val="C00000"/>
                </a:solidFill>
              </a:rPr>
              <a:t> …</a:t>
            </a:r>
            <a:endParaRPr lang="ru-RU" sz="2800" b="1" i="1" dirty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истинны все атомы Условия, то должны быть истинны все атомы Заключения. </a:t>
            </a:r>
          </a:p>
          <a:p>
            <a:r>
              <a:rPr lang="ru-RU" sz="2400" dirty="0"/>
              <a:t>Каждый атом представляет собой предикат – утверждение о каких-либо объектах онтологии. </a:t>
            </a:r>
            <a:r>
              <a:rPr lang="en-US" sz="2400" dirty="0" smtClean="0"/>
              <a:t> </a:t>
            </a:r>
            <a:r>
              <a:rPr lang="ru-RU" sz="2400" dirty="0" smtClean="0"/>
              <a:t>Имеет два значения «истина» и «ложь».</a:t>
            </a:r>
          </a:p>
          <a:p>
            <a:r>
              <a:rPr lang="ru-RU" sz="2400" b="1" dirty="0" smtClean="0"/>
              <a:t>p(arg1</a:t>
            </a:r>
            <a:r>
              <a:rPr lang="ru-RU" sz="2400" b="1" dirty="0"/>
              <a:t>, arg2, ... </a:t>
            </a:r>
            <a:r>
              <a:rPr lang="ru-RU" sz="2400" b="1" dirty="0" err="1"/>
              <a:t>argn</a:t>
            </a:r>
            <a:r>
              <a:rPr lang="ru-RU" sz="2400" b="1" dirty="0"/>
              <a:t>)</a:t>
            </a:r>
          </a:p>
          <a:p>
            <a:r>
              <a:rPr lang="ru-RU" sz="2400" dirty="0"/>
              <a:t>где p – предикатный символ, </a:t>
            </a:r>
            <a:r>
              <a:rPr lang="ru-RU" sz="2400" dirty="0" err="1"/>
              <a:t>argi</a:t>
            </a:r>
            <a:r>
              <a:rPr lang="ru-RU" sz="2400" dirty="0"/>
              <a:t> – аргументы. Предикатные символы могут включать </a:t>
            </a:r>
            <a:r>
              <a:rPr lang="ru-RU" sz="2400" dirty="0">
                <a:solidFill>
                  <a:srgbClr val="0000FF"/>
                </a:solidFill>
              </a:rPr>
              <a:t>OWL-классы, свойства и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819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9147" y="331255"/>
            <a:ext cx="252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Типы атомов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класса (</a:t>
            </a:r>
            <a:r>
              <a:rPr lang="en-GB" sz="2400" dirty="0"/>
              <a:t>Class Atom)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</a:t>
            </a:r>
            <a:r>
              <a:rPr lang="ru-RU" sz="2400" dirty="0" smtClean="0"/>
              <a:t>объектного свойства </a:t>
            </a:r>
            <a:r>
              <a:rPr lang="ru-RU" sz="2400" dirty="0"/>
              <a:t>(</a:t>
            </a:r>
            <a:r>
              <a:rPr lang="en-GB" sz="2400" dirty="0"/>
              <a:t>Individual Property atom)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свойства-литерала (</a:t>
            </a:r>
            <a:r>
              <a:rPr lang="en-GB" sz="2400" dirty="0"/>
              <a:t>Data Valued Property atom)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различности двух индивидов (</a:t>
            </a:r>
            <a:r>
              <a:rPr lang="en-GB" sz="2400" dirty="0"/>
              <a:t>Different Individuals atom)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совпадения двух индивидов (</a:t>
            </a:r>
            <a:r>
              <a:rPr lang="en-GB" sz="2400" dirty="0"/>
              <a:t>Same Individual atom)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встроенной функции (</a:t>
            </a:r>
            <a:r>
              <a:rPr lang="en-GB" sz="2400" dirty="0"/>
              <a:t>Built-in atom)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dirty="0"/>
              <a:t>Атом </a:t>
            </a:r>
            <a:r>
              <a:rPr lang="ru-RU" sz="2400" dirty="0" smtClean="0"/>
              <a:t>допустимых значений </a:t>
            </a:r>
            <a:r>
              <a:rPr lang="ru-RU" sz="2400" dirty="0"/>
              <a:t>данных (</a:t>
            </a:r>
            <a:r>
              <a:rPr lang="en-GB" sz="2400" dirty="0"/>
              <a:t>Data Range atom)</a:t>
            </a:r>
          </a:p>
        </p:txBody>
      </p:sp>
    </p:spTree>
    <p:extLst>
      <p:ext uri="{BB962C8B-B14F-4D97-AF65-F5344CB8AC3E}">
        <p14:creationId xmlns:p14="http://schemas.microsoft.com/office/powerpoint/2010/main" val="24148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9147" y="331255"/>
            <a:ext cx="2408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Атом класса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7027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утверждение о принадлежности к </a:t>
            </a:r>
            <a:r>
              <a:rPr lang="en-US" sz="2400" dirty="0" smtClean="0"/>
              <a:t>OWL-</a:t>
            </a:r>
            <a:r>
              <a:rPr lang="ru-RU" sz="2400" dirty="0" smtClean="0"/>
              <a:t>классу </a:t>
            </a:r>
            <a:r>
              <a:rPr lang="ru-RU" sz="2400" dirty="0"/>
              <a:t>– унарный предикат, аргументом в котором является индивид либо переменная, его обозначающая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(?p)</a:t>
            </a:r>
          </a:p>
          <a:p>
            <a:r>
              <a:rPr lang="ru-RU" sz="2400" dirty="0" err="1">
                <a:solidFill>
                  <a:srgbClr val="C00000"/>
                </a:solidFill>
              </a:rPr>
              <a:t>Man</a:t>
            </a:r>
            <a:r>
              <a:rPr lang="ru-RU" sz="2400" dirty="0">
                <a:solidFill>
                  <a:srgbClr val="C00000"/>
                </a:solidFill>
              </a:rPr>
              <a:t>(</a:t>
            </a:r>
            <a:r>
              <a:rPr lang="ru-RU" sz="2400" dirty="0" err="1">
                <a:solidFill>
                  <a:srgbClr val="C00000"/>
                </a:solidFill>
              </a:rPr>
              <a:t>Fred</a:t>
            </a:r>
            <a:r>
              <a:rPr lang="ru-RU" sz="2400" dirty="0">
                <a:solidFill>
                  <a:srgbClr val="C00000"/>
                </a:solidFill>
              </a:rPr>
              <a:t>)</a:t>
            </a:r>
          </a:p>
          <a:p>
            <a:endParaRPr lang="ru-RU" sz="2400" dirty="0"/>
          </a:p>
          <a:p>
            <a:r>
              <a:rPr lang="ru-RU" sz="2400" dirty="0"/>
              <a:t>Простое SWRL-правило:</a:t>
            </a:r>
          </a:p>
          <a:p>
            <a:r>
              <a:rPr lang="ru-RU" sz="2400" dirty="0" err="1">
                <a:solidFill>
                  <a:srgbClr val="C00000"/>
                </a:solidFill>
              </a:rPr>
              <a:t>Man</a:t>
            </a:r>
            <a:r>
              <a:rPr lang="ru-RU" sz="2400" dirty="0">
                <a:solidFill>
                  <a:srgbClr val="C00000"/>
                </a:solidFill>
              </a:rPr>
              <a:t>(?p) -&gt; </a:t>
            </a:r>
            <a:r>
              <a:rPr lang="ru-RU" sz="2400" dirty="0" err="1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(?p)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9380" y="4901104"/>
            <a:ext cx="4430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Каждый мужчина является человеком</a:t>
            </a:r>
            <a:r>
              <a:rPr lang="ru-RU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17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54156" y="358416"/>
            <a:ext cx="499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Атом объектного свойства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48478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утверждение о существовании связи в виде бинарного предиката. Атом состоит из </a:t>
            </a:r>
            <a:r>
              <a:rPr lang="en-GB" sz="2400" dirty="0"/>
              <a:t>OWL-</a:t>
            </a:r>
            <a:r>
              <a:rPr lang="ru-RU" sz="2400" dirty="0"/>
              <a:t>свойства объекта и двух аргументов, представляющих </a:t>
            </a:r>
            <a:r>
              <a:rPr lang="en-GB" sz="2400" dirty="0"/>
              <a:t>OWL-</a:t>
            </a:r>
            <a:r>
              <a:rPr lang="ru-RU" sz="2400" dirty="0"/>
              <a:t>индивиды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en-GB" sz="2400" dirty="0" err="1">
                <a:solidFill>
                  <a:srgbClr val="C00000"/>
                </a:solidFill>
              </a:rPr>
              <a:t>hasBrother</a:t>
            </a:r>
            <a:r>
              <a:rPr lang="en-GB" sz="2400" dirty="0">
                <a:solidFill>
                  <a:srgbClr val="C00000"/>
                </a:solidFill>
              </a:rPr>
              <a:t>(?x, ?y)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hasSibling</a:t>
            </a:r>
            <a:r>
              <a:rPr lang="en-GB" sz="2400" dirty="0">
                <a:solidFill>
                  <a:srgbClr val="C00000"/>
                </a:solidFill>
              </a:rPr>
              <a:t>(Fred, ?y)</a:t>
            </a:r>
          </a:p>
          <a:p>
            <a:endParaRPr lang="en-GB" sz="2400" dirty="0"/>
          </a:p>
          <a:p>
            <a:r>
              <a:rPr lang="ru-RU" sz="2400" dirty="0"/>
              <a:t>Простое правило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en-GB" sz="2400" dirty="0">
                <a:solidFill>
                  <a:srgbClr val="C00000"/>
                </a:solidFill>
              </a:rPr>
              <a:t>Person(?p) ^ </a:t>
            </a:r>
            <a:r>
              <a:rPr lang="en-GB" sz="2400" b="1" dirty="0" err="1">
                <a:solidFill>
                  <a:srgbClr val="C00000"/>
                </a:solidFill>
              </a:rPr>
              <a:t>hasSibling</a:t>
            </a:r>
            <a:r>
              <a:rPr lang="en-GB" sz="2400" dirty="0">
                <a:solidFill>
                  <a:srgbClr val="C00000"/>
                </a:solidFill>
              </a:rPr>
              <a:t>(?</a:t>
            </a:r>
            <a:r>
              <a:rPr lang="en-GB" sz="2400" dirty="0" err="1">
                <a:solidFill>
                  <a:srgbClr val="C00000"/>
                </a:solidFill>
              </a:rPr>
              <a:t>p,?s</a:t>
            </a:r>
            <a:r>
              <a:rPr lang="en-GB" sz="2400" dirty="0">
                <a:solidFill>
                  <a:srgbClr val="C00000"/>
                </a:solidFill>
              </a:rPr>
              <a:t>) ^ Man(?s) -&gt; </a:t>
            </a:r>
            <a:r>
              <a:rPr lang="en-GB" sz="2400" b="1" dirty="0" err="1">
                <a:solidFill>
                  <a:srgbClr val="C00000"/>
                </a:solidFill>
              </a:rPr>
              <a:t>hasBrother</a:t>
            </a:r>
            <a:r>
              <a:rPr lang="en-GB" sz="2400" dirty="0">
                <a:solidFill>
                  <a:srgbClr val="C00000"/>
                </a:solidFill>
              </a:rPr>
              <a:t>(?</a:t>
            </a:r>
            <a:r>
              <a:rPr lang="en-GB" sz="2400" dirty="0" err="1">
                <a:solidFill>
                  <a:srgbClr val="C00000"/>
                </a:solidFill>
              </a:rPr>
              <a:t>p,?s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8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54156" y="358416"/>
            <a:ext cx="4636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Атом свойства-литерала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62880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Атом состоит из свойства типов данных и двух аргументов. Первый представляет OWL-индивид, а второй – значение данных.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hasAge</a:t>
            </a:r>
            <a:r>
              <a:rPr lang="ru-RU" sz="2400" dirty="0">
                <a:solidFill>
                  <a:srgbClr val="C00000"/>
                </a:solidFill>
              </a:rPr>
              <a:t>(?x, ?</a:t>
            </a:r>
            <a:r>
              <a:rPr lang="ru-RU" sz="2400" dirty="0" err="1">
                <a:solidFill>
                  <a:srgbClr val="C00000"/>
                </a:solidFill>
              </a:rPr>
              <a:t>age</a:t>
            </a:r>
            <a:r>
              <a:rPr lang="ru-RU" sz="2400" dirty="0">
                <a:solidFill>
                  <a:srgbClr val="C00000"/>
                </a:solidFill>
              </a:rPr>
              <a:t>)</a:t>
            </a:r>
          </a:p>
          <a:p>
            <a:r>
              <a:rPr lang="ru-RU" sz="2400" dirty="0" err="1" smtClean="0">
                <a:solidFill>
                  <a:srgbClr val="C00000"/>
                </a:solidFill>
              </a:rPr>
              <a:t>hasHeight</a:t>
            </a:r>
            <a:r>
              <a:rPr lang="ru-RU" sz="2400" dirty="0" smtClean="0">
                <a:solidFill>
                  <a:srgbClr val="C00000"/>
                </a:solidFill>
              </a:rPr>
              <a:t>(</a:t>
            </a:r>
            <a:r>
              <a:rPr lang="ru-RU" sz="2400" dirty="0" err="1" smtClean="0">
                <a:solidFill>
                  <a:srgbClr val="C00000"/>
                </a:solidFill>
              </a:rPr>
              <a:t>Fred</a:t>
            </a:r>
            <a:r>
              <a:rPr lang="ru-RU" sz="2400" dirty="0">
                <a:solidFill>
                  <a:srgbClr val="C00000"/>
                </a:solidFill>
              </a:rPr>
              <a:t>, ?h)</a:t>
            </a:r>
          </a:p>
          <a:p>
            <a:endParaRPr lang="ru-RU" sz="2400" dirty="0"/>
          </a:p>
          <a:p>
            <a:r>
              <a:rPr lang="ru-RU" sz="2400" dirty="0"/>
              <a:t>Пример правила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(?p) ^ </a:t>
            </a:r>
            <a:r>
              <a:rPr lang="ru-RU" sz="2400" b="1" dirty="0" err="1">
                <a:solidFill>
                  <a:srgbClr val="C00000"/>
                </a:solidFill>
              </a:rPr>
              <a:t>hasCar</a:t>
            </a:r>
            <a:r>
              <a:rPr lang="ru-RU" sz="2400" dirty="0">
                <a:solidFill>
                  <a:srgbClr val="C00000"/>
                </a:solidFill>
              </a:rPr>
              <a:t>(?p, </a:t>
            </a:r>
            <a:r>
              <a:rPr lang="ru-RU" sz="2400" dirty="0" err="1">
                <a:solidFill>
                  <a:srgbClr val="C00000"/>
                </a:solidFill>
              </a:rPr>
              <a:t>true</a:t>
            </a:r>
            <a:r>
              <a:rPr lang="ru-RU" sz="2400" dirty="0">
                <a:solidFill>
                  <a:srgbClr val="C00000"/>
                </a:solidFill>
              </a:rPr>
              <a:t>) -&gt; </a:t>
            </a:r>
            <a:r>
              <a:rPr lang="ru-RU" sz="2400" dirty="0" err="1">
                <a:solidFill>
                  <a:srgbClr val="C00000"/>
                </a:solidFill>
              </a:rPr>
              <a:t>Driver</a:t>
            </a:r>
            <a:r>
              <a:rPr lang="ru-RU" sz="2400" dirty="0">
                <a:solidFill>
                  <a:srgbClr val="C00000"/>
                </a:solidFill>
              </a:rPr>
              <a:t>(?p)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6152" y="5421932"/>
            <a:ext cx="71082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Каждый человек, имеющий автомобиль, является водителем.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476672"/>
            <a:ext cx="5658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Атом различности двух индивидов</a:t>
            </a:r>
            <a:endParaRPr lang="en-GB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1293" y="2420888"/>
            <a:ext cx="5548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Атом совпадения двух индивидов</a:t>
            </a:r>
            <a:endParaRPr lang="en-GB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80514" y="4299128"/>
            <a:ext cx="5819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Атом </a:t>
            </a:r>
            <a:r>
              <a:rPr lang="ru-RU" sz="2800" b="1" dirty="0" smtClean="0"/>
              <a:t>допустимых значений </a:t>
            </a:r>
            <a:r>
              <a:rPr lang="ru-RU" sz="2800" b="1" dirty="0"/>
              <a:t>данных</a:t>
            </a:r>
            <a:endParaRPr lang="en-GB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1333" y="11967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 err="1">
                <a:solidFill>
                  <a:srgbClr val="C00000"/>
                </a:solidFill>
              </a:rPr>
              <a:t>differentFrom</a:t>
            </a:r>
            <a:r>
              <a:rPr lang="en-GB" sz="2400" dirty="0">
                <a:solidFill>
                  <a:srgbClr val="C00000"/>
                </a:solidFill>
              </a:rPr>
              <a:t>(?x, ?y)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differentFrom</a:t>
            </a:r>
            <a:r>
              <a:rPr lang="en-GB" sz="2400" dirty="0">
                <a:solidFill>
                  <a:srgbClr val="C00000"/>
                </a:solidFill>
              </a:rPr>
              <a:t>(Fred, Joe)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11333" y="31491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 err="1">
                <a:solidFill>
                  <a:srgbClr val="C00000"/>
                </a:solidFill>
              </a:rPr>
              <a:t>sameAs</a:t>
            </a:r>
            <a:r>
              <a:rPr lang="en-GB" sz="2400" dirty="0">
                <a:solidFill>
                  <a:srgbClr val="C00000"/>
                </a:solidFill>
              </a:rPr>
              <a:t>(?x, ?y)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sameAs</a:t>
            </a:r>
            <a:r>
              <a:rPr lang="en-GB" sz="2400" dirty="0">
                <a:solidFill>
                  <a:srgbClr val="C00000"/>
                </a:solidFill>
              </a:rPr>
              <a:t>(Fred, Freddy)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06924" y="50851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xsd:int(?x)</a:t>
            </a:r>
          </a:p>
          <a:p>
            <a:r>
              <a:rPr lang="fr-FR" sz="2400" dirty="0">
                <a:solidFill>
                  <a:srgbClr val="C00000"/>
                </a:solidFill>
              </a:rPr>
              <a:t>[3, 4, 5](?x)</a:t>
            </a:r>
          </a:p>
        </p:txBody>
      </p:sp>
    </p:spTree>
    <p:extLst>
      <p:ext uri="{BB962C8B-B14F-4D97-AF65-F5344CB8AC3E}">
        <p14:creationId xmlns:p14="http://schemas.microsoft.com/office/powerpoint/2010/main" val="18258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54156" y="358416"/>
            <a:ext cx="496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Атом встроенной функции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1052736"/>
            <a:ext cx="7200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Арифметические функции</a:t>
            </a:r>
          </a:p>
          <a:p>
            <a:r>
              <a:rPr lang="en-GB" sz="2400" b="1" dirty="0" smtClean="0"/>
              <a:t>add</a:t>
            </a:r>
            <a:r>
              <a:rPr lang="en-GB" sz="2400" dirty="0" smtClean="0"/>
              <a:t> </a:t>
            </a:r>
            <a:r>
              <a:rPr lang="en-GB" sz="2400" dirty="0"/>
              <a:t>- </a:t>
            </a:r>
            <a:r>
              <a:rPr lang="ru-RU" sz="2400" dirty="0"/>
              <a:t>сложение</a:t>
            </a:r>
          </a:p>
          <a:p>
            <a:r>
              <a:rPr lang="en-GB" sz="2400" b="1" dirty="0"/>
              <a:t>subtract</a:t>
            </a:r>
            <a:r>
              <a:rPr lang="en-GB" sz="2400" dirty="0"/>
              <a:t> - </a:t>
            </a:r>
            <a:r>
              <a:rPr lang="ru-RU" sz="2400" dirty="0"/>
              <a:t>вычитание</a:t>
            </a:r>
          </a:p>
          <a:p>
            <a:r>
              <a:rPr lang="en-GB" sz="2400" b="1" dirty="0"/>
              <a:t>multiply</a:t>
            </a:r>
            <a:r>
              <a:rPr lang="en-GB" sz="2400" dirty="0"/>
              <a:t> - </a:t>
            </a:r>
            <a:r>
              <a:rPr lang="ru-RU" sz="2400" dirty="0"/>
              <a:t>умножение</a:t>
            </a:r>
          </a:p>
          <a:p>
            <a:r>
              <a:rPr lang="en-GB" sz="2400" b="1" dirty="0" err="1"/>
              <a:t>integerDivide</a:t>
            </a:r>
            <a:r>
              <a:rPr lang="en-GB" sz="2400" dirty="0"/>
              <a:t> – </a:t>
            </a:r>
            <a:r>
              <a:rPr lang="ru-RU" sz="2400" dirty="0"/>
              <a:t>деление </a:t>
            </a:r>
            <a:r>
              <a:rPr lang="ru-RU" sz="2400" dirty="0" smtClean="0"/>
              <a:t>нацело</a:t>
            </a:r>
          </a:p>
          <a:p>
            <a:r>
              <a:rPr lang="en-US" sz="2400" b="1" dirty="0" smtClean="0"/>
              <a:t>divide</a:t>
            </a:r>
            <a:r>
              <a:rPr lang="en-US" sz="2400" dirty="0" smtClean="0"/>
              <a:t> – </a:t>
            </a:r>
            <a:r>
              <a:rPr lang="ru-RU" sz="2400" dirty="0" smtClean="0"/>
              <a:t>деление</a:t>
            </a:r>
          </a:p>
          <a:p>
            <a:r>
              <a:rPr lang="en-US" sz="2400" b="1" dirty="0" smtClean="0"/>
              <a:t>mod</a:t>
            </a:r>
            <a:r>
              <a:rPr lang="en-US" sz="2400" dirty="0" smtClean="0"/>
              <a:t> – </a:t>
            </a:r>
            <a:r>
              <a:rPr lang="ru-RU" sz="2400" dirty="0" smtClean="0"/>
              <a:t>деление по модулю</a:t>
            </a:r>
            <a:endParaRPr lang="ru-RU" sz="2400" dirty="0"/>
          </a:p>
          <a:p>
            <a:r>
              <a:rPr lang="en-US" sz="2400" b="1" dirty="0" smtClean="0"/>
              <a:t>abs</a:t>
            </a:r>
            <a:r>
              <a:rPr lang="en-GB" sz="2400" dirty="0" smtClean="0"/>
              <a:t> </a:t>
            </a:r>
            <a:r>
              <a:rPr lang="en-GB" sz="2400" dirty="0"/>
              <a:t>– </a:t>
            </a:r>
            <a:r>
              <a:rPr lang="ru-RU" sz="2400" dirty="0" smtClean="0"/>
              <a:t>абсолютная величина</a:t>
            </a:r>
          </a:p>
          <a:p>
            <a:endParaRPr lang="ru-RU" sz="2400" dirty="0"/>
          </a:p>
          <a:p>
            <a:pPr algn="ctr"/>
            <a:r>
              <a:rPr lang="ru-RU" sz="2400" b="1" dirty="0" smtClean="0"/>
              <a:t>Функции сравнения</a:t>
            </a:r>
          </a:p>
          <a:p>
            <a:r>
              <a:rPr lang="en-US" sz="2400" b="1" dirty="0" smtClean="0"/>
              <a:t>equal</a:t>
            </a:r>
            <a:r>
              <a:rPr lang="en-US" sz="2400" dirty="0" smtClean="0"/>
              <a:t> – </a:t>
            </a:r>
            <a:r>
              <a:rPr lang="ru-RU" sz="2400" dirty="0" smtClean="0"/>
              <a:t>сравнение на «равно»</a:t>
            </a:r>
          </a:p>
          <a:p>
            <a:r>
              <a:rPr lang="en-GB" sz="2400" b="1" dirty="0" err="1" smtClean="0"/>
              <a:t>notEqual</a:t>
            </a:r>
            <a:r>
              <a:rPr lang="ru-RU" sz="2400" dirty="0"/>
              <a:t> – сравнение на </a:t>
            </a:r>
            <a:r>
              <a:rPr lang="ru-RU" sz="2400" dirty="0" smtClean="0"/>
              <a:t>«не равно»</a:t>
            </a:r>
            <a:endParaRPr lang="ru-RU" sz="2400" dirty="0"/>
          </a:p>
          <a:p>
            <a:r>
              <a:rPr lang="en-GB" sz="2400" b="1" dirty="0" err="1"/>
              <a:t>greaterThan</a:t>
            </a:r>
            <a:r>
              <a:rPr lang="en-GB" sz="2400" dirty="0"/>
              <a:t> – </a:t>
            </a:r>
            <a:r>
              <a:rPr lang="ru-RU" sz="2400" dirty="0" smtClean="0"/>
              <a:t>сравнение на «больше»</a:t>
            </a:r>
          </a:p>
          <a:p>
            <a:r>
              <a:rPr lang="en-US" sz="2400" b="1" dirty="0" err="1" smtClean="0"/>
              <a:t>lessThan</a:t>
            </a:r>
            <a:r>
              <a:rPr lang="en-US" sz="2400" dirty="0" smtClean="0"/>
              <a:t> – </a:t>
            </a:r>
            <a:r>
              <a:rPr lang="ru-RU" sz="2400" dirty="0" smtClean="0"/>
              <a:t>сравнение на «меньше»</a:t>
            </a:r>
            <a:endParaRPr lang="ru-RU" sz="2400" dirty="0"/>
          </a:p>
          <a:p>
            <a:r>
              <a:rPr lang="en-GB" sz="2400" b="1" dirty="0" err="1"/>
              <a:t>lessThanOrEqual</a:t>
            </a:r>
            <a:r>
              <a:rPr lang="en-GB" sz="2400" dirty="0"/>
              <a:t> – </a:t>
            </a:r>
            <a:r>
              <a:rPr lang="ru-RU" sz="2400" dirty="0" smtClean="0"/>
              <a:t>сравнение на «меньше </a:t>
            </a:r>
            <a:r>
              <a:rPr lang="ru-RU" sz="2400" dirty="0"/>
              <a:t>или </a:t>
            </a:r>
            <a:r>
              <a:rPr lang="ru-RU" sz="2400" dirty="0" smtClean="0"/>
              <a:t>равно»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58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17223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Функции работы со </a:t>
            </a:r>
            <a:r>
              <a:rPr lang="ru-RU" sz="2400" b="1" dirty="0" smtClean="0"/>
              <a:t>строками</a:t>
            </a:r>
            <a:endParaRPr lang="ru-RU" sz="2400" dirty="0"/>
          </a:p>
          <a:p>
            <a:r>
              <a:rPr lang="ru-RU" sz="2400" b="1" dirty="0" err="1"/>
              <a:t>stringEqualIgnoreCase</a:t>
            </a:r>
            <a:r>
              <a:rPr lang="ru-RU" sz="2400" dirty="0"/>
              <a:t> – проверка строк на равенство (без учета регистра)</a:t>
            </a:r>
          </a:p>
          <a:p>
            <a:r>
              <a:rPr lang="ru-RU" sz="2400" b="1" dirty="0" err="1"/>
              <a:t>stringConcat</a:t>
            </a:r>
            <a:r>
              <a:rPr lang="ru-RU" sz="2400" dirty="0"/>
              <a:t> – сцепление строк</a:t>
            </a:r>
          </a:p>
          <a:p>
            <a:r>
              <a:rPr lang="ru-RU" sz="2400" b="1" dirty="0" err="1"/>
              <a:t>stringLength</a:t>
            </a:r>
            <a:r>
              <a:rPr lang="ru-RU" sz="2400" dirty="0"/>
              <a:t> – определение длины строки</a:t>
            </a:r>
          </a:p>
          <a:p>
            <a:r>
              <a:rPr lang="ru-RU" sz="2400" b="1" dirty="0" err="1"/>
              <a:t>startsWith</a:t>
            </a:r>
            <a:r>
              <a:rPr lang="ru-RU" sz="2400" dirty="0"/>
              <a:t> – проверка, начинается ли строка заданной строкой</a:t>
            </a:r>
          </a:p>
          <a:p>
            <a:r>
              <a:rPr lang="ru-RU" sz="2400" b="1" dirty="0" err="1"/>
              <a:t>endsWith</a:t>
            </a:r>
            <a:r>
              <a:rPr lang="ru-RU" sz="2400" dirty="0"/>
              <a:t> – проверка, заканчивается ли строка заданной строкой</a:t>
            </a:r>
          </a:p>
          <a:p>
            <a:r>
              <a:rPr lang="ru-RU" sz="2400" b="1" dirty="0" err="1"/>
              <a:t>substringBefore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en-GB" sz="2400" b="1" dirty="0" err="1"/>
              <a:t>substringAfter</a:t>
            </a:r>
            <a:r>
              <a:rPr lang="ru-RU" sz="2400" dirty="0" smtClean="0"/>
              <a:t>) – </a:t>
            </a:r>
            <a:r>
              <a:rPr lang="ru-RU" sz="2400" dirty="0"/>
              <a:t>проверка, стоит ли подстрока в строке впереди </a:t>
            </a:r>
            <a:r>
              <a:rPr lang="ru-RU" sz="2400" dirty="0" smtClean="0"/>
              <a:t>(сзади) заданной </a:t>
            </a:r>
            <a:r>
              <a:rPr lang="ru-RU" sz="2400" dirty="0"/>
              <a:t>подстроки</a:t>
            </a:r>
          </a:p>
          <a:p>
            <a:r>
              <a:rPr lang="ru-RU" sz="2400" b="1" dirty="0" err="1" smtClean="0"/>
              <a:t>substring</a:t>
            </a:r>
            <a:r>
              <a:rPr lang="ru-RU" sz="2400" dirty="0" smtClean="0"/>
              <a:t> </a:t>
            </a:r>
            <a:r>
              <a:rPr lang="ru-RU" sz="2400" dirty="0"/>
              <a:t>– проверка, входит ли подстрока в строку с определенной позиции</a:t>
            </a:r>
          </a:p>
          <a:p>
            <a:r>
              <a:rPr lang="ru-RU" sz="2400" b="1" dirty="0" err="1"/>
              <a:t>contains</a:t>
            </a:r>
            <a:r>
              <a:rPr lang="ru-RU" sz="2400" dirty="0"/>
              <a:t> – проверка, содержится ли подстрока в строке</a:t>
            </a:r>
          </a:p>
          <a:p>
            <a:r>
              <a:rPr lang="ru-RU" sz="2400" b="1" dirty="0" err="1"/>
              <a:t>matches</a:t>
            </a:r>
            <a:r>
              <a:rPr lang="ru-RU" sz="2400" dirty="0"/>
              <a:t> – проверка, соответствуют ли две строки друг другу </a:t>
            </a:r>
            <a:r>
              <a:rPr lang="ru-RU" sz="2400" b="1" dirty="0" err="1" smtClean="0"/>
              <a:t>replace</a:t>
            </a:r>
            <a:r>
              <a:rPr lang="ru-RU" sz="2400" dirty="0" smtClean="0"/>
              <a:t> </a:t>
            </a:r>
            <a:r>
              <a:rPr lang="ru-RU" sz="2400" dirty="0"/>
              <a:t>– замена подстроки в строке в соответствии с заданным регулярным выражением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260648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Атом встроенной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функции (2)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04481"/>
            <a:ext cx="8661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Примеры использования встроенных функций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Person(?p) ^ </a:t>
            </a:r>
            <a:r>
              <a:rPr lang="en-GB" sz="2400" dirty="0" err="1">
                <a:solidFill>
                  <a:srgbClr val="C00000"/>
                </a:solidFill>
              </a:rPr>
              <a:t>hasAge</a:t>
            </a:r>
            <a:r>
              <a:rPr lang="en-GB" sz="2400" dirty="0">
                <a:solidFill>
                  <a:srgbClr val="C00000"/>
                </a:solidFill>
              </a:rPr>
              <a:t>(?p, ?age) ^ </a:t>
            </a:r>
            <a:r>
              <a:rPr lang="en-GB" sz="2400" dirty="0" err="1">
                <a:solidFill>
                  <a:srgbClr val="FF0000"/>
                </a:solidFill>
              </a:rPr>
              <a:t>swrlb</a:t>
            </a:r>
            <a:r>
              <a:rPr lang="en-GB" sz="2400" dirty="0" err="1">
                <a:solidFill>
                  <a:srgbClr val="C00000"/>
                </a:solidFill>
              </a:rPr>
              <a:t>:</a:t>
            </a:r>
            <a:r>
              <a:rPr lang="en-GB" sz="2400" b="1" dirty="0" err="1">
                <a:solidFill>
                  <a:srgbClr val="C00000"/>
                </a:solidFill>
              </a:rPr>
              <a:t>greaterThan</a:t>
            </a:r>
            <a:r>
              <a:rPr lang="en-GB" sz="2400" dirty="0">
                <a:solidFill>
                  <a:srgbClr val="C00000"/>
                </a:solidFill>
              </a:rPr>
              <a:t>(?age, 17) -&gt; Adult(?p)</a:t>
            </a:r>
          </a:p>
          <a:p>
            <a:r>
              <a:rPr lang="ru-RU" sz="2400" dirty="0">
                <a:solidFill>
                  <a:srgbClr val="002060"/>
                </a:solidFill>
              </a:rPr>
              <a:t>Человек старше 17 лет считается взрослым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en-GB" sz="2400" dirty="0">
                <a:solidFill>
                  <a:srgbClr val="C00000"/>
                </a:solidFill>
              </a:rPr>
              <a:t>Person(?p) ^ </a:t>
            </a:r>
            <a:r>
              <a:rPr lang="en-GB" sz="2400" dirty="0" err="1">
                <a:solidFill>
                  <a:srgbClr val="C00000"/>
                </a:solidFill>
              </a:rPr>
              <a:t>hasNumber</a:t>
            </a:r>
            <a:r>
              <a:rPr lang="en-GB" sz="2400" dirty="0">
                <a:solidFill>
                  <a:srgbClr val="C00000"/>
                </a:solidFill>
              </a:rPr>
              <a:t>(?p, ?number) ^ </a:t>
            </a:r>
            <a:r>
              <a:rPr lang="en-GB" sz="2400" dirty="0" err="1">
                <a:solidFill>
                  <a:srgbClr val="FF0000"/>
                </a:solidFill>
              </a:rPr>
              <a:t>swrlb</a:t>
            </a:r>
            <a:r>
              <a:rPr lang="en-GB" sz="2400" dirty="0" err="1">
                <a:solidFill>
                  <a:srgbClr val="C00000"/>
                </a:solidFill>
              </a:rPr>
              <a:t>:</a:t>
            </a:r>
            <a:r>
              <a:rPr lang="en-GB" sz="2400" b="1" dirty="0" err="1">
                <a:solidFill>
                  <a:srgbClr val="C00000"/>
                </a:solidFill>
              </a:rPr>
              <a:t>startsWith</a:t>
            </a:r>
            <a:r>
              <a:rPr lang="en-GB" sz="2400" dirty="0">
                <a:solidFill>
                  <a:srgbClr val="C00000"/>
                </a:solidFill>
              </a:rPr>
              <a:t>(?number, "+") -&gt; </a:t>
            </a:r>
            <a:r>
              <a:rPr lang="en-GB" sz="2400" dirty="0" err="1">
                <a:solidFill>
                  <a:srgbClr val="C00000"/>
                </a:solidFill>
              </a:rPr>
              <a:t>hasInternationalNumber</a:t>
            </a:r>
            <a:r>
              <a:rPr lang="en-GB" sz="2400" dirty="0">
                <a:solidFill>
                  <a:srgbClr val="C00000"/>
                </a:solidFill>
              </a:rPr>
              <a:t>(?p, true)</a:t>
            </a:r>
          </a:p>
          <a:p>
            <a:r>
              <a:rPr lang="ru-RU" sz="2400" dirty="0">
                <a:solidFill>
                  <a:srgbClr val="002060"/>
                </a:solidFill>
              </a:rPr>
              <a:t>Человек, имеющий код номера телефона, начинающийся с “+”, является обладателем международного номера.</a:t>
            </a:r>
          </a:p>
        </p:txBody>
      </p:sp>
    </p:spTree>
    <p:extLst>
      <p:ext uri="{BB962C8B-B14F-4D97-AF65-F5344CB8AC3E}">
        <p14:creationId xmlns:p14="http://schemas.microsoft.com/office/powerpoint/2010/main" val="4906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1376" y="203814"/>
            <a:ext cx="7536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SW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основные элементы (2)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496526"/>
            <a:ext cx="7776864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XML Schema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XSD)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 описания структуры XML документа.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XML Query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Xquery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 -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это язык запросов для поиска и выборки элементов и атрибутов из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XML-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документов.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(Resource Description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Framework) -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модель для представления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данных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 метаданных. RDF представляет утверждения о ресурсах в виде, пригодном для машинной обработки. </a:t>
            </a:r>
            <a:endParaRPr lang="ru-RU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 Schema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это набор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классов и свойств для модели представления данных RDF, составляющий основу для описания онтологий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виде расширенного RDF-словаря.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Ontology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формализации некоторой области знаний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предметной области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помощью концептуальной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схемы. Обычно используется язык онтологий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Rules/Query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правила описывают некоторые закономерности предметной области. Как правило, используется язык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Запросы позволяют найти и извлечь требуемую информацию из базы знаний. Часто используется язык запросов </a:t>
            </a:r>
            <a:r>
              <a:rPr lang="en-US" sz="20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6450" y="304481"/>
            <a:ext cx="9077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Использование выражений классов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OWL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83768" y="1196752"/>
            <a:ext cx="415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b="1" dirty="0" err="1">
                <a:solidFill>
                  <a:srgbClr val="C00000"/>
                </a:solidFill>
              </a:rPr>
              <a:t>hasChild</a:t>
            </a:r>
            <a:r>
              <a:rPr lang="en-GB" sz="2400" b="1" dirty="0">
                <a:solidFill>
                  <a:srgbClr val="C00000"/>
                </a:solidFill>
              </a:rPr>
              <a:t> &gt;= 1</a:t>
            </a:r>
            <a:r>
              <a:rPr lang="en-GB" sz="2400" dirty="0">
                <a:solidFill>
                  <a:srgbClr val="C00000"/>
                </a:solidFill>
              </a:rPr>
              <a:t>)(?x) -&gt; Parent(?x)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72816"/>
            <a:ext cx="8203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Правило классифицирует индивида как родителя, если он является членом некоторого </a:t>
            </a:r>
            <a:r>
              <a:rPr lang="ru-RU" sz="2400" dirty="0" smtClean="0">
                <a:solidFill>
                  <a:srgbClr val="002060"/>
                </a:solidFill>
              </a:rPr>
              <a:t>(анонимного) класса </a:t>
            </a:r>
            <a:r>
              <a:rPr lang="ru-RU" sz="2400" dirty="0">
                <a:solidFill>
                  <a:srgbClr val="002060"/>
                </a:solidFill>
              </a:rPr>
              <a:t>с минимальной кардинальностью свойства </a:t>
            </a:r>
            <a:r>
              <a:rPr lang="ru-RU" sz="2400" dirty="0" err="1">
                <a:solidFill>
                  <a:srgbClr val="002060"/>
                </a:solidFill>
              </a:rPr>
              <a:t>hasChild</a:t>
            </a:r>
            <a:r>
              <a:rPr lang="ru-RU" sz="2400" dirty="0">
                <a:solidFill>
                  <a:srgbClr val="002060"/>
                </a:solidFill>
              </a:rPr>
              <a:t>, равной 1.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105835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Mother(?x), (</a:t>
            </a:r>
            <a:r>
              <a:rPr lang="en-GB" sz="2400" b="1" dirty="0" err="1">
                <a:solidFill>
                  <a:srgbClr val="C00000"/>
                </a:solidFill>
              </a:rPr>
              <a:t>hasChild</a:t>
            </a:r>
            <a:r>
              <a:rPr lang="en-GB" sz="2400" b="1" dirty="0">
                <a:solidFill>
                  <a:srgbClr val="C00000"/>
                </a:solidFill>
              </a:rPr>
              <a:t> only (not Woman)</a:t>
            </a:r>
            <a:r>
              <a:rPr lang="en-GB" sz="2400" dirty="0">
                <a:solidFill>
                  <a:srgbClr val="C00000"/>
                </a:solidFill>
              </a:rPr>
              <a:t>)(?x)-&gt; </a:t>
            </a:r>
            <a:r>
              <a:rPr lang="en-GB" sz="2400" dirty="0" err="1">
                <a:solidFill>
                  <a:srgbClr val="C00000"/>
                </a:solidFill>
              </a:rPr>
              <a:t>MotherWithoutDaughter</a:t>
            </a:r>
            <a:r>
              <a:rPr lang="en-GB" sz="2400" dirty="0">
                <a:solidFill>
                  <a:srgbClr val="C00000"/>
                </a:solidFill>
              </a:rPr>
              <a:t>(?x)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6755" y="4077072"/>
            <a:ext cx="7854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Мать без дочерей – это мать, чьи дети не являются женщинами</a:t>
            </a:r>
            <a:r>
              <a:rPr lang="ru-RU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Здесь </a:t>
            </a:r>
            <a:r>
              <a:rPr lang="en-US" sz="2400" dirty="0" smtClean="0">
                <a:solidFill>
                  <a:srgbClr val="002060"/>
                </a:solidFill>
              </a:rPr>
              <a:t>only –</a:t>
            </a:r>
            <a:r>
              <a:rPr lang="ru-RU" sz="2400" dirty="0" smtClean="0">
                <a:solidFill>
                  <a:srgbClr val="002060"/>
                </a:solidFill>
              </a:rPr>
              <a:t> предикат всеобщности.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290353"/>
            <a:ext cx="5730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Монотонность вывода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819273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 и OWL, язык SWRL поддерживает </a:t>
            </a:r>
            <a:r>
              <a:rPr lang="ru-RU" sz="2400" b="1" dirty="0"/>
              <a:t>только монотонный вывод</a:t>
            </a:r>
            <a:r>
              <a:rPr lang="ru-RU" sz="2400" dirty="0"/>
              <a:t>. </a:t>
            </a:r>
            <a:r>
              <a:rPr lang="ru-RU" sz="2400" i="1" dirty="0" smtClean="0">
                <a:solidFill>
                  <a:srgbClr val="002060"/>
                </a:solidFill>
              </a:rPr>
              <a:t>Монотонность</a:t>
            </a:r>
            <a:r>
              <a:rPr lang="ru-RU" sz="2400" dirty="0" smtClean="0">
                <a:solidFill>
                  <a:srgbClr val="002060"/>
                </a:solidFill>
              </a:rPr>
              <a:t> -  добавления нового утверждения не опровергает предыдущие. </a:t>
            </a:r>
            <a:r>
              <a:rPr lang="ru-RU" sz="2400" dirty="0" smtClean="0"/>
              <a:t>Следовательно</a:t>
            </a:r>
            <a:r>
              <a:rPr lang="ru-RU" sz="2400" dirty="0"/>
              <a:t>, SWRL-правила нельзя использовать для модификации и удаления существующей информации в онтологии. </a:t>
            </a:r>
          </a:p>
          <a:p>
            <a:r>
              <a:rPr lang="ru-RU" sz="2400" dirty="0"/>
              <a:t>Пример неправильного правила: </a:t>
            </a:r>
            <a:r>
              <a:rPr lang="ru-RU" sz="2400" dirty="0" smtClean="0"/>
              <a:t>Попытка увеличения </a:t>
            </a:r>
            <a:r>
              <a:rPr lang="ru-RU" sz="2400" dirty="0"/>
              <a:t>возраста человека на единицу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Person</a:t>
            </a:r>
            <a:r>
              <a:rPr lang="ru-RU" sz="2400" dirty="0" smtClean="0">
                <a:solidFill>
                  <a:srgbClr val="C00000"/>
                </a:solidFill>
              </a:rPr>
              <a:t>(?</a:t>
            </a:r>
            <a:r>
              <a:rPr lang="ru-RU" sz="2400" dirty="0">
                <a:solidFill>
                  <a:srgbClr val="C00000"/>
                </a:solidFill>
              </a:rPr>
              <a:t>d) ^ </a:t>
            </a:r>
            <a:r>
              <a:rPr lang="ru-RU" sz="2400" dirty="0" err="1">
                <a:solidFill>
                  <a:srgbClr val="C00000"/>
                </a:solidFill>
              </a:rPr>
              <a:t>hasAge</a:t>
            </a:r>
            <a:r>
              <a:rPr lang="ru-RU" sz="2400" dirty="0">
                <a:solidFill>
                  <a:srgbClr val="C00000"/>
                </a:solidFill>
              </a:rPr>
              <a:t>(?d, ?</a:t>
            </a:r>
            <a:r>
              <a:rPr lang="ru-RU" sz="2400" dirty="0" err="1">
                <a:solidFill>
                  <a:srgbClr val="C00000"/>
                </a:solidFill>
              </a:rPr>
              <a:t>age</a:t>
            </a:r>
            <a:r>
              <a:rPr lang="ru-RU" sz="2400" dirty="0">
                <a:solidFill>
                  <a:srgbClr val="C00000"/>
                </a:solidFill>
              </a:rPr>
              <a:t>) ^ </a:t>
            </a:r>
            <a:r>
              <a:rPr lang="ru-RU" sz="2400" dirty="0" err="1">
                <a:solidFill>
                  <a:srgbClr val="C00000"/>
                </a:solidFill>
              </a:rPr>
              <a:t>swrlb:add</a:t>
            </a:r>
            <a:r>
              <a:rPr lang="ru-RU" sz="2400" dirty="0">
                <a:solidFill>
                  <a:srgbClr val="C00000"/>
                </a:solidFill>
              </a:rPr>
              <a:t>(?</a:t>
            </a:r>
            <a:r>
              <a:rPr lang="ru-RU" sz="2400" dirty="0" err="1">
                <a:solidFill>
                  <a:srgbClr val="C00000"/>
                </a:solidFill>
              </a:rPr>
              <a:t>newage</a:t>
            </a:r>
            <a:r>
              <a:rPr lang="ru-RU" sz="2400" dirty="0">
                <a:solidFill>
                  <a:srgbClr val="C00000"/>
                </a:solidFill>
              </a:rPr>
              <a:t>, ?</a:t>
            </a:r>
            <a:r>
              <a:rPr lang="ru-RU" sz="2400" dirty="0" err="1">
                <a:solidFill>
                  <a:srgbClr val="C00000"/>
                </a:solidFill>
              </a:rPr>
              <a:t>age</a:t>
            </a:r>
            <a:r>
              <a:rPr lang="ru-RU" sz="2400" dirty="0">
                <a:solidFill>
                  <a:srgbClr val="C00000"/>
                </a:solidFill>
              </a:rPr>
              <a:t>, 1) -&gt; </a:t>
            </a:r>
            <a:r>
              <a:rPr lang="ru-RU" sz="2400" dirty="0" err="1">
                <a:solidFill>
                  <a:srgbClr val="C00000"/>
                </a:solidFill>
              </a:rPr>
              <a:t>hasAge</a:t>
            </a:r>
            <a:r>
              <a:rPr lang="ru-RU" sz="2400" dirty="0">
                <a:solidFill>
                  <a:srgbClr val="C00000"/>
                </a:solidFill>
              </a:rPr>
              <a:t>(?d, ?</a:t>
            </a:r>
            <a:r>
              <a:rPr lang="ru-RU" sz="2400" dirty="0" err="1">
                <a:solidFill>
                  <a:srgbClr val="C00000"/>
                </a:solidFill>
              </a:rPr>
              <a:t>newage</a:t>
            </a:r>
            <a:r>
              <a:rPr lang="ru-RU" sz="2400" dirty="0" smtClean="0">
                <a:solidFill>
                  <a:srgbClr val="C00000"/>
                </a:solidFill>
              </a:rPr>
              <a:t>)</a:t>
            </a:r>
            <a:endParaRPr lang="ru-RU" sz="2400" dirty="0" smtClean="0"/>
          </a:p>
          <a:p>
            <a:r>
              <a:rPr lang="ru-RU" sz="2400" dirty="0" smtClean="0"/>
              <a:t>Успешное </a:t>
            </a:r>
            <a:r>
              <a:rPr lang="ru-RU" sz="2400" dirty="0"/>
              <a:t>выполнение этого правила приведет к тому, что человек будет иметь два значения для своего свойства </a:t>
            </a:r>
            <a:r>
              <a:rPr lang="ru-RU" sz="2400" i="1" dirty="0" err="1"/>
              <a:t>hasAge</a:t>
            </a:r>
            <a:r>
              <a:rPr lang="ru-RU" sz="2400" dirty="0"/>
              <a:t>, что является ошибкой. Кроме того, правило будет вызываться для каждого нового значения (зацикливание выполнения).</a:t>
            </a:r>
          </a:p>
        </p:txBody>
      </p:sp>
    </p:spTree>
    <p:extLst>
      <p:ext uri="{BB962C8B-B14F-4D97-AF65-F5344CB8AC3E}">
        <p14:creationId xmlns:p14="http://schemas.microsoft.com/office/powerpoint/2010/main" val="25229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04935"/>
            <a:ext cx="799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Отрицание как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неудача </a:t>
            </a:r>
            <a:r>
              <a:rPr lang="en-GB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Negation as Failure</a:t>
            </a:r>
            <a:r>
              <a:rPr lang="en-GB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немонотонное правило вывода, когда невозможность вывода утверждения трактуется как его невыполнение. </a:t>
            </a:r>
            <a:r>
              <a:rPr lang="ru-RU" sz="2400" b="1" dirty="0"/>
              <a:t>Не поддерживается в SWRL.</a:t>
            </a:r>
          </a:p>
          <a:p>
            <a:r>
              <a:rPr lang="ru-RU" sz="2400" dirty="0"/>
              <a:t>Неправильное </a:t>
            </a:r>
            <a:r>
              <a:rPr lang="ru-RU" sz="2400" dirty="0" smtClean="0"/>
              <a:t>правило (не будет вычисляться : ПОМ), </a:t>
            </a:r>
            <a:r>
              <a:rPr lang="ru-RU" sz="2400" dirty="0"/>
              <a:t>поскольку добавление автомобиля делает недействительным заключение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(?p), ¬</a:t>
            </a:r>
            <a:r>
              <a:rPr lang="ru-RU" sz="2400" dirty="0" err="1">
                <a:solidFill>
                  <a:srgbClr val="C00000"/>
                </a:solidFill>
              </a:rPr>
              <a:t>hasCar</a:t>
            </a:r>
            <a:r>
              <a:rPr lang="ru-RU" sz="2400" dirty="0">
                <a:solidFill>
                  <a:srgbClr val="C00000"/>
                </a:solidFill>
              </a:rPr>
              <a:t>(?p, ?c) -&gt; </a:t>
            </a:r>
            <a:r>
              <a:rPr lang="ru-RU" sz="2400" dirty="0" err="1">
                <a:solidFill>
                  <a:srgbClr val="C00000"/>
                </a:solidFill>
              </a:rPr>
              <a:t>CarlessPerson</a:t>
            </a:r>
            <a:r>
              <a:rPr lang="ru-RU" sz="2400" dirty="0">
                <a:solidFill>
                  <a:srgbClr val="C00000"/>
                </a:solidFill>
              </a:rPr>
              <a:t>(?p</a:t>
            </a:r>
            <a:r>
              <a:rPr lang="ru-RU" sz="2400" dirty="0" smtClean="0">
                <a:solidFill>
                  <a:srgbClr val="C00000"/>
                </a:solidFill>
              </a:rPr>
              <a:t>)</a:t>
            </a:r>
          </a:p>
          <a:p>
            <a:endParaRPr lang="ru-RU" sz="2400" dirty="0"/>
          </a:p>
          <a:p>
            <a:r>
              <a:rPr lang="ru-RU" sz="2400" dirty="0"/>
              <a:t>Правильное правило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(?p), (</a:t>
            </a:r>
            <a:r>
              <a:rPr lang="ru-RU" sz="2400" dirty="0" err="1">
                <a:solidFill>
                  <a:srgbClr val="C00000"/>
                </a:solidFill>
              </a:rPr>
              <a:t>hasCar</a:t>
            </a:r>
            <a:r>
              <a:rPr lang="ru-RU" sz="2400" dirty="0">
                <a:solidFill>
                  <a:srgbClr val="C00000"/>
                </a:solidFill>
              </a:rPr>
              <a:t> = 0)(?p) -&gt; </a:t>
            </a:r>
            <a:r>
              <a:rPr lang="ru-RU" sz="2400" dirty="0" err="1">
                <a:solidFill>
                  <a:srgbClr val="C00000"/>
                </a:solidFill>
              </a:rPr>
              <a:t>CarlessPerson</a:t>
            </a:r>
            <a:r>
              <a:rPr lang="ru-RU" sz="2400" dirty="0">
                <a:solidFill>
                  <a:srgbClr val="C00000"/>
                </a:solidFill>
              </a:rPr>
              <a:t>(?p</a:t>
            </a:r>
            <a:r>
              <a:rPr lang="ru-RU" sz="2400" dirty="0" smtClean="0">
                <a:solidFill>
                  <a:srgbClr val="C00000"/>
                </a:solidFill>
              </a:rPr>
              <a:t>)</a:t>
            </a:r>
          </a:p>
          <a:p>
            <a:endParaRPr lang="ru-RU" sz="2400" dirty="0"/>
          </a:p>
          <a:p>
            <a:r>
              <a:rPr lang="ru-RU" sz="2400" dirty="0"/>
              <a:t>Однако здесь для индивидов требуется явная аксиома, утверждающая, что они не имеют автомобиля.</a:t>
            </a:r>
          </a:p>
        </p:txBody>
      </p:sp>
    </p:spTree>
    <p:extLst>
      <p:ext uri="{BB962C8B-B14F-4D97-AF65-F5344CB8AC3E}">
        <p14:creationId xmlns:p14="http://schemas.microsoft.com/office/powerpoint/2010/main" val="40893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04935"/>
            <a:ext cx="7659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Использование классического отрицания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Возможно с использованием описания класса </a:t>
            </a:r>
            <a:r>
              <a:rPr lang="ru-RU" sz="2400" i="1" dirty="0" err="1"/>
              <a:t>owl:complementOf</a:t>
            </a:r>
            <a:r>
              <a:rPr lang="ru-RU" sz="2400" dirty="0"/>
              <a:t>.</a:t>
            </a:r>
          </a:p>
          <a:p>
            <a:r>
              <a:rPr lang="ru-RU" sz="2400" b="1" dirty="0"/>
              <a:t>Пример правила</a:t>
            </a:r>
            <a:r>
              <a:rPr lang="ru-RU" sz="2400" dirty="0"/>
              <a:t>. Если индивид не является членом класса </a:t>
            </a:r>
            <a:r>
              <a:rPr lang="ru-RU" sz="2400" dirty="0" err="1"/>
              <a:t>Person</a:t>
            </a:r>
            <a:r>
              <a:rPr lang="ru-RU" sz="2400" dirty="0"/>
              <a:t>, то он может быть отнесен к классу </a:t>
            </a:r>
            <a:r>
              <a:rPr lang="ru-RU" sz="2400" dirty="0" err="1"/>
              <a:t>NonHuman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C00000"/>
                </a:solidFill>
              </a:rPr>
              <a:t>(</a:t>
            </a:r>
            <a:r>
              <a:rPr lang="ru-RU" sz="2400" b="1" dirty="0" err="1">
                <a:solidFill>
                  <a:srgbClr val="C00000"/>
                </a:solidFill>
              </a:rPr>
              <a:t>not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 err="1">
                <a:solidFill>
                  <a:srgbClr val="C00000"/>
                </a:solidFill>
              </a:rPr>
              <a:t>Person</a:t>
            </a:r>
            <a:r>
              <a:rPr lang="ru-RU" sz="2400" dirty="0">
                <a:solidFill>
                  <a:srgbClr val="C00000"/>
                </a:solidFill>
              </a:rPr>
              <a:t>)(?x) -&gt; </a:t>
            </a:r>
            <a:r>
              <a:rPr lang="ru-RU" sz="2400" dirty="0" err="1">
                <a:solidFill>
                  <a:srgbClr val="C00000"/>
                </a:solidFill>
              </a:rPr>
              <a:t>NonHuman</a:t>
            </a:r>
            <a:r>
              <a:rPr lang="ru-RU" sz="2400" dirty="0">
                <a:solidFill>
                  <a:srgbClr val="C00000"/>
                </a:solidFill>
              </a:rPr>
              <a:t>(?x</a:t>
            </a:r>
            <a:r>
              <a:rPr lang="ru-RU" sz="2400" dirty="0" smtClean="0">
                <a:solidFill>
                  <a:srgbClr val="C00000"/>
                </a:solidFill>
              </a:rPr>
              <a:t>)</a:t>
            </a:r>
          </a:p>
          <a:p>
            <a:endParaRPr lang="ru-RU" sz="2400" dirty="0"/>
          </a:p>
          <a:p>
            <a:r>
              <a:rPr lang="ru-RU" sz="2400" dirty="0"/>
              <a:t>Однако это достижимо, только если перед этим будет доказано, что он не является членом класса </a:t>
            </a:r>
            <a:r>
              <a:rPr lang="ru-RU" sz="2400" dirty="0" err="1"/>
              <a:t>Person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4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320290"/>
            <a:ext cx="6695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Использование дизъюнкции атомов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0823" y="134076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Напрямую правило с дизъюнкцией недопустимо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C00000"/>
                </a:solidFill>
              </a:rPr>
              <a:t>A(?x) ∨ B(?x) -&gt; C(?x</a:t>
            </a:r>
            <a:r>
              <a:rPr lang="ru-RU" sz="2400" dirty="0" smtClean="0">
                <a:solidFill>
                  <a:srgbClr val="C00000"/>
                </a:solidFill>
              </a:rPr>
              <a:t>)</a:t>
            </a:r>
          </a:p>
          <a:p>
            <a:endParaRPr lang="ru-RU" sz="2400" dirty="0"/>
          </a:p>
          <a:p>
            <a:r>
              <a:rPr lang="ru-RU" sz="2400" dirty="0"/>
              <a:t>Однако его можно заменить на два правила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C00000"/>
                </a:solidFill>
              </a:rPr>
              <a:t>A(?x) -&gt; C(?x)</a:t>
            </a:r>
          </a:p>
          <a:p>
            <a:r>
              <a:rPr lang="ru-RU" sz="2400" dirty="0">
                <a:solidFill>
                  <a:srgbClr val="C00000"/>
                </a:solidFill>
              </a:rPr>
              <a:t>B(?x) -&gt; C(?x</a:t>
            </a:r>
            <a:r>
              <a:rPr lang="ru-RU" sz="2400" dirty="0" smtClean="0">
                <a:solidFill>
                  <a:srgbClr val="C00000"/>
                </a:solidFill>
              </a:rPr>
              <a:t>)</a:t>
            </a:r>
          </a:p>
          <a:p>
            <a:endParaRPr lang="ru-RU" sz="2400" dirty="0"/>
          </a:p>
          <a:p>
            <a:r>
              <a:rPr lang="ru-RU" sz="2400" dirty="0"/>
              <a:t>или одно правило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C00000"/>
                </a:solidFill>
              </a:rPr>
              <a:t>(A </a:t>
            </a:r>
            <a:r>
              <a:rPr lang="ru-RU" sz="2400" dirty="0" err="1">
                <a:solidFill>
                  <a:srgbClr val="C00000"/>
                </a:solidFill>
              </a:rPr>
              <a:t>or</a:t>
            </a:r>
            <a:r>
              <a:rPr lang="ru-RU" sz="2400" dirty="0">
                <a:solidFill>
                  <a:srgbClr val="C00000"/>
                </a:solidFill>
              </a:rPr>
              <a:t> B)(?x) -&gt; C(?x)</a:t>
            </a:r>
          </a:p>
        </p:txBody>
      </p:sp>
    </p:spTree>
    <p:extLst>
      <p:ext uri="{BB962C8B-B14F-4D97-AF65-F5344CB8AC3E}">
        <p14:creationId xmlns:p14="http://schemas.microsoft.com/office/powerpoint/2010/main" val="8568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8238" y="154241"/>
            <a:ext cx="60577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Классы онтологии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33368" cy="465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94733" cy="504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48238" y="154241"/>
            <a:ext cx="60577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Набор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правил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700808"/>
            <a:ext cx="885698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rgbClr val="C00000"/>
                </a:solidFill>
              </a:rPr>
              <a:t>Person</a:t>
            </a:r>
            <a:r>
              <a:rPr lang="ru-RU" sz="3200" b="1" dirty="0">
                <a:solidFill>
                  <a:srgbClr val="C00000"/>
                </a:solidFill>
              </a:rPr>
              <a:t>(?x), </a:t>
            </a:r>
            <a:r>
              <a:rPr lang="ru-RU" sz="3200" b="1" dirty="0" err="1">
                <a:solidFill>
                  <a:srgbClr val="C00000"/>
                </a:solidFill>
              </a:rPr>
              <a:t>Female</a:t>
            </a:r>
            <a:r>
              <a:rPr lang="ru-RU" sz="3200" b="1" dirty="0">
                <a:solidFill>
                  <a:srgbClr val="C00000"/>
                </a:solidFill>
              </a:rPr>
              <a:t>(?x) -&gt; </a:t>
            </a:r>
            <a:r>
              <a:rPr lang="ru-RU" sz="3200" b="1" dirty="0" err="1">
                <a:solidFill>
                  <a:srgbClr val="C00000"/>
                </a:solidFill>
              </a:rPr>
              <a:t>Woman</a:t>
            </a:r>
            <a:r>
              <a:rPr lang="ru-RU" sz="3200" b="1" dirty="0">
                <a:solidFill>
                  <a:srgbClr val="C00000"/>
                </a:solidFill>
              </a:rPr>
              <a:t>(?x)</a:t>
            </a:r>
          </a:p>
          <a:p>
            <a:r>
              <a:rPr lang="ru-RU" sz="2800" dirty="0"/>
              <a:t>Если некто X – человек и </a:t>
            </a:r>
            <a:r>
              <a:rPr lang="ru-RU" sz="2800" dirty="0" smtClean="0"/>
              <a:t>этот </a:t>
            </a:r>
            <a:r>
              <a:rPr lang="ru-RU" sz="2800" dirty="0"/>
              <a:t>Х является существом женского пола, то Х - женщина </a:t>
            </a:r>
          </a:p>
          <a:p>
            <a:endParaRPr lang="ru-RU" sz="2800" dirty="0"/>
          </a:p>
          <a:p>
            <a:r>
              <a:rPr lang="ru-RU" sz="3200" b="1" dirty="0" err="1">
                <a:solidFill>
                  <a:srgbClr val="C00000"/>
                </a:solidFill>
              </a:rPr>
              <a:t>Woman</a:t>
            </a:r>
            <a:r>
              <a:rPr lang="ru-RU" sz="3200" b="1" dirty="0">
                <a:solidFill>
                  <a:srgbClr val="C00000"/>
                </a:solidFill>
              </a:rPr>
              <a:t>(?x), </a:t>
            </a:r>
            <a:r>
              <a:rPr lang="ru-RU" sz="3200" b="1" dirty="0" err="1">
                <a:solidFill>
                  <a:srgbClr val="C00000"/>
                </a:solidFill>
              </a:rPr>
              <a:t>hasChild</a:t>
            </a:r>
            <a:r>
              <a:rPr lang="ru-RU" sz="3200" b="1" dirty="0">
                <a:solidFill>
                  <a:srgbClr val="C00000"/>
                </a:solidFill>
              </a:rPr>
              <a:t>(?x, ?y), </a:t>
            </a:r>
            <a:r>
              <a:rPr lang="ru-RU" sz="3200" b="1" dirty="0" err="1">
                <a:solidFill>
                  <a:srgbClr val="C00000"/>
                </a:solidFill>
              </a:rPr>
              <a:t>Person</a:t>
            </a:r>
            <a:r>
              <a:rPr lang="ru-RU" sz="3200" b="1" dirty="0">
                <a:solidFill>
                  <a:srgbClr val="C00000"/>
                </a:solidFill>
              </a:rPr>
              <a:t>(?y) -&gt; </a:t>
            </a:r>
            <a:r>
              <a:rPr lang="ru-RU" sz="3200" b="1" dirty="0" err="1">
                <a:solidFill>
                  <a:srgbClr val="C00000"/>
                </a:solidFill>
              </a:rPr>
              <a:t>Mother</a:t>
            </a:r>
            <a:r>
              <a:rPr lang="ru-RU" sz="3200" b="1" dirty="0">
                <a:solidFill>
                  <a:srgbClr val="C00000"/>
                </a:solidFill>
              </a:rPr>
              <a:t>(?x)</a:t>
            </a:r>
          </a:p>
          <a:p>
            <a:r>
              <a:rPr lang="ru-RU" sz="2800" dirty="0"/>
              <a:t>Если некто Х – женщина и Х имеет в качестве ребенка Y, и этот Y является человеком, то X является матерью.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8238" y="154241"/>
            <a:ext cx="60577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правила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30354" y="154241"/>
            <a:ext cx="749352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Результаты логического вывода в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SWRL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7" y="2217176"/>
            <a:ext cx="3920919" cy="318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42080"/>
            <a:ext cx="3936454" cy="29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11560" y="1484784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Индивид «Ирина»</a:t>
            </a:r>
            <a:endParaRPr lang="en-GB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152610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Индивид </a:t>
            </a:r>
            <a:r>
              <a:rPr lang="ru-RU" sz="2800" dirty="0" smtClean="0"/>
              <a:t>«Вася»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404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57357" y="476672"/>
            <a:ext cx="8077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Языки запросов к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хранилищам данных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8711" y="1340768"/>
            <a:ext cx="273517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1" dirty="0" smtClean="0">
                <a:solidFill>
                  <a:srgbClr val="C00000"/>
                </a:solidFill>
              </a:rPr>
              <a:t>SPARQL</a:t>
            </a:r>
            <a:endParaRPr lang="ru-RU" sz="3200" b="1" dirty="0" smtClean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RQL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RDQL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DQL 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N3QL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R-DEVICE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RDFQ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RDQ 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err="1" smtClean="0"/>
              <a:t>SeRQL</a:t>
            </a:r>
            <a:r>
              <a:rPr lang="en-GB" sz="3200" dirty="0" smtClean="0"/>
              <a:t> </a:t>
            </a:r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 smtClean="0"/>
              <a:t>и </a:t>
            </a:r>
            <a:r>
              <a:rPr lang="ru-RU" sz="3200" dirty="0"/>
              <a:t>др.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2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1376" y="203814"/>
            <a:ext cx="7536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SW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основные элементы (3)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908720"/>
            <a:ext cx="7776864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Logic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логический вывод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обеспечения связности и корректности информации, а также для получения новых данных.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(доказательства) – отслеживают и объясняют шаги логического вывода.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электронная подпись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шифрование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Trusted SW </a:t>
            </a:r>
            <a:r>
              <a:rPr lang="en-US" sz="2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заслуживающий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доверия семантический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320290"/>
            <a:ext cx="5851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Язык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SPARQL: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общие сведения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268760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SPARQL (SPARQL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RDF </a:t>
            </a:r>
            <a:r>
              <a:rPr lang="ru-RU" sz="2800" dirty="0" err="1"/>
              <a:t>Query</a:t>
            </a:r>
            <a:r>
              <a:rPr lang="ru-RU" sz="2800" dirty="0"/>
              <a:t> </a:t>
            </a:r>
            <a:r>
              <a:rPr lang="ru-RU" sz="2800" dirty="0" err="1"/>
              <a:t>Language</a:t>
            </a:r>
            <a:r>
              <a:rPr lang="ru-RU" sz="2800" dirty="0"/>
              <a:t>) — семантический язык запросов к данным, представленным по модели RDF, а также протокол для передачи этих запросов и ответов на них. </a:t>
            </a:r>
            <a:endParaRPr lang="ru-RU" sz="2800" dirty="0" smtClean="0"/>
          </a:p>
          <a:p>
            <a:r>
              <a:rPr lang="ru-RU" sz="2800" dirty="0" smtClean="0"/>
              <a:t>SPARQL </a:t>
            </a:r>
            <a:r>
              <a:rPr lang="ru-RU" sz="2800" dirty="0"/>
              <a:t>является рекомендацией консорциума </a:t>
            </a:r>
            <a:r>
              <a:rPr lang="ru-RU" sz="2800" dirty="0" smtClean="0"/>
              <a:t>W3C</a:t>
            </a:r>
            <a:r>
              <a:rPr lang="en-US" sz="2800" dirty="0" smtClean="0"/>
              <a:t>:</a:t>
            </a: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/>
              <a:t>2008 г. - SPARQL 1.0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/>
              <a:t>2013 г. - SPARQL 1.1 (включает средства манипулирования RDF-данными.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5813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320290"/>
            <a:ext cx="4499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Преимущества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851217"/>
            <a:ext cx="885698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Гибкость</a:t>
            </a:r>
          </a:p>
          <a:p>
            <a:r>
              <a:rPr lang="ru-RU" sz="2400" dirty="0"/>
              <a:t>-- легкость изменения архитектуры информационной системы, </a:t>
            </a:r>
          </a:p>
          <a:p>
            <a:r>
              <a:rPr lang="ru-RU" sz="2400" dirty="0"/>
              <a:t>-- не требуется реинжиниринга базы</a:t>
            </a:r>
          </a:p>
          <a:p>
            <a:r>
              <a:rPr lang="ru-RU" sz="2400" dirty="0"/>
              <a:t>-- легкость встраивания в сервисные архитектуры без построения промежуточных слоев, потери надежности и производительности.</a:t>
            </a:r>
          </a:p>
          <a:p>
            <a:r>
              <a:rPr lang="ru-RU" sz="2400" b="1" dirty="0"/>
              <a:t>Стандартизация</a:t>
            </a:r>
          </a:p>
          <a:p>
            <a:r>
              <a:rPr lang="ru-RU" sz="2400" dirty="0"/>
              <a:t>-- определены стандарты для RDF, SPARQL, идентификацию ресурсов (URI), протокол </a:t>
            </a:r>
            <a:r>
              <a:rPr lang="ru-RU" sz="2400" dirty="0" smtClean="0"/>
              <a:t>HTTP, </a:t>
            </a:r>
            <a:r>
              <a:rPr lang="ru-RU" sz="2400" dirty="0"/>
              <a:t>точку доступа SPARQL.</a:t>
            </a:r>
          </a:p>
          <a:p>
            <a:r>
              <a:rPr lang="ru-RU" sz="2400" b="1" dirty="0" err="1"/>
              <a:t>Портабельность</a:t>
            </a:r>
            <a:endParaRPr lang="ru-RU" sz="2400" b="1" dirty="0"/>
          </a:p>
          <a:p>
            <a:r>
              <a:rPr lang="ru-RU" sz="2400" dirty="0"/>
              <a:t>-- переносимость RDF-хранилищ с одной аппаратно-программной платформы на другую (с сохранением эквивалентности запросов).</a:t>
            </a:r>
          </a:p>
          <a:p>
            <a:r>
              <a:rPr lang="ru-RU" sz="2400" b="1" dirty="0" err="1"/>
              <a:t>Интероперабельность</a:t>
            </a:r>
            <a:r>
              <a:rPr lang="ru-RU" sz="2400" dirty="0"/>
              <a:t> (функциональная совместимость)</a:t>
            </a:r>
          </a:p>
          <a:p>
            <a:r>
              <a:rPr lang="ru-RU" sz="2400" dirty="0"/>
              <a:t>-- способность SPARQL-точек доступа взаимодействовать и функционировать с другими продуктами или системами без каких-либо ограничений </a:t>
            </a:r>
            <a:r>
              <a:rPr lang="ru-RU" sz="2400" dirty="0" smtClean="0"/>
              <a:t>(</a:t>
            </a:r>
            <a:r>
              <a:rPr lang="ru-RU" sz="2400" dirty="0"/>
              <a:t>через HTTP).</a:t>
            </a:r>
          </a:p>
        </p:txBody>
      </p:sp>
    </p:spTree>
    <p:extLst>
      <p:ext uri="{BB962C8B-B14F-4D97-AF65-F5344CB8AC3E}">
        <p14:creationId xmlns:p14="http://schemas.microsoft.com/office/powerpoint/2010/main" val="12460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336486"/>
            <a:ext cx="4488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Типы </a:t>
            </a:r>
            <a:r>
              <a:rPr lang="en-GB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SPARQL-</a:t>
            </a:r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запросов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SELECT запрос</a:t>
            </a:r>
          </a:p>
          <a:p>
            <a:r>
              <a:rPr lang="ru-RU" sz="2400" dirty="0"/>
              <a:t>Извлекает необработанные значения из точки доступа SPARQL и возвращает результаты в формате таблицы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CONSTRUCT запрос</a:t>
            </a:r>
          </a:p>
          <a:p>
            <a:r>
              <a:rPr lang="ru-RU" sz="2400" dirty="0"/>
              <a:t>Извлекает информацию из точки доступа SPARQL и преобразует результаты к определённой форме в формате RDF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ASK запрос</a:t>
            </a:r>
          </a:p>
          <a:p>
            <a:r>
              <a:rPr lang="ru-RU" sz="2400" dirty="0"/>
              <a:t>Формирует простой результат типа Истина/Ложь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DESCRIBE запрос</a:t>
            </a:r>
          </a:p>
          <a:p>
            <a:r>
              <a:rPr lang="ru-RU" sz="2400" dirty="0"/>
              <a:t>Формирует описание RDF-ресурса. </a:t>
            </a:r>
          </a:p>
        </p:txBody>
      </p:sp>
    </p:spTree>
    <p:extLst>
      <p:ext uri="{BB962C8B-B14F-4D97-AF65-F5344CB8AC3E}">
        <p14:creationId xmlns:p14="http://schemas.microsoft.com/office/powerpoint/2010/main" val="16807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336486"/>
            <a:ext cx="6748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Структура запроса выборки </a:t>
            </a:r>
            <a:r>
              <a:rPr lang="en-GB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028343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Объявление </a:t>
            </a:r>
            <a:r>
              <a:rPr lang="ru-RU" sz="2400" b="1" dirty="0" smtClean="0"/>
              <a:t>сокращений ссылок </a:t>
            </a:r>
            <a:r>
              <a:rPr lang="en-US" sz="2400" b="1" dirty="0" smtClean="0"/>
              <a:t>URI </a:t>
            </a:r>
            <a:endParaRPr lang="ru-RU" sz="2400" b="1" dirty="0" smtClean="0"/>
          </a:p>
          <a:p>
            <a:r>
              <a:rPr lang="en-GB" sz="2400" dirty="0" smtClean="0"/>
              <a:t>PREFIX </a:t>
            </a:r>
            <a:r>
              <a:rPr lang="en-GB" sz="2400" dirty="0" err="1"/>
              <a:t>rdf</a:t>
            </a:r>
            <a:r>
              <a:rPr lang="en-GB" sz="2400" dirty="0"/>
              <a:t>: </a:t>
            </a:r>
            <a:r>
              <a:rPr lang="en-GB" sz="2400" dirty="0" smtClean="0"/>
              <a:t>&lt;…&gt;</a:t>
            </a:r>
            <a:r>
              <a:rPr lang="ru-RU" sz="2400" dirty="0" smtClean="0"/>
              <a:t>  -- </a:t>
            </a:r>
            <a:r>
              <a:rPr lang="ru-RU" sz="2400" dirty="0" smtClean="0">
                <a:solidFill>
                  <a:srgbClr val="0070C0"/>
                </a:solidFill>
              </a:rPr>
              <a:t>общие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/>
              <a:t>PREFIX </a:t>
            </a:r>
            <a:r>
              <a:rPr lang="en-GB" sz="2400" dirty="0" err="1"/>
              <a:t>mydata</a:t>
            </a:r>
            <a:r>
              <a:rPr lang="en-GB" sz="2400" dirty="0"/>
              <a:t>: </a:t>
            </a:r>
            <a:r>
              <a:rPr lang="en-GB" sz="2400" dirty="0" smtClean="0"/>
              <a:t>&lt;&gt;</a:t>
            </a:r>
            <a:r>
              <a:rPr lang="ru-RU" sz="2400" dirty="0" smtClean="0"/>
              <a:t>  -- </a:t>
            </a:r>
            <a:r>
              <a:rPr lang="ru-RU" sz="2400" dirty="0" smtClean="0">
                <a:solidFill>
                  <a:srgbClr val="0070C0"/>
                </a:solidFill>
              </a:rPr>
              <a:t>частные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/>
          </a:p>
          <a:p>
            <a:r>
              <a:rPr lang="ru-RU" sz="2400" b="1" dirty="0"/>
              <a:t>Определение набора данных</a:t>
            </a:r>
          </a:p>
          <a:p>
            <a:r>
              <a:rPr lang="en-GB" sz="2400" dirty="0"/>
              <a:t>SELECT </a:t>
            </a:r>
            <a:r>
              <a:rPr lang="en-GB" sz="2400" dirty="0">
                <a:solidFill>
                  <a:srgbClr val="0070C0"/>
                </a:solidFill>
              </a:rPr>
              <a:t>&lt;</a:t>
            </a:r>
            <a:r>
              <a:rPr lang="ru-RU" sz="2400" dirty="0">
                <a:solidFill>
                  <a:srgbClr val="0070C0"/>
                </a:solidFill>
              </a:rPr>
              <a:t>список имен переменных&gt;</a:t>
            </a:r>
          </a:p>
          <a:p>
            <a:r>
              <a:rPr lang="en-GB" sz="2400" dirty="0"/>
              <a:t>FROM </a:t>
            </a:r>
            <a:r>
              <a:rPr lang="ru-RU" sz="2400" dirty="0" smtClean="0"/>
              <a:t> </a:t>
            </a:r>
            <a:r>
              <a:rPr lang="en-GB" sz="2400" dirty="0" smtClean="0">
                <a:solidFill>
                  <a:srgbClr val="0070C0"/>
                </a:solidFill>
              </a:rPr>
              <a:t>&lt;URI</a:t>
            </a:r>
            <a:r>
              <a:rPr lang="ru-RU" sz="2400" dirty="0" smtClean="0">
                <a:solidFill>
                  <a:srgbClr val="0070C0"/>
                </a:solidFill>
              </a:rPr>
              <a:t>-ссылка </a:t>
            </a:r>
            <a:r>
              <a:rPr lang="ru-RU" sz="2400" dirty="0">
                <a:solidFill>
                  <a:srgbClr val="0070C0"/>
                </a:solidFill>
              </a:rPr>
              <a:t>на онтологию&gt;</a:t>
            </a:r>
          </a:p>
          <a:p>
            <a:r>
              <a:rPr lang="en-GB" sz="2400" dirty="0"/>
              <a:t>FROM NAMED &lt;…&gt;</a:t>
            </a:r>
          </a:p>
          <a:p>
            <a:r>
              <a:rPr lang="en-GB" sz="2400" dirty="0"/>
              <a:t>WHERE </a:t>
            </a:r>
            <a:r>
              <a:rPr lang="en-GB" sz="2400" dirty="0" smtClean="0"/>
              <a:t>{</a:t>
            </a:r>
            <a:r>
              <a:rPr lang="en-GB" sz="2400" dirty="0" smtClean="0">
                <a:solidFill>
                  <a:srgbClr val="0070C0"/>
                </a:solidFill>
              </a:rPr>
              <a:t>&lt;</a:t>
            </a:r>
            <a:r>
              <a:rPr lang="ru-RU" sz="2400" dirty="0" err="1" smtClean="0">
                <a:solidFill>
                  <a:srgbClr val="0070C0"/>
                </a:solidFill>
              </a:rPr>
              <a:t>Графовый</a:t>
            </a:r>
            <a:r>
              <a:rPr lang="ru-RU" sz="2400" dirty="0" smtClean="0">
                <a:solidFill>
                  <a:srgbClr val="0070C0"/>
                </a:solidFill>
              </a:rPr>
              <a:t> паттерн&gt;.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  </a:t>
            </a:r>
            <a:r>
              <a:rPr lang="en-US" sz="2400" dirty="0" smtClean="0"/>
              <a:t>FILTER 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ru-RU" sz="2400" dirty="0" smtClean="0">
                <a:solidFill>
                  <a:srgbClr val="0070C0"/>
                </a:solidFill>
              </a:rPr>
              <a:t>ограничения на значения переменных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/>
              <a:t> </a:t>
            </a:r>
            <a:r>
              <a:rPr lang="ru-RU" sz="2400" dirty="0" smtClean="0"/>
              <a:t>              }</a:t>
            </a:r>
            <a:endParaRPr lang="ru-RU" sz="2400" dirty="0"/>
          </a:p>
          <a:p>
            <a:r>
              <a:rPr lang="ru-RU" sz="2400" b="1" dirty="0"/>
              <a:t>Модификаторы запроса</a:t>
            </a:r>
          </a:p>
          <a:p>
            <a:r>
              <a:rPr lang="en-GB" sz="2400" dirty="0"/>
              <a:t>GROUP BY </a:t>
            </a:r>
            <a:r>
              <a:rPr lang="en-GB" sz="2400" dirty="0" smtClean="0"/>
              <a:t>…</a:t>
            </a:r>
            <a:r>
              <a:rPr lang="ru-RU" sz="2400" dirty="0" smtClean="0"/>
              <a:t>  </a:t>
            </a:r>
            <a:r>
              <a:rPr lang="en-GB" sz="2400" dirty="0" smtClean="0"/>
              <a:t>HAVING …</a:t>
            </a:r>
            <a:r>
              <a:rPr lang="ru-RU" sz="2400" dirty="0" smtClean="0"/>
              <a:t>  </a:t>
            </a:r>
            <a:r>
              <a:rPr lang="en-GB" sz="2400" dirty="0" smtClean="0"/>
              <a:t>ORDER </a:t>
            </a:r>
            <a:r>
              <a:rPr lang="en-GB" sz="2400" dirty="0"/>
              <a:t>BY </a:t>
            </a:r>
            <a:r>
              <a:rPr lang="en-GB" sz="2400" dirty="0" smtClean="0"/>
              <a:t>…</a:t>
            </a:r>
            <a:r>
              <a:rPr lang="ru-RU" sz="2400" dirty="0" smtClean="0"/>
              <a:t>  </a:t>
            </a:r>
            <a:r>
              <a:rPr lang="en-GB" sz="2400" dirty="0" smtClean="0"/>
              <a:t>LIMIT …</a:t>
            </a:r>
            <a:r>
              <a:rPr lang="ru-RU" sz="2400" dirty="0" smtClean="0"/>
              <a:t>  </a:t>
            </a:r>
          </a:p>
          <a:p>
            <a:r>
              <a:rPr lang="en-GB" sz="2400" dirty="0" smtClean="0"/>
              <a:t>OFFSET …</a:t>
            </a:r>
            <a:r>
              <a:rPr lang="ru-RU" sz="2400" dirty="0" smtClean="0"/>
              <a:t>  </a:t>
            </a:r>
            <a:r>
              <a:rPr lang="en-GB" sz="2400" dirty="0" smtClean="0"/>
              <a:t>BINDINGS 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06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336486"/>
            <a:ext cx="3902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Паттерны триплетов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5126" y="987653"/>
            <a:ext cx="6971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Графовый</a:t>
            </a:r>
            <a:r>
              <a:rPr lang="ru-RU" sz="2400" dirty="0"/>
              <a:t> паттерн – это комбинация одного или нескольких паттернов триплетов.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4" y="1988840"/>
            <a:ext cx="7860531" cy="452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6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2814" y="188640"/>
            <a:ext cx="576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Пример. Простые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данные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https://www.osp.ru/FileStorage/ARTICLE/Otkrytye_sistemy._SUBD/2012-11/09_12/13133651/Otkrytye_sistemy._SUBD_1_(410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4042"/>
            <a:ext cx="7560840" cy="5907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3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2814" y="188640"/>
            <a:ext cx="6286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Пример. Простой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запрос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60078" y="278092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SELECT </a:t>
            </a:r>
            <a:r>
              <a:rPr lang="ru-RU" sz="3200" dirty="0" smtClean="0">
                <a:solidFill>
                  <a:srgbClr val="C00000"/>
                </a:solidFill>
              </a:rPr>
              <a:t>?x</a:t>
            </a:r>
            <a:endParaRPr lang="ru-RU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WHERE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</a:t>
            </a:r>
            <a:r>
              <a:rPr lang="ru-RU" sz="3200" dirty="0" smtClean="0">
                <a:solidFill>
                  <a:srgbClr val="C00000"/>
                </a:solidFill>
              </a:rPr>
              <a:t>{?x :тип :человек.</a:t>
            </a:r>
            <a:endParaRPr lang="ru-RU" sz="3200" dirty="0">
              <a:solidFill>
                <a:srgbClr val="C00000"/>
              </a:solidFill>
            </a:endParaRPr>
          </a:p>
          <a:p>
            <a:r>
              <a:rPr lang="ru-RU" sz="3200" dirty="0" smtClean="0">
                <a:solidFill>
                  <a:srgbClr val="C00000"/>
                </a:solidFill>
              </a:rPr>
              <a:t>    </a:t>
            </a:r>
            <a:r>
              <a:rPr lang="en-US" sz="3200" dirty="0" smtClean="0">
                <a:solidFill>
                  <a:srgbClr val="C00000"/>
                </a:solidFill>
              </a:rPr>
              <a:t>  </a:t>
            </a:r>
            <a:r>
              <a:rPr lang="ru-RU" sz="3200" dirty="0" smtClean="0">
                <a:solidFill>
                  <a:srgbClr val="C00000"/>
                </a:solidFill>
              </a:rPr>
              <a:t>          ?x :имя </a:t>
            </a:r>
            <a:r>
              <a:rPr lang="en-US" sz="3200" dirty="0" smtClean="0">
                <a:solidFill>
                  <a:srgbClr val="C00000"/>
                </a:solidFill>
              </a:rPr>
              <a:t>‘</a:t>
            </a:r>
            <a:r>
              <a:rPr lang="ru-RU" sz="3200" dirty="0" smtClean="0">
                <a:solidFill>
                  <a:srgbClr val="C00000"/>
                </a:solidFill>
              </a:rPr>
              <a:t>Петр</a:t>
            </a:r>
            <a:r>
              <a:rPr lang="en-US" sz="3200" dirty="0" smtClean="0">
                <a:solidFill>
                  <a:srgbClr val="C00000"/>
                </a:solidFill>
              </a:rPr>
              <a:t>’</a:t>
            </a:r>
            <a:endParaRPr lang="ru-RU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            </a:t>
            </a:r>
            <a:r>
              <a:rPr lang="ru-RU" sz="3200" dirty="0" smtClean="0">
                <a:solidFill>
                  <a:srgbClr val="C00000"/>
                </a:solidFill>
              </a:rPr>
              <a:t>}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273986"/>
            <a:ext cx="73052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текущем RDF-хранилище данных найти человека с именем Петр.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63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9" y="1050197"/>
            <a:ext cx="8694081" cy="51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203814"/>
            <a:ext cx="547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Пример. Найденный подграф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39849"/>
            <a:ext cx="7666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Комбинирование </a:t>
            </a:r>
            <a:r>
              <a:rPr lang="ru-RU" sz="28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графовых</a:t>
            </a:r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паттернов (1)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863069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А и В – </a:t>
            </a:r>
            <a:r>
              <a:rPr lang="ru-RU" sz="2400" dirty="0" err="1">
                <a:solidFill>
                  <a:srgbClr val="0070C0"/>
                </a:solidFill>
              </a:rPr>
              <a:t>графовые</a:t>
            </a:r>
            <a:r>
              <a:rPr lang="ru-RU" sz="2400" dirty="0">
                <a:solidFill>
                  <a:srgbClr val="0070C0"/>
                </a:solidFill>
              </a:rPr>
              <a:t> паттерны.</a:t>
            </a:r>
          </a:p>
          <a:p>
            <a:endParaRPr lang="ru-RU" sz="2400" dirty="0"/>
          </a:p>
          <a:p>
            <a:pPr algn="ctr"/>
            <a:r>
              <a:rPr lang="ru-RU" sz="2800" b="1" dirty="0"/>
              <a:t>Конъюнкция</a:t>
            </a:r>
          </a:p>
          <a:p>
            <a:r>
              <a:rPr lang="ru-RU" sz="3200" b="1" dirty="0">
                <a:solidFill>
                  <a:srgbClr val="C00000"/>
                </a:solidFill>
              </a:rPr>
              <a:t>A.B</a:t>
            </a:r>
          </a:p>
          <a:p>
            <a:r>
              <a:rPr lang="ru-RU" sz="2400" dirty="0"/>
              <a:t>Соединить вместе результаты решения A и B, сопоставляя значения общих переменных.</a:t>
            </a:r>
          </a:p>
          <a:p>
            <a:endParaRPr lang="ru-RU" sz="2400" dirty="0"/>
          </a:p>
          <a:p>
            <a:pPr algn="ctr"/>
            <a:r>
              <a:rPr lang="ru-RU" sz="2800" b="1" dirty="0"/>
              <a:t>Дополнение</a:t>
            </a:r>
          </a:p>
          <a:p>
            <a:r>
              <a:rPr lang="ru-RU" sz="3200" b="1" dirty="0">
                <a:solidFill>
                  <a:srgbClr val="C00000"/>
                </a:solidFill>
              </a:rPr>
              <a:t>A OPTIONAL {B}</a:t>
            </a:r>
          </a:p>
          <a:p>
            <a:r>
              <a:rPr lang="ru-RU" sz="2400" dirty="0"/>
              <a:t>Соединить вместе результаты решения A и B, сопоставляя значения общих переменных, если это возможно. Сохраняются все решения из A независимо от того, есть ли подходящее решение в B.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12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79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39849"/>
            <a:ext cx="7666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Комбинирование </a:t>
            </a:r>
            <a:r>
              <a:rPr lang="ru-RU" sz="28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графовых</a:t>
            </a:r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паттернов (2)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31053" y="1597901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Дизъюнкция</a:t>
            </a:r>
          </a:p>
          <a:p>
            <a:r>
              <a:rPr lang="ru-RU" sz="3200" b="1" dirty="0">
                <a:solidFill>
                  <a:srgbClr val="C00000"/>
                </a:solidFill>
              </a:rPr>
              <a:t>{A} UNION {B}</a:t>
            </a:r>
          </a:p>
          <a:p>
            <a:r>
              <a:rPr lang="ru-RU" sz="2400" dirty="0"/>
              <a:t>Включить как результаты решения A, так и результаты решения B.</a:t>
            </a:r>
          </a:p>
          <a:p>
            <a:endParaRPr lang="ru-RU" sz="2400" dirty="0"/>
          </a:p>
          <a:p>
            <a:pPr algn="ctr"/>
            <a:r>
              <a:rPr lang="ru-RU" sz="2800" b="1" dirty="0"/>
              <a:t>Вычитание</a:t>
            </a:r>
          </a:p>
          <a:p>
            <a:r>
              <a:rPr lang="ru-RU" sz="3200" b="1" dirty="0">
                <a:solidFill>
                  <a:srgbClr val="C00000"/>
                </a:solidFill>
              </a:rPr>
              <a:t>A MINUS {B}</a:t>
            </a:r>
          </a:p>
          <a:p>
            <a:r>
              <a:rPr lang="ru-RU" sz="2400" dirty="0"/>
              <a:t>Включить только те результаты решения A, которые несовместимы ни с одним из результатов B.</a:t>
            </a:r>
          </a:p>
        </p:txBody>
      </p:sp>
    </p:spTree>
    <p:extLst>
      <p:ext uri="{BB962C8B-B14F-4D97-AF65-F5344CB8AC3E}">
        <p14:creationId xmlns:p14="http://schemas.microsoft.com/office/powerpoint/2010/main" val="37764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11760" y="44624"/>
            <a:ext cx="460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Математические основы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476672"/>
            <a:ext cx="290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Теория множеств</a:t>
            </a:r>
            <a:endParaRPr lang="en-GB" sz="28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 descr="Министерство образования и науки Российской Федерации Федеральное г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59" y="1196752"/>
            <a:ext cx="5995170" cy="13064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3351066" y="2564904"/>
            <a:ext cx="247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Теория </a:t>
            </a:r>
            <a:r>
              <a:rPr lang="ru-RU" sz="2800" b="1" dirty="0" smtClean="0">
                <a:solidFill>
                  <a:srgbClr val="C00000"/>
                </a:solidFill>
              </a:rPr>
              <a:t>графов</a:t>
            </a:r>
            <a:endParaRPr lang="en-GB" sz="2800" b="1" dirty="0">
              <a:solidFill>
                <a:srgbClr val="C00000"/>
              </a:solidFill>
            </a:endParaRPr>
          </a:p>
        </p:txBody>
      </p:sp>
      <p:pic>
        <p:nvPicPr>
          <p:cNvPr id="7" name="Рисунок 6" descr="Ориентированный связный граф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212976"/>
            <a:ext cx="352839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3059832" y="4849996"/>
            <a:ext cx="3325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Формальная логика</a:t>
            </a:r>
            <a:endParaRPr lang="en-GB" sz="2800" b="1" dirty="0">
              <a:solidFill>
                <a:srgbClr val="C00000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46688"/>
            <a:ext cx="6264695" cy="1250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5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339849"/>
            <a:ext cx="398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Подзапросы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34076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A.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  {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      SELECT …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      WHERE {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         B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      }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  }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C.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5013176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Соединить </a:t>
            </a:r>
            <a:r>
              <a:rPr lang="ru-RU" sz="2400" dirty="0"/>
              <a:t>результаты подзапроса с результатами </a:t>
            </a:r>
            <a:r>
              <a:rPr lang="ru-RU" sz="2400" dirty="0" smtClean="0"/>
              <a:t>решений </a:t>
            </a:r>
            <a:r>
              <a:rPr lang="ru-RU" sz="2400" dirty="0"/>
              <a:t>A и C.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05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339849"/>
            <a:ext cx="394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Предложение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239" y="1052736"/>
            <a:ext cx="7175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A.B .</a:t>
            </a:r>
            <a:r>
              <a:rPr lang="en-GB" sz="3200" b="1" dirty="0" smtClean="0">
                <a:solidFill>
                  <a:srgbClr val="C00000"/>
                </a:solidFill>
              </a:rPr>
              <a:t>FILTER </a:t>
            </a:r>
            <a:r>
              <a:rPr lang="en-GB" sz="3200" dirty="0" smtClean="0">
                <a:solidFill>
                  <a:srgbClr val="C00000"/>
                </a:solidFill>
              </a:rPr>
              <a:t>(…</a:t>
            </a:r>
            <a:r>
              <a:rPr lang="ru-RU" sz="3200" dirty="0">
                <a:solidFill>
                  <a:srgbClr val="C00000"/>
                </a:solidFill>
              </a:rPr>
              <a:t>логическое выражение</a:t>
            </a:r>
            <a:r>
              <a:rPr lang="ru-RU" sz="3200" b="1" dirty="0">
                <a:solidFill>
                  <a:srgbClr val="C00000"/>
                </a:solidFill>
              </a:rPr>
              <a:t>… </a:t>
            </a:r>
            <a:r>
              <a:rPr lang="ru-RU" sz="3200" dirty="0">
                <a:solidFill>
                  <a:srgbClr val="C00000"/>
                </a:solidFill>
              </a:rPr>
              <a:t>)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16620" y="1772816"/>
            <a:ext cx="7447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Предложение FILTER исключает решения, для которых логическое выражение является ложным. </a:t>
            </a:r>
            <a:endParaRPr lang="en-GB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7868" y="2564904"/>
            <a:ext cx="6264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Примеры</a:t>
            </a:r>
            <a:r>
              <a:rPr lang="ru-RU" sz="2800" b="1" dirty="0" smtClean="0">
                <a:solidFill>
                  <a:srgbClr val="002060"/>
                </a:solidFill>
              </a:rPr>
              <a:t>: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002060"/>
                </a:solidFill>
              </a:rPr>
              <a:t>?</a:t>
            </a:r>
            <a:r>
              <a:rPr lang="en-GB" sz="2800" dirty="0">
                <a:solidFill>
                  <a:srgbClr val="002060"/>
                </a:solidFill>
              </a:rPr>
              <a:t>decimal* </a:t>
            </a:r>
            <a:r>
              <a:rPr lang="en-GB" sz="2800" dirty="0" smtClean="0">
                <a:solidFill>
                  <a:srgbClr val="002060"/>
                </a:solidFill>
              </a:rPr>
              <a:t>10 &gt; ?</a:t>
            </a:r>
            <a:r>
              <a:rPr lang="en-GB" sz="2800" dirty="0" err="1">
                <a:solidFill>
                  <a:srgbClr val="002060"/>
                </a:solidFill>
              </a:rPr>
              <a:t>minPercent</a:t>
            </a:r>
            <a:endParaRPr lang="en-GB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2060"/>
                </a:solidFill>
              </a:rPr>
              <a:t>NOT </a:t>
            </a:r>
            <a:r>
              <a:rPr lang="en-GB" sz="2800" dirty="0" smtClean="0">
                <a:solidFill>
                  <a:srgbClr val="002060"/>
                </a:solidFill>
              </a:rPr>
              <a:t>EXISTS {?</a:t>
            </a:r>
            <a:r>
              <a:rPr lang="en-GB" sz="2800" dirty="0">
                <a:solidFill>
                  <a:srgbClr val="002060"/>
                </a:solidFill>
              </a:rPr>
              <a:t>p </a:t>
            </a:r>
            <a:r>
              <a:rPr lang="en-GB" sz="2800" dirty="0" err="1">
                <a:solidFill>
                  <a:srgbClr val="002060"/>
                </a:solidFill>
              </a:rPr>
              <a:t>foaf:mbox</a:t>
            </a:r>
            <a:r>
              <a:rPr lang="en-GB" sz="2800" dirty="0">
                <a:solidFill>
                  <a:srgbClr val="002060"/>
                </a:solidFill>
              </a:rPr>
              <a:t>? email}</a:t>
            </a: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rgbClr val="002060"/>
                </a:solidFill>
              </a:rPr>
              <a:t>isURI</a:t>
            </a:r>
            <a:r>
              <a:rPr lang="en-GB" sz="2800" dirty="0">
                <a:solidFill>
                  <a:srgbClr val="002060"/>
                </a:solidFill>
              </a:rPr>
              <a:t>(?person) || !bound(?person)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2060"/>
                </a:solidFill>
              </a:rPr>
              <a:t>regex(?</a:t>
            </a:r>
            <a:r>
              <a:rPr lang="en-GB" sz="2800" dirty="0" err="1">
                <a:solidFill>
                  <a:srgbClr val="002060"/>
                </a:solidFill>
              </a:rPr>
              <a:t>ssn</a:t>
            </a:r>
            <a:r>
              <a:rPr lang="en-GB" sz="2800" dirty="0" smtClean="0">
                <a:solidFill>
                  <a:srgbClr val="002060"/>
                </a:solidFill>
              </a:rPr>
              <a:t>, “\\</a:t>
            </a:r>
            <a:r>
              <a:rPr lang="en-GB" sz="2800" dirty="0">
                <a:solidFill>
                  <a:srgbClr val="002060"/>
                </a:solidFill>
              </a:rPr>
              <a:t>d{3}-\\d{2}-\\d{4}”)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63081" y="6077327"/>
            <a:ext cx="8280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Функция </a:t>
            </a:r>
            <a:r>
              <a:rPr lang="ru-RU" sz="2000" i="1" dirty="0" err="1"/>
              <a:t>regex</a:t>
            </a:r>
            <a:r>
              <a:rPr lang="ru-RU" sz="2000" dirty="0"/>
              <a:t> - проверка соответствия строки определенному паттерну.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99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9479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Агрегация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169"/>
            <a:ext cx="4426751" cy="60758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01481" y="692696"/>
            <a:ext cx="427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1.Разделение результатов на группы на основе выражения в предложении </a:t>
            </a:r>
            <a:r>
              <a:rPr lang="ru-RU" sz="2400" b="1" dirty="0"/>
              <a:t>GROUP </a:t>
            </a:r>
            <a:r>
              <a:rPr lang="ru-RU" sz="2400" b="1" dirty="0" smtClean="0"/>
              <a:t>BY </a:t>
            </a:r>
            <a:r>
              <a:rPr lang="en-US" sz="2400" dirty="0" smtClean="0">
                <a:solidFill>
                  <a:srgbClr val="0070C0"/>
                </a:solidFill>
              </a:rPr>
              <a:t>?key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516" y="1916832"/>
            <a:ext cx="4404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2. Оценка проекций и агрегатных функций в предложении </a:t>
            </a:r>
            <a:r>
              <a:rPr lang="ru-RU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?key SUM(?</a:t>
            </a:r>
            <a:r>
              <a:rPr lang="en-US" sz="2400" dirty="0" err="1" smtClean="0">
                <a:solidFill>
                  <a:srgbClr val="0070C0"/>
                </a:solidFill>
              </a:rPr>
              <a:t>val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ru-RU" sz="2400" dirty="0" smtClean="0"/>
              <a:t>, </a:t>
            </a:r>
            <a:r>
              <a:rPr lang="ru-RU" sz="2400" dirty="0"/>
              <a:t>чтобы получить один результат для каждой группы.</a:t>
            </a:r>
            <a:endParaRPr lang="en-GB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0904" y="39475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3. Фильтрация агрегированных результатов с помощью предложения </a:t>
            </a:r>
            <a:endParaRPr lang="en-US" sz="2400" dirty="0" smtClean="0"/>
          </a:p>
          <a:p>
            <a:r>
              <a:rPr lang="ru-RU" sz="2400" b="1" dirty="0" smtClean="0"/>
              <a:t>HAVING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70C0"/>
                </a:solidFill>
              </a:rPr>
              <a:t>SUM(?</a:t>
            </a:r>
            <a:r>
              <a:rPr lang="en-US" sz="2400" dirty="0" err="1" smtClean="0">
                <a:solidFill>
                  <a:srgbClr val="0070C0"/>
                </a:solidFill>
              </a:rPr>
              <a:t>val</a:t>
            </a:r>
            <a:r>
              <a:rPr lang="en-US" sz="2400" dirty="0" smtClean="0">
                <a:solidFill>
                  <a:srgbClr val="0070C0"/>
                </a:solidFill>
              </a:rPr>
              <a:t>) &lt; 20)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7516" y="5661248"/>
            <a:ext cx="51845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Агрегатные функции: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COUNT, SUM, AVG, MIN, MAX, SAMPLE, GROUP_CONCAT</a:t>
            </a:r>
          </a:p>
        </p:txBody>
      </p:sp>
    </p:spTree>
    <p:extLst>
      <p:ext uri="{BB962C8B-B14F-4D97-AF65-F5344CB8AC3E}">
        <p14:creationId xmlns:p14="http://schemas.microsoft.com/office/powerpoint/2010/main" val="37786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131840" y="260648"/>
            <a:ext cx="2600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Пути свойств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8072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Пути свойств позволяют паттернам триплетов соответствовать путям произвольной длины через граф. Предикаты комбинируются с операторами, подобными регулярным выражениям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407" y="2132855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</a:t>
            </a:r>
            <a:r>
              <a:rPr lang="ru-RU" sz="2400" dirty="0"/>
              <a:t> :</a:t>
            </a:r>
          </a:p>
          <a:p>
            <a:r>
              <a:rPr lang="en-GB" sz="2400" b="1" dirty="0"/>
              <a:t>path1 / path2</a:t>
            </a:r>
            <a:r>
              <a:rPr lang="en-GB" sz="2400" dirty="0"/>
              <a:t> </a:t>
            </a:r>
            <a:r>
              <a:rPr lang="ru-RU" sz="2400" dirty="0"/>
              <a:t>Прямое следование путей </a:t>
            </a:r>
            <a:r>
              <a:rPr lang="en-GB" sz="2400" dirty="0"/>
              <a:t>path1 </a:t>
            </a:r>
            <a:r>
              <a:rPr lang="ru-RU" sz="2400" dirty="0"/>
              <a:t>и </a:t>
            </a:r>
            <a:r>
              <a:rPr lang="en-GB" sz="2400" dirty="0"/>
              <a:t>path2</a:t>
            </a:r>
          </a:p>
          <a:p>
            <a:r>
              <a:rPr lang="en-GB" sz="2400" b="1" dirty="0"/>
              <a:t>^ path1 </a:t>
            </a:r>
            <a:r>
              <a:rPr lang="ru-RU" sz="2400" dirty="0"/>
              <a:t>Обратный путь (от объекта к субъекту)</a:t>
            </a:r>
          </a:p>
          <a:p>
            <a:r>
              <a:rPr lang="en-GB" sz="2400" b="1" dirty="0"/>
              <a:t>path1 </a:t>
            </a:r>
            <a:r>
              <a:rPr lang="ru-RU" sz="2400" b="1" dirty="0" smtClean="0"/>
              <a:t>| </a:t>
            </a:r>
            <a:r>
              <a:rPr lang="en-GB" sz="2400" b="1" dirty="0" smtClean="0"/>
              <a:t>path</a:t>
            </a:r>
            <a:r>
              <a:rPr lang="ru-RU" sz="2400" b="1" dirty="0" smtClean="0"/>
              <a:t>2</a:t>
            </a:r>
            <a:r>
              <a:rPr lang="en-GB" sz="2400" b="1" dirty="0" smtClean="0"/>
              <a:t> </a:t>
            </a:r>
            <a:r>
              <a:rPr lang="ru-RU" sz="2400" dirty="0" smtClean="0"/>
              <a:t>Либо </a:t>
            </a:r>
            <a:r>
              <a:rPr lang="ru-RU" sz="2400" dirty="0"/>
              <a:t>путь </a:t>
            </a:r>
            <a:r>
              <a:rPr lang="en-GB" sz="2400" dirty="0"/>
              <a:t>path1, </a:t>
            </a:r>
            <a:r>
              <a:rPr lang="ru-RU" sz="2400" dirty="0"/>
              <a:t>либо путь </a:t>
            </a:r>
            <a:r>
              <a:rPr lang="en-GB" sz="2400" dirty="0"/>
              <a:t>path2</a:t>
            </a:r>
          </a:p>
          <a:p>
            <a:r>
              <a:rPr lang="en-GB" sz="2400" b="1" dirty="0" smtClean="0"/>
              <a:t>path1*</a:t>
            </a:r>
            <a:r>
              <a:rPr lang="en-GB" sz="2400" dirty="0" smtClean="0"/>
              <a:t> </a:t>
            </a:r>
            <a:r>
              <a:rPr lang="ru-RU" sz="2400" dirty="0"/>
              <a:t>Путь </a:t>
            </a:r>
            <a:r>
              <a:rPr lang="en-GB" sz="2400" dirty="0"/>
              <a:t>path1 </a:t>
            </a:r>
            <a:r>
              <a:rPr lang="ru-RU" sz="2400" dirty="0"/>
              <a:t>повторяется ноль или более раз</a:t>
            </a:r>
          </a:p>
          <a:p>
            <a:r>
              <a:rPr lang="en-GB" sz="2400" b="1" dirty="0" smtClean="0"/>
              <a:t>path1+</a:t>
            </a:r>
            <a:r>
              <a:rPr lang="en-GB" sz="2400" dirty="0" smtClean="0"/>
              <a:t>  </a:t>
            </a:r>
            <a:r>
              <a:rPr lang="ru-RU" sz="2400" dirty="0"/>
              <a:t>Путь </a:t>
            </a:r>
            <a:r>
              <a:rPr lang="en-GB" sz="2400" dirty="0"/>
              <a:t>path1 </a:t>
            </a:r>
            <a:r>
              <a:rPr lang="ru-RU" sz="2400" dirty="0"/>
              <a:t>повторяется один или несколько раз</a:t>
            </a:r>
          </a:p>
          <a:p>
            <a:r>
              <a:rPr lang="en-GB" sz="2400" b="1" dirty="0"/>
              <a:t>path1?</a:t>
            </a:r>
            <a:r>
              <a:rPr lang="en-GB" sz="2400" dirty="0"/>
              <a:t> </a:t>
            </a:r>
            <a:r>
              <a:rPr lang="ru-RU" sz="2400" dirty="0"/>
              <a:t>Путь </a:t>
            </a:r>
            <a:r>
              <a:rPr lang="en-GB" sz="2400" dirty="0"/>
              <a:t>path1 </a:t>
            </a:r>
            <a:r>
              <a:rPr lang="ru-RU" sz="2400" dirty="0"/>
              <a:t>необязателен</a:t>
            </a:r>
          </a:p>
          <a:p>
            <a:r>
              <a:rPr lang="en-GB" sz="2400" b="1" dirty="0"/>
              <a:t>path1{m, n}</a:t>
            </a:r>
            <a:r>
              <a:rPr lang="en-GB" sz="2400" dirty="0"/>
              <a:t> </a:t>
            </a:r>
            <a:r>
              <a:rPr lang="ru-RU" sz="2400" dirty="0"/>
              <a:t>Не менее </a:t>
            </a:r>
            <a:r>
              <a:rPr lang="en-GB" sz="2400" dirty="0"/>
              <a:t>m </a:t>
            </a:r>
            <a:r>
              <a:rPr lang="ru-RU" sz="2400" dirty="0"/>
              <a:t>и не более </a:t>
            </a:r>
            <a:r>
              <a:rPr lang="en-GB" sz="2400" dirty="0"/>
              <a:t>n </a:t>
            </a:r>
            <a:r>
              <a:rPr lang="ru-RU" sz="2400" dirty="0"/>
              <a:t>вхождений пути </a:t>
            </a:r>
            <a:r>
              <a:rPr lang="en-GB" sz="2400" b="1" dirty="0" smtClean="0"/>
              <a:t>path1 </a:t>
            </a:r>
            <a:r>
              <a:rPr lang="en-GB" sz="2400" b="1" dirty="0"/>
              <a:t>{n}</a:t>
            </a:r>
            <a:r>
              <a:rPr lang="en-GB" sz="2400" dirty="0"/>
              <a:t> </a:t>
            </a:r>
            <a:r>
              <a:rPr lang="ru-RU" sz="2400" dirty="0"/>
              <a:t>Ровно </a:t>
            </a:r>
            <a:r>
              <a:rPr lang="en-GB" sz="2400" dirty="0"/>
              <a:t>n </a:t>
            </a:r>
            <a:r>
              <a:rPr lang="ru-RU" sz="2400" dirty="0"/>
              <a:t>вхождений </a:t>
            </a:r>
            <a:r>
              <a:rPr lang="en-GB" sz="2400" dirty="0"/>
              <a:t>path1</a:t>
            </a:r>
          </a:p>
          <a:p>
            <a:r>
              <a:rPr lang="en-GB" sz="2400" b="1" dirty="0"/>
              <a:t>path1 {m,} </a:t>
            </a:r>
            <a:r>
              <a:rPr lang="ru-RU" sz="2400" dirty="0"/>
              <a:t>Не менее </a:t>
            </a:r>
            <a:r>
              <a:rPr lang="en-GB" sz="2400" dirty="0"/>
              <a:t>m </a:t>
            </a:r>
            <a:r>
              <a:rPr lang="ru-RU" sz="2400" dirty="0"/>
              <a:t>вхождений </a:t>
            </a:r>
            <a:r>
              <a:rPr lang="en-GB" sz="2400" dirty="0"/>
              <a:t>path1</a:t>
            </a:r>
          </a:p>
          <a:p>
            <a:r>
              <a:rPr lang="en-GB" sz="2400" b="1" dirty="0"/>
              <a:t>path1 {, n} </a:t>
            </a:r>
            <a:r>
              <a:rPr lang="ru-RU" sz="2400" dirty="0"/>
              <a:t>Не более </a:t>
            </a:r>
            <a:r>
              <a:rPr lang="en-GB" sz="2400" dirty="0"/>
              <a:t>n </a:t>
            </a:r>
            <a:r>
              <a:rPr lang="ru-RU" sz="2400" dirty="0"/>
              <a:t>вхождений </a:t>
            </a:r>
            <a:r>
              <a:rPr lang="en-GB" sz="2400" dirty="0"/>
              <a:t>path1</a:t>
            </a:r>
          </a:p>
        </p:txBody>
      </p:sp>
    </p:spTree>
    <p:extLst>
      <p:ext uri="{BB962C8B-B14F-4D97-AF65-F5344CB8AC3E}">
        <p14:creationId xmlns:p14="http://schemas.microsoft.com/office/powerpoint/2010/main" val="7803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84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8322"/>
            <a:ext cx="8352928" cy="518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31840" y="260648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Наборы данных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267789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</a:rPr>
              <a:t>Граф по умолчанию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1109" y="3613666"/>
            <a:ext cx="2481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</a:rPr>
              <a:t>Именованные графы</a:t>
            </a: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9934"/>
            <a:ext cx="86868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95736" y="116632"/>
            <a:ext cx="4511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Федеративные запросы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632882"/>
            <a:ext cx="8519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Одиночный запрос может запрашивать данные из нескольких источников, как локальных, так и удаленных и затем соединять результаты. 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8238" y="154241"/>
            <a:ext cx="60577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Онтология семейных отношений</a:t>
            </a:r>
          </a:p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SPARQL-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запросы</a:t>
            </a:r>
            <a:endParaRPr lang="ru-RU" sz="2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6652" y="1765260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PREFIX </a:t>
            </a:r>
            <a:r>
              <a:rPr lang="en-GB" sz="2800" dirty="0" err="1">
                <a:solidFill>
                  <a:srgbClr val="C00000"/>
                </a:solidFill>
              </a:rPr>
              <a:t>rdf</a:t>
            </a:r>
            <a:r>
              <a:rPr lang="en-GB" sz="2800" dirty="0">
                <a:solidFill>
                  <a:srgbClr val="C00000"/>
                </a:solidFill>
              </a:rPr>
              <a:t>: &lt;http://www.w3.org/1999/02/22-rdf-syntax-ns#&gt;</a:t>
            </a:r>
          </a:p>
          <a:p>
            <a:r>
              <a:rPr lang="en-GB" sz="2800" dirty="0">
                <a:solidFill>
                  <a:srgbClr val="C00000"/>
                </a:solidFill>
              </a:rPr>
              <a:t>PREFIX my: &lt;URI </a:t>
            </a:r>
            <a:r>
              <a:rPr lang="ru-RU" sz="2800" dirty="0" smtClean="0">
                <a:solidFill>
                  <a:srgbClr val="C00000"/>
                </a:solidFill>
              </a:rPr>
              <a:t>онтологии семейных отношений&gt;</a:t>
            </a:r>
          </a:p>
          <a:p>
            <a:endParaRPr lang="ru-RU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>
                <a:solidFill>
                  <a:srgbClr val="C00000"/>
                </a:solidFill>
              </a:rPr>
              <a:t>SELECT </a:t>
            </a:r>
            <a:r>
              <a:rPr lang="en-GB" sz="2800" dirty="0">
                <a:solidFill>
                  <a:srgbClr val="C00000"/>
                </a:solidFill>
              </a:rPr>
              <a:t>?x</a:t>
            </a:r>
          </a:p>
          <a:p>
            <a:r>
              <a:rPr lang="en-GB" sz="2800" dirty="0">
                <a:solidFill>
                  <a:srgbClr val="C00000"/>
                </a:solidFill>
              </a:rPr>
              <a:t>WHERE {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                 </a:t>
            </a:r>
            <a:r>
              <a:rPr lang="en-GB" sz="2800" dirty="0" smtClean="0">
                <a:solidFill>
                  <a:srgbClr val="C00000"/>
                </a:solidFill>
              </a:rPr>
              <a:t>?</a:t>
            </a:r>
            <a:r>
              <a:rPr lang="en-GB" sz="2800" dirty="0">
                <a:solidFill>
                  <a:srgbClr val="C00000"/>
                </a:solidFill>
              </a:rPr>
              <a:t>x </a:t>
            </a:r>
            <a:r>
              <a:rPr lang="en-GB" sz="2800" dirty="0" err="1">
                <a:solidFill>
                  <a:srgbClr val="C00000"/>
                </a:solidFill>
              </a:rPr>
              <a:t>rdf:type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  <a:r>
              <a:rPr lang="en-GB" sz="2800" dirty="0" err="1">
                <a:solidFill>
                  <a:srgbClr val="C00000"/>
                </a:solidFill>
              </a:rPr>
              <a:t>my:Person</a:t>
            </a:r>
            <a:r>
              <a:rPr lang="en-GB" sz="2800" dirty="0" smtClean="0">
                <a:solidFill>
                  <a:srgbClr val="C00000"/>
                </a:solidFill>
              </a:rPr>
              <a:t>.</a:t>
            </a:r>
            <a:endParaRPr lang="ru-RU" sz="2800" dirty="0" smtClean="0">
              <a:solidFill>
                <a:srgbClr val="C00000"/>
              </a:solidFill>
            </a:endParaRPr>
          </a:p>
          <a:p>
            <a:r>
              <a:rPr lang="en-GB" sz="2800" dirty="0">
                <a:solidFill>
                  <a:srgbClr val="C00000"/>
                </a:solidFill>
              </a:rPr>
              <a:t> </a:t>
            </a:r>
            <a:r>
              <a:rPr lang="ru-RU" sz="2800" dirty="0" smtClean="0">
                <a:solidFill>
                  <a:srgbClr val="C00000"/>
                </a:solidFill>
              </a:rPr>
              <a:t>                </a:t>
            </a:r>
            <a:r>
              <a:rPr lang="en-GB" sz="2800" dirty="0" smtClean="0">
                <a:solidFill>
                  <a:srgbClr val="C00000"/>
                </a:solidFill>
              </a:rPr>
              <a:t>?</a:t>
            </a:r>
            <a:r>
              <a:rPr lang="en-GB" sz="2800" dirty="0">
                <a:solidFill>
                  <a:srgbClr val="C00000"/>
                </a:solidFill>
              </a:rPr>
              <a:t>x </a:t>
            </a:r>
            <a:r>
              <a:rPr lang="en-GB" sz="2800" dirty="0" err="1">
                <a:solidFill>
                  <a:srgbClr val="C00000"/>
                </a:solidFill>
              </a:rPr>
              <a:t>rdf:type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  <a:r>
              <a:rPr lang="en-GB" sz="2800" dirty="0" err="1">
                <a:solidFill>
                  <a:srgbClr val="C00000"/>
                </a:solidFill>
              </a:rPr>
              <a:t>my:Female</a:t>
            </a:r>
            <a:r>
              <a:rPr lang="en-GB" sz="2800" dirty="0">
                <a:solidFill>
                  <a:srgbClr val="C00000"/>
                </a:solidFill>
              </a:rPr>
              <a:t>.</a:t>
            </a:r>
          </a:p>
          <a:p>
            <a:r>
              <a:rPr lang="en-GB" sz="2800" dirty="0">
                <a:solidFill>
                  <a:srgbClr val="C00000"/>
                </a:solidFill>
              </a:rPr>
              <a:t>                 ?x </a:t>
            </a:r>
            <a:r>
              <a:rPr lang="en-GB" sz="2800" dirty="0" err="1">
                <a:solidFill>
                  <a:srgbClr val="C00000"/>
                </a:solidFill>
              </a:rPr>
              <a:t>my:hasChild</a:t>
            </a:r>
            <a:r>
              <a:rPr lang="en-GB" sz="2800" dirty="0">
                <a:solidFill>
                  <a:srgbClr val="C00000"/>
                </a:solidFill>
              </a:rPr>
              <a:t> ?y.</a:t>
            </a:r>
          </a:p>
          <a:p>
            <a:r>
              <a:rPr lang="en-GB" sz="2800" dirty="0">
                <a:solidFill>
                  <a:srgbClr val="C00000"/>
                </a:solidFill>
              </a:rPr>
              <a:t>                 ?y </a:t>
            </a:r>
            <a:r>
              <a:rPr lang="en-GB" sz="2800" dirty="0" err="1">
                <a:solidFill>
                  <a:srgbClr val="C00000"/>
                </a:solidFill>
              </a:rPr>
              <a:t>rdf:type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  <a:r>
              <a:rPr lang="en-GB" sz="2800" dirty="0" err="1">
                <a:solidFill>
                  <a:srgbClr val="C00000"/>
                </a:solidFill>
              </a:rPr>
              <a:t>my:Person</a:t>
            </a:r>
            <a:r>
              <a:rPr lang="en-GB" sz="2800" dirty="0">
                <a:solidFill>
                  <a:srgbClr val="C00000"/>
                </a:solidFill>
              </a:rPr>
              <a:t>.</a:t>
            </a:r>
          </a:p>
          <a:p>
            <a:r>
              <a:rPr lang="en-GB" sz="2800" dirty="0">
                <a:solidFill>
                  <a:srgbClr val="C00000"/>
                </a:solidFill>
              </a:rPr>
              <a:t>                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1215055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ЗАПРОС: Найти всех матерей</a:t>
            </a: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188640"/>
            <a:ext cx="6333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SPARQL-</a:t>
            </a:r>
            <a:r>
              <a:rPr lang="ru-RU" sz="3200" b="1" dirty="0"/>
              <a:t>сервер </a:t>
            </a:r>
            <a:r>
              <a:rPr lang="en-GB" sz="3200" b="1" dirty="0"/>
              <a:t>Apache Jena </a:t>
            </a:r>
            <a:r>
              <a:rPr lang="en-GB" sz="3200" b="1" dirty="0" err="1"/>
              <a:t>Fuseki</a:t>
            </a:r>
            <a:r>
              <a:rPr lang="en-GB" sz="3200" b="1" dirty="0"/>
              <a:t>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7036698" cy="50355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20169" y="769425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Работает через протокол HTTP. Клиент – любой браузер. </a:t>
            </a:r>
            <a:endParaRPr lang="ru-RU" sz="2000" dirty="0" smtClean="0"/>
          </a:p>
          <a:p>
            <a:r>
              <a:rPr lang="ru-RU" sz="2000" dirty="0" smtClean="0"/>
              <a:t>Адрес </a:t>
            </a:r>
            <a:r>
              <a:rPr lang="ru-RU" sz="2000" u="sng" dirty="0">
                <a:solidFill>
                  <a:srgbClr val="0000FF"/>
                </a:solidFill>
              </a:rPr>
              <a:t>http://localhost:3030</a:t>
            </a:r>
            <a:r>
              <a:rPr lang="ru-RU" sz="2000" dirty="0"/>
              <a:t> в локальном варианте.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5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231010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</a:t>
            </a:r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убличные конечные точки </a:t>
            </a: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SPARQL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1" y="764704"/>
            <a:ext cx="889248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FF0000"/>
                </a:solidFill>
              </a:rPr>
              <a:t>DBPedia</a:t>
            </a:r>
            <a:r>
              <a:rPr lang="ru-RU" sz="2400" dirty="0">
                <a:solidFill>
                  <a:prstClr val="black"/>
                </a:solidFill>
              </a:rPr>
              <a:t>. Обширные данные RDF из Википедии</a:t>
            </a:r>
          </a:p>
          <a:p>
            <a:r>
              <a:rPr lang="ru-RU" sz="24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ru-RU" sz="2400" dirty="0" smtClean="0">
                <a:solidFill>
                  <a:prstClr val="black"/>
                </a:solidFill>
                <a:hlinkClick r:id="rId2"/>
              </a:rPr>
              <a:t>dbpedia.org/sparql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800" dirty="0">
              <a:solidFill>
                <a:prstClr val="black"/>
              </a:solidFill>
            </a:endParaRPr>
          </a:p>
          <a:p>
            <a:r>
              <a:rPr lang="ru-RU" sz="2400" b="1" dirty="0" err="1">
                <a:solidFill>
                  <a:srgbClr val="FF0000"/>
                </a:solidFill>
              </a:rPr>
              <a:t>Wikidata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query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service</a:t>
            </a:r>
            <a:r>
              <a:rPr lang="ru-RU" sz="2400" dirty="0">
                <a:solidFill>
                  <a:prstClr val="black"/>
                </a:solidFill>
              </a:rPr>
              <a:t>. </a:t>
            </a:r>
            <a:r>
              <a:rPr lang="ru-RU" sz="2400" dirty="0" err="1">
                <a:solidFill>
                  <a:prstClr val="black"/>
                </a:solidFill>
              </a:rPr>
              <a:t>Викиданные</a:t>
            </a:r>
            <a:r>
              <a:rPr lang="ru-RU" sz="2400" dirty="0">
                <a:solidFill>
                  <a:prstClr val="black"/>
                </a:solidFill>
              </a:rPr>
              <a:t> - открытая и свободная база знаний, которая может использоваться и редактироваться как людьми, так и машинам</a:t>
            </a:r>
          </a:p>
          <a:p>
            <a:r>
              <a:rPr lang="ru-RU" sz="2400" dirty="0">
                <a:solidFill>
                  <a:prstClr val="black"/>
                </a:solidFill>
                <a:hlinkClick r:id="rId3"/>
              </a:rPr>
              <a:t>https://query.wikidata.org</a:t>
            </a:r>
            <a:r>
              <a:rPr lang="ru-RU" sz="2400" dirty="0" smtClean="0">
                <a:solidFill>
                  <a:prstClr val="black"/>
                </a:solidFill>
                <a:hlinkClick r:id="rId3"/>
              </a:rPr>
              <a:t>/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800" dirty="0">
              <a:solidFill>
                <a:prstClr val="black"/>
              </a:solidFill>
            </a:endParaRPr>
          </a:p>
          <a:p>
            <a:r>
              <a:rPr lang="ru-RU" sz="2400" b="1" dirty="0" err="1">
                <a:solidFill>
                  <a:srgbClr val="FF0000"/>
                </a:solidFill>
              </a:rPr>
              <a:t>SPARQLer</a:t>
            </a:r>
            <a:r>
              <a:rPr lang="ru-RU" sz="2400" dirty="0">
                <a:solidFill>
                  <a:prstClr val="black"/>
                </a:solidFill>
              </a:rPr>
              <a:t>. Конечная точка SPARQL общего назначения для данных, доступных через </a:t>
            </a:r>
            <a:r>
              <a:rPr lang="ru-RU" sz="2400" dirty="0" err="1">
                <a:solidFill>
                  <a:prstClr val="black"/>
                </a:solidFill>
              </a:rPr>
              <a:t>Web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  <a:hlinkClick r:id="rId4"/>
              </a:rPr>
              <a:t>http://</a:t>
            </a:r>
            <a:r>
              <a:rPr lang="ru-RU" sz="2400" dirty="0" smtClean="0">
                <a:solidFill>
                  <a:prstClr val="black"/>
                </a:solidFill>
                <a:hlinkClick r:id="rId4"/>
              </a:rPr>
              <a:t>sparql.org/sparql.html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800" dirty="0">
              <a:solidFill>
                <a:prstClr val="black"/>
              </a:solidFill>
            </a:endParaRPr>
          </a:p>
          <a:p>
            <a:r>
              <a:rPr lang="ru-RU" sz="2400" b="1" dirty="0">
                <a:solidFill>
                  <a:srgbClr val="FF0000"/>
                </a:solidFill>
              </a:rPr>
              <a:t>Bio2RDF</a:t>
            </a:r>
            <a:r>
              <a:rPr lang="ru-RU" sz="2400" dirty="0">
                <a:solidFill>
                  <a:prstClr val="black"/>
                </a:solidFill>
              </a:rPr>
              <a:t>. Данные </a:t>
            </a:r>
            <a:r>
              <a:rPr lang="ru-RU" sz="2400" dirty="0" err="1">
                <a:solidFill>
                  <a:prstClr val="black"/>
                </a:solidFill>
              </a:rPr>
              <a:t>биоинформатики</a:t>
            </a:r>
            <a:r>
              <a:rPr lang="ru-RU" sz="2400" dirty="0">
                <a:solidFill>
                  <a:prstClr val="black"/>
                </a:solidFill>
              </a:rPr>
              <a:t> из около 40 общедоступных баз данных</a:t>
            </a:r>
          </a:p>
          <a:p>
            <a:r>
              <a:rPr lang="ru-RU" sz="2400" dirty="0">
                <a:solidFill>
                  <a:prstClr val="black"/>
                </a:solidFill>
                <a:hlinkClick r:id="rId5"/>
              </a:rPr>
              <a:t>https://</a:t>
            </a:r>
            <a:r>
              <a:rPr lang="ru-RU" sz="2400" dirty="0" smtClean="0">
                <a:solidFill>
                  <a:prstClr val="black"/>
                </a:solidFill>
                <a:hlinkClick r:id="rId5"/>
              </a:rPr>
              <a:t>bio2rdf.org/sparql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800" dirty="0">
              <a:solidFill>
                <a:prstClr val="black"/>
              </a:solidFill>
            </a:endParaRPr>
          </a:p>
          <a:p>
            <a:r>
              <a:rPr lang="ru-RU" sz="2400" b="1" dirty="0" err="1">
                <a:solidFill>
                  <a:srgbClr val="FF0000"/>
                </a:solidFill>
              </a:rPr>
              <a:t>CiteSeer</a:t>
            </a:r>
            <a:r>
              <a:rPr lang="ru-RU" sz="2400" dirty="0">
                <a:solidFill>
                  <a:prstClr val="black"/>
                </a:solidFill>
              </a:rPr>
              <a:t>. </a:t>
            </a:r>
            <a:r>
              <a:rPr lang="ru-RU" sz="2400" dirty="0" smtClean="0">
                <a:solidFill>
                  <a:prstClr val="black"/>
                </a:solidFill>
              </a:rPr>
              <a:t>Электронная </a:t>
            </a:r>
            <a:r>
              <a:rPr lang="ru-RU" sz="2400" dirty="0">
                <a:solidFill>
                  <a:prstClr val="black"/>
                </a:solidFill>
              </a:rPr>
              <a:t>библиотека </a:t>
            </a:r>
            <a:r>
              <a:rPr lang="ru-RU" sz="2400" dirty="0" smtClean="0">
                <a:solidFill>
                  <a:prstClr val="black"/>
                </a:solidFill>
              </a:rPr>
              <a:t>научных </a:t>
            </a:r>
            <a:r>
              <a:rPr lang="ru-RU" sz="2400" dirty="0">
                <a:solidFill>
                  <a:prstClr val="black"/>
                </a:solidFill>
              </a:rPr>
              <a:t>и академических </a:t>
            </a:r>
            <a:r>
              <a:rPr lang="ru-RU" sz="2400" dirty="0" smtClean="0">
                <a:solidFill>
                  <a:prstClr val="black"/>
                </a:solidFill>
              </a:rPr>
              <a:t>статей (в </a:t>
            </a:r>
            <a:r>
              <a:rPr lang="ru-RU" sz="2400" dirty="0" err="1" smtClean="0">
                <a:solidFill>
                  <a:prstClr val="black"/>
                </a:solidFill>
              </a:rPr>
              <a:t>т.ч</a:t>
            </a:r>
            <a:r>
              <a:rPr lang="ru-RU" sz="2400" dirty="0" smtClean="0">
                <a:solidFill>
                  <a:prstClr val="black"/>
                </a:solidFill>
              </a:rPr>
              <a:t>. в </a:t>
            </a:r>
            <a:r>
              <a:rPr lang="ru-RU" sz="2400" dirty="0">
                <a:solidFill>
                  <a:prstClr val="black"/>
                </a:solidFill>
              </a:rPr>
              <a:t>области компьютерных наук и информатики.</a:t>
            </a:r>
          </a:p>
          <a:p>
            <a:r>
              <a:rPr lang="ru-RU" sz="2400" dirty="0">
                <a:solidFill>
                  <a:prstClr val="black"/>
                </a:solidFill>
                <a:hlinkClick r:id="rId6"/>
              </a:rPr>
              <a:t>http://citeseer.rkbexplorer.com/sparql</a:t>
            </a:r>
            <a:r>
              <a:rPr lang="ru-RU" sz="2400" dirty="0" smtClean="0">
                <a:solidFill>
                  <a:prstClr val="black"/>
                </a:solidFill>
                <a:hlinkClick r:id="rId6"/>
              </a:rPr>
              <a:t>/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89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25460"/>
            <a:ext cx="512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Рекомендуемая литература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620688"/>
            <a:ext cx="82809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</a:t>
            </a:r>
            <a:r>
              <a:rPr lang="ru-RU" sz="2000" dirty="0" err="1"/>
              <a:t>Бэлэни</a:t>
            </a:r>
            <a:r>
              <a:rPr lang="ru-RU" sz="2000" dirty="0"/>
              <a:t> Н. Будущее </a:t>
            </a:r>
            <a:r>
              <a:rPr lang="ru-RU" sz="2000" dirty="0" err="1"/>
              <a:t>Web</a:t>
            </a:r>
            <a:r>
              <a:rPr lang="ru-RU" sz="2000" dirty="0"/>
              <a:t> - за семантикой. </a:t>
            </a:r>
            <a:r>
              <a:rPr lang="en-US" sz="2000" dirty="0"/>
              <a:t>IBM, 2007.</a:t>
            </a:r>
            <a:endParaRPr lang="en-GB" sz="2000" dirty="0"/>
          </a:p>
          <a:p>
            <a:r>
              <a:rPr lang="en-GB" sz="2000" u="sng" dirty="0">
                <a:hlinkClick r:id="rId2"/>
              </a:rPr>
              <a:t>https://www.ibm.com/developerworks/ru/library/wa-semweb/wa-semweb-pdf.pdf</a:t>
            </a:r>
            <a:endParaRPr lang="en-GB" sz="2000" dirty="0"/>
          </a:p>
          <a:p>
            <a:r>
              <a:rPr lang="en-US" sz="2000" dirty="0"/>
              <a:t>2. </a:t>
            </a:r>
            <a:r>
              <a:rPr lang="ru-RU" sz="2000" dirty="0"/>
              <a:t>Лившиц Ю. Семантический Веб. Лекция № 8 курса «Алгоритмы для Интернета», 2006</a:t>
            </a:r>
            <a:endParaRPr lang="en-GB" sz="2000" dirty="0"/>
          </a:p>
          <a:p>
            <a:r>
              <a:rPr lang="ru-RU" sz="2000" u="sng" dirty="0">
                <a:hlinkClick r:id="rId3"/>
              </a:rPr>
              <a:t>https://logic.pdmi.ras.ru/~yura/internet/08ianote.pdf</a:t>
            </a:r>
            <a:endParaRPr lang="en-GB" sz="2000" dirty="0"/>
          </a:p>
          <a:p>
            <a:r>
              <a:rPr lang="ru-RU" sz="2000" dirty="0"/>
              <a:t>3. Горшков С. Введение в онтологическое моделирование. – </a:t>
            </a:r>
            <a:r>
              <a:rPr lang="ru-RU" sz="2000" dirty="0" err="1"/>
              <a:t>ТриниДата</a:t>
            </a:r>
            <a:r>
              <a:rPr lang="ru-RU" sz="2000" dirty="0"/>
              <a:t>, 2016. – 166 с.</a:t>
            </a:r>
            <a:endParaRPr lang="en-GB" sz="2000" dirty="0"/>
          </a:p>
          <a:p>
            <a:r>
              <a:rPr lang="ru-RU" sz="2000" u="sng" dirty="0">
                <a:hlinkClick r:id="rId4"/>
              </a:rPr>
              <a:t>https://trinidata.ru/files/SemanticIntro.pdf</a:t>
            </a:r>
            <a:endParaRPr lang="en-GB" sz="2000" dirty="0"/>
          </a:p>
          <a:p>
            <a:r>
              <a:rPr lang="ru-RU" sz="2000" dirty="0"/>
              <a:t>4. Соловьев В.Д., Добров Б.В., Иванов В.В., Лукашевич Н.В. Онтологии и тезаурусы. Учебное пособие. – Казань, Москва, 2006. – 157 с.</a:t>
            </a:r>
            <a:endParaRPr lang="en-GB" sz="2000" dirty="0"/>
          </a:p>
          <a:p>
            <a:r>
              <a:rPr lang="ru-RU" sz="2000" u="sng" dirty="0">
                <a:hlinkClick r:id="rId5"/>
              </a:rPr>
              <a:t>http://window.edu.ru/resource/722/41722/files/ot_2006_posobie.pdf</a:t>
            </a:r>
            <a:endParaRPr lang="en-GB" sz="2000" dirty="0"/>
          </a:p>
          <a:p>
            <a:r>
              <a:rPr lang="ru-RU" sz="2000" dirty="0"/>
              <a:t>5. Балашова И.Ю., </a:t>
            </a:r>
            <a:r>
              <a:rPr lang="ru-RU" sz="2000" dirty="0" err="1"/>
              <a:t>Прошкина</a:t>
            </a:r>
            <a:r>
              <a:rPr lang="ru-RU" sz="2000" dirty="0"/>
              <a:t> Е.Н. Онтологический инжиниринг в проектировании интеллектуальных информационных систем. Учебное пособие, Пенза: ПГУ, 2019. – 156 с.</a:t>
            </a:r>
            <a:endParaRPr lang="en-GB" sz="2000" dirty="0"/>
          </a:p>
          <a:p>
            <a:r>
              <a:rPr lang="ru-RU" sz="2000" u="sng" dirty="0">
                <a:hlinkClick r:id="rId6"/>
              </a:rPr>
              <a:t>https://yadi.sk/i/9aaabTSaYiyfeA</a:t>
            </a:r>
            <a:endParaRPr lang="en-GB" sz="2000" dirty="0"/>
          </a:p>
          <a:p>
            <a:r>
              <a:rPr lang="ru-RU" sz="2000" dirty="0"/>
              <a:t>6. </a:t>
            </a:r>
            <a:r>
              <a:rPr lang="en-US" sz="2000" dirty="0"/>
              <a:t>FAQ </a:t>
            </a:r>
            <a:r>
              <a:rPr lang="ru-RU" sz="2000" dirty="0"/>
              <a:t>по языку </a:t>
            </a:r>
            <a:r>
              <a:rPr lang="en-US" sz="2000" dirty="0"/>
              <a:t>SWRL</a:t>
            </a:r>
            <a:r>
              <a:rPr lang="ru-RU" sz="2000" dirty="0"/>
              <a:t> (на англ.).</a:t>
            </a:r>
            <a:endParaRPr lang="en-GB" sz="2000" dirty="0"/>
          </a:p>
          <a:p>
            <a:r>
              <a:rPr lang="en-US" sz="2000" u="sng" dirty="0">
                <a:hlinkClick r:id="rId7"/>
              </a:rPr>
              <a:t>https://github.com/protegeproject/swrlapi/wiki/SWRLLanguageFAQ</a:t>
            </a:r>
            <a:endParaRPr lang="en-GB" sz="2000" dirty="0"/>
          </a:p>
          <a:p>
            <a:r>
              <a:rPr lang="en-GB" sz="2000" dirty="0"/>
              <a:t>7. </a:t>
            </a:r>
            <a:r>
              <a:rPr lang="en-GB" sz="2000" dirty="0" err="1"/>
              <a:t>DuCharme</a:t>
            </a:r>
            <a:r>
              <a:rPr lang="en-GB" sz="2000" dirty="0"/>
              <a:t> B. Learning SPARQL. - O’Reilly, 2011. – 256 p. (</a:t>
            </a:r>
            <a:r>
              <a:rPr lang="ru-RU" sz="2000" dirty="0"/>
              <a:t>на </a:t>
            </a:r>
            <a:r>
              <a:rPr lang="ru-RU" sz="2000" dirty="0" err="1"/>
              <a:t>англ</a:t>
            </a:r>
            <a:r>
              <a:rPr lang="en-GB" sz="2000" dirty="0"/>
              <a:t>.)</a:t>
            </a:r>
          </a:p>
          <a:p>
            <a:r>
              <a:rPr lang="en-GB" sz="2000" u="sng" dirty="0">
                <a:hlinkClick r:id="rId8"/>
              </a:rPr>
              <a:t>https://yadi.sk/d/1VjzMHzqMa-wXw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963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45402" y="116632"/>
            <a:ext cx="6628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RDF - </a:t>
            </a:r>
            <a:r>
              <a:rPr lang="ru-RU" sz="2800" dirty="0"/>
              <a:t>модель для представления данных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ru/2/22/RDF-trip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74" y="3212976"/>
            <a:ext cx="5571298" cy="9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692696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RDF представляет </a:t>
            </a:r>
            <a:r>
              <a:rPr lang="ru-RU" sz="2000" b="1" dirty="0"/>
              <a:t>утверждения</a:t>
            </a:r>
            <a:r>
              <a:rPr lang="ru-RU" sz="2000" dirty="0"/>
              <a:t> о ресурсах в виде, пригодном для машинной обработки.</a:t>
            </a:r>
            <a:endParaRPr lang="en-GB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1340768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Ресурсом в RDF может быть любая сущность </a:t>
            </a:r>
            <a:r>
              <a:rPr lang="ru-RU" sz="2000" dirty="0"/>
              <a:t>— как информационная (например, веб-сайт или изображение), так и неинформационная (например, человек, город или некое абстрактное понятие). </a:t>
            </a:r>
            <a:endParaRPr lang="en-GB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420888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Утверждение о ресурсе имеет </a:t>
            </a:r>
            <a:r>
              <a:rPr lang="ru-RU" sz="2000" dirty="0"/>
              <a:t>вид «</a:t>
            </a:r>
            <a:r>
              <a:rPr lang="ru-RU" sz="2000" b="1" dirty="0"/>
              <a:t>субъект — предикат — объект</a:t>
            </a:r>
            <a:r>
              <a:rPr lang="ru-RU" sz="2000" dirty="0"/>
              <a:t>» и называется </a:t>
            </a:r>
            <a:r>
              <a:rPr lang="ru-RU" sz="2000" b="1" dirty="0" smtClean="0">
                <a:solidFill>
                  <a:srgbClr val="C00000"/>
                </a:solidFill>
              </a:rPr>
              <a:t>триплетом</a:t>
            </a:r>
            <a:r>
              <a:rPr lang="en-US" sz="2000" b="1" dirty="0"/>
              <a:t>.</a:t>
            </a:r>
            <a:endParaRPr lang="en-GB" sz="20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78" y="4165237"/>
            <a:ext cx="6187174" cy="242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58357" y="468507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Пример 1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8515" y="5877272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Пример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45637" y="3429000"/>
            <a:ext cx="1086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Шаблон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837-06F6-4472-84B7-FB21D44AD83C}" type="slidenum">
              <a:rPr lang="ru-RU" smtClean="0"/>
              <a:pPr/>
              <a:t>90</a:t>
            </a:fld>
            <a:endParaRPr lang="ru-RU"/>
          </a:p>
        </p:txBody>
      </p:sp>
      <p:sp>
        <p:nvSpPr>
          <p:cNvPr id="251905" name="Rectangle 1"/>
          <p:cNvSpPr>
            <a:spLocks noChangeArrowheads="1"/>
          </p:cNvSpPr>
          <p:nvPr/>
        </p:nvSpPr>
        <p:spPr bwMode="auto">
          <a:xfrm>
            <a:off x="2123728" y="2420888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Спасибо за внимание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26860</TotalTime>
  <Words>4858</Words>
  <Application>Microsoft Office PowerPoint</Application>
  <PresentationFormat>Экран (4:3)</PresentationFormat>
  <Paragraphs>690</Paragraphs>
  <Slides>90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91" baseType="lpstr">
      <vt:lpstr>Тема Office</vt:lpstr>
      <vt:lpstr>семантическИЙ веб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И МЕТОДЫ ПРОЕКТИРОВАНИЯ РАСПРЕДЕЛЕННЫХ КОМПОНЕНТНО-БАЗИРОВАННЫХ ИНФОРМАЦИОННО-УПРАВЛЯЮЩИХ СИСТЕМ ПРОМЫШЛЕННОЙ АВТОМАТИКИ</dc:title>
  <dc:creator>vict</dc:creator>
  <cp:lastModifiedBy>victor</cp:lastModifiedBy>
  <cp:revision>874</cp:revision>
  <dcterms:created xsi:type="dcterms:W3CDTF">2013-06-24T05:43:47Z</dcterms:created>
  <dcterms:modified xsi:type="dcterms:W3CDTF">2020-12-02T17:41:05Z</dcterms:modified>
</cp:coreProperties>
</file>