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4" r:id="rId9"/>
    <p:sldId id="302" r:id="rId10"/>
    <p:sldId id="303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4" r:id="rId19"/>
    <p:sldId id="315" r:id="rId20"/>
    <p:sldId id="312" r:id="rId21"/>
    <p:sldId id="313" r:id="rId22"/>
    <p:sldId id="323" r:id="rId23"/>
    <p:sldId id="322" r:id="rId24"/>
    <p:sldId id="321" r:id="rId25"/>
    <p:sldId id="320" r:id="rId26"/>
    <p:sldId id="319" r:id="rId27"/>
    <p:sldId id="316" r:id="rId28"/>
    <p:sldId id="317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514" autoAdjust="0"/>
  </p:normalViewPr>
  <p:slideViewPr>
    <p:cSldViewPr snapToGrid="0">
      <p:cViewPr varScale="1">
        <p:scale>
          <a:sx n="76" d="100"/>
          <a:sy n="76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D7595-FCF4-4099-BD8C-13459FCC7DA5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82645-4708-44BD-8BD9-71C144DEFD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6553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E67B7-8B86-328F-B7EC-B1BF2A576E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59CDB87-CA93-4BE7-35CF-A0C68EDF3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0E2DA8-8EAF-33A0-3065-C716BF3E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01D051-4978-EF7F-8C8A-3F244BC2E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B9766E-6D6E-8A4C-658A-B4685CE05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1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20FEB8-DA1D-02DC-B5C2-755D5259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708DD26-2A62-77FD-1C83-3B3882EAC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A89C9-6D79-3B2C-6B15-AEF4507A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E70559-F67E-CA20-365A-2B0DDAFBD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A736514-470B-0377-D0F6-5D31A6DEA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3551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93FE35-8AF2-DD78-796E-56EC686361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7B660D9-45FD-7890-3D0F-E47BD8B39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5E59F6-A2CA-A130-A170-4BCEBFD81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0739BC6-BAA9-14F7-E5F0-45F92CF9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43F45-277D-2C12-D898-2C9E77A34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799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02B64-7A03-AC61-9E5C-F4F4D95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4FDECA-25F9-183C-D3B7-DD5F7B110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7809E4-C3AA-7FFF-66D9-82958219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95A159-D873-5BF8-F8CB-3C05B127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FD8BDA-8665-8883-9E4D-14AD25E2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2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31642-8603-DDAE-C5AF-BB3C06858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A25BA09-5383-933C-E291-BDB4B710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069EBF-C0B5-9EB4-DCC1-9E8BACFF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32AC16-93B3-1460-E3C7-65580E1A6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7152A2-48DC-5799-2499-17FE61B4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44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675EDD-FB9F-F045-EE95-10EF9D2F4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C7BC94-00BF-2A5B-BF4D-C38882A6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5A367E-D4A4-00C0-F75B-8C02E2A06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43EE95-E43A-EB58-34A0-A9DDECDD7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1CE8F9-1034-21B2-38EF-2A8B5C4D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EE8E6C-9A75-8F08-58CE-EB938E297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2593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D429E8-D3A7-B63A-2739-1D5705FF4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6582CD-AB3F-25A9-B795-21CDC760E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87405F-9984-D933-744C-463E03AB0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50840FB-509F-F934-5C06-61A5B08526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0BB4397-1D85-C4FA-132E-1D2C7A3938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81F2429-F720-BD98-422E-081D31D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8D6B9B-B5DF-8947-4A97-B1959BB9A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E5F275-C6C3-C7A7-9B49-AB9241D5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6479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D78BE3-96E3-542D-B866-54D4D5BDD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AB0066-C93A-CE44-C9C9-8492509E5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86183F-4A06-0A6D-2439-9920BE59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A19C14-09EE-8DA0-35EE-10747B9F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911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B0E34C-DF03-FB68-EAB6-2F9E41209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3423B85-5262-79FE-1774-FCA052A99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B42707-0180-59A5-67BB-165999785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111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F69A8C-27E6-130A-0F34-2A6C96206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B8BD66-0277-8F15-78C4-39A5EE217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3E5280-B2C5-EB27-34F2-3D18F3D0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040CD3B-D516-8EF6-49C8-81E52299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E39D0E4-C405-ED24-5E05-503B0046E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A4DDD1-B00C-597F-82F6-F2A809291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590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39A1-0DED-CE4B-5B62-BD19F0BC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54D6F2-42E9-3FEA-C6A7-740C51D9D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A8E58D-4DAC-4FC8-5B80-7961711AC2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0A013B-DD5C-737D-F0AB-7C157241F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4E4AEB-1CB0-2CFD-BC02-DFD9847A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B0ABAB9-35CC-F3B8-B086-C857480ED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127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8F0C5-9240-24BB-AB2C-20ADF63F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4742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A6985C-F8DC-F486-A49E-0B2B6544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91F3EF-F30E-6D88-967B-040F961D8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C0F7-D75B-4C5D-8BA2-4B6485705959}" type="datetimeFigureOut">
              <a:rPr lang="ru-RU" smtClean="0"/>
              <a:t>07.02.2025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9879BD-3AFC-8225-C352-7D9D01B1A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E1DDE2-73F3-A77C-24A3-116C7FD4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430C-6405-4F43-BEE8-A9EDAAE57C2A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DEFAF48-7A20-BDED-6DB6-D8E23EB4BE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9053" y="24422"/>
            <a:ext cx="2322947" cy="200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68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A6D10E-B4D8-B973-A146-B23613FFF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Технологии программирования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AF7337-EB00-C20F-E6CF-D664DFEC72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70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EDF9F-0D79-E4D7-A85A-3CCE85D7A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ru-RU" dirty="0"/>
              <a:t>пример ответа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0C467A-A898-E01C-E681-9D6659E81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HTTP/1.x 200 OK</a:t>
            </a:r>
          </a:p>
          <a:p>
            <a:r>
              <a:rPr lang="en-US" dirty="0">
                <a:latin typeface="Consolas" panose="020B0609020204030204" pitchFamily="49" charset="0"/>
              </a:rPr>
              <a:t>Transfer-Encoding: chunked</a:t>
            </a:r>
          </a:p>
          <a:p>
            <a:r>
              <a:rPr lang="en-US" dirty="0">
                <a:latin typeface="Consolas" panose="020B0609020204030204" pitchFamily="49" charset="0"/>
              </a:rPr>
              <a:t>Date: Sat, 28 Nov 2009 04:36:25 GMT</a:t>
            </a:r>
          </a:p>
          <a:p>
            <a:r>
              <a:rPr lang="en-US" dirty="0">
                <a:latin typeface="Consolas" panose="020B0609020204030204" pitchFamily="49" charset="0"/>
              </a:rPr>
              <a:t>Server: </a:t>
            </a:r>
            <a:r>
              <a:rPr lang="en-US" dirty="0" err="1">
                <a:latin typeface="Consolas" panose="020B0609020204030204" pitchFamily="49" charset="0"/>
              </a:rPr>
              <a:t>LiteSpeed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Connection: close</a:t>
            </a:r>
          </a:p>
          <a:p>
            <a:r>
              <a:rPr lang="en-US" dirty="0">
                <a:latin typeface="Consolas" panose="020B0609020204030204" pitchFamily="49" charset="0"/>
              </a:rPr>
              <a:t>X-Powered-By: W3 Total Cache/0.8</a:t>
            </a:r>
          </a:p>
          <a:p>
            <a:r>
              <a:rPr lang="en-US" dirty="0">
                <a:latin typeface="Consolas" panose="020B0609020204030204" pitchFamily="49" charset="0"/>
              </a:rPr>
              <a:t>Pragma: public</a:t>
            </a:r>
          </a:p>
          <a:p>
            <a:r>
              <a:rPr lang="en-US" dirty="0">
                <a:latin typeface="Consolas" panose="020B0609020204030204" pitchFamily="49" charset="0"/>
              </a:rPr>
              <a:t>Expires: Sat, 28 Nov 2009 05:36:25 GMT</a:t>
            </a:r>
          </a:p>
          <a:p>
            <a:r>
              <a:rPr lang="en-US" dirty="0" err="1">
                <a:latin typeface="Consolas" panose="020B0609020204030204" pitchFamily="49" charset="0"/>
              </a:rPr>
              <a:t>Etag</a:t>
            </a:r>
            <a:r>
              <a:rPr lang="en-US" dirty="0">
                <a:latin typeface="Consolas" panose="020B0609020204030204" pitchFamily="49" charset="0"/>
              </a:rPr>
              <a:t>: "pub1259380237;gz"</a:t>
            </a:r>
          </a:p>
          <a:p>
            <a:r>
              <a:rPr lang="en-US" dirty="0">
                <a:latin typeface="Consolas" panose="020B0609020204030204" pitchFamily="49" charset="0"/>
              </a:rPr>
              <a:t>Cache-Control: max-age=3600, public</a:t>
            </a:r>
          </a:p>
        </p:txBody>
      </p:sp>
    </p:spTree>
    <p:extLst>
      <p:ext uri="{BB962C8B-B14F-4D97-AF65-F5344CB8AC3E}">
        <p14:creationId xmlns:p14="http://schemas.microsoft.com/office/powerpoint/2010/main" val="404721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9A0F3-26F9-2322-BBE9-212BE88BC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B0755-E343-2B28-86C8-3DAB5849D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ru-RU" dirty="0"/>
              <a:t>пример ответа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D0ADE3-65B2-9A06-9A8C-8CB870BDB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Content-Type: text/html; charset=UTF-8</a:t>
            </a:r>
          </a:p>
          <a:p>
            <a:r>
              <a:rPr lang="en-US" dirty="0">
                <a:latin typeface="Consolas" panose="020B0609020204030204" pitchFamily="49" charset="0"/>
              </a:rPr>
              <a:t>Last-Modified: Sat, 28 Nov 2009 03:50:37 GMT</a:t>
            </a:r>
          </a:p>
          <a:p>
            <a:r>
              <a:rPr lang="en-US" dirty="0">
                <a:latin typeface="Consolas" panose="020B0609020204030204" pitchFamily="49" charset="0"/>
              </a:rPr>
              <a:t>X-Pingback: https://net.tutsplus.com/xmlrpc.php</a:t>
            </a:r>
          </a:p>
          <a:p>
            <a:r>
              <a:rPr lang="en-US" dirty="0">
                <a:latin typeface="Consolas" panose="020B0609020204030204" pitchFamily="49" charset="0"/>
              </a:rPr>
              <a:t>Content-Encoding: </a:t>
            </a:r>
            <a:r>
              <a:rPr lang="en-US" dirty="0" err="1">
                <a:latin typeface="Consolas" panose="020B0609020204030204" pitchFamily="49" charset="0"/>
              </a:rPr>
              <a:t>gzip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Vary: Accept-Encoding, Cookie, User-Agent</a:t>
            </a:r>
          </a:p>
          <a:p>
            <a:r>
              <a:rPr lang="en-US" dirty="0">
                <a:latin typeface="Consolas" panose="020B0609020204030204" pitchFamily="49" charset="0"/>
              </a:rPr>
              <a:t>&lt;!DOCTYPE html PUBLIC "-//W3C//DTD XHTML 1.0 Strict//EN" "http://www.w3.org/TR/xhtml1/DTD/xhtml1-strict.dtd"&gt;</a:t>
            </a:r>
          </a:p>
          <a:p>
            <a:r>
              <a:rPr lang="en-US" dirty="0">
                <a:latin typeface="Consolas" panose="020B0609020204030204" pitchFamily="49" charset="0"/>
              </a:rPr>
              <a:t>&lt;html </a:t>
            </a:r>
            <a:r>
              <a:rPr lang="en-US" dirty="0" err="1">
                <a:latin typeface="Consolas" panose="020B0609020204030204" pitchFamily="49" charset="0"/>
              </a:rPr>
              <a:t>xmlns</a:t>
            </a:r>
            <a:r>
              <a:rPr lang="en-US" dirty="0">
                <a:latin typeface="Consolas" panose="020B0609020204030204" pitchFamily="49" charset="0"/>
              </a:rPr>
              <a:t>="http://www.w3.org/1999/xhtml"&gt;</a:t>
            </a:r>
          </a:p>
          <a:p>
            <a:r>
              <a:rPr lang="en-US" dirty="0">
                <a:latin typeface="Consolas" panose="020B0609020204030204" pitchFamily="49" charset="0"/>
              </a:rPr>
              <a:t>&lt;head&gt;</a:t>
            </a:r>
          </a:p>
          <a:p>
            <a:r>
              <a:rPr lang="en-US" dirty="0">
                <a:latin typeface="Consolas" panose="020B0609020204030204" pitchFamily="49" charset="0"/>
              </a:rPr>
              <a:t>&lt;meta http-</a:t>
            </a:r>
            <a:r>
              <a:rPr lang="en-US" dirty="0" err="1">
                <a:latin typeface="Consolas" panose="020B0609020204030204" pitchFamily="49" charset="0"/>
              </a:rPr>
              <a:t>equiv</a:t>
            </a:r>
            <a:r>
              <a:rPr lang="en-US" dirty="0">
                <a:latin typeface="Consolas" panose="020B0609020204030204" pitchFamily="49" charset="0"/>
              </a:rPr>
              <a:t>="Content-Type" content="text/html; charset=utf-8" /&gt;</a:t>
            </a:r>
          </a:p>
          <a:p>
            <a:r>
              <a:rPr lang="en-US" dirty="0">
                <a:latin typeface="Consolas" panose="020B0609020204030204" pitchFamily="49" charset="0"/>
              </a:rPr>
              <a:t>&lt;title&gt;Top 20+ MySQL Best Practices - </a:t>
            </a:r>
            <a:r>
              <a:rPr lang="en-US" dirty="0" err="1">
                <a:latin typeface="Consolas" panose="020B0609020204030204" pitchFamily="49" charset="0"/>
              </a:rPr>
              <a:t>Nettuts</a:t>
            </a:r>
            <a:r>
              <a:rPr lang="en-US" dirty="0">
                <a:latin typeface="Consolas" panose="020B0609020204030204" pitchFamily="49" charset="0"/>
              </a:rPr>
              <a:t>+&lt;/title&gt;</a:t>
            </a:r>
          </a:p>
          <a:p>
            <a:r>
              <a:rPr lang="en-US" dirty="0">
                <a:latin typeface="Consolas" panose="020B0609020204030204" pitchFamily="49" charset="0"/>
              </a:rPr>
              <a:t>&lt;!-- ... rest of the html ... --&gt;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085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3CE36-6A29-6BCE-60A8-0CFF3D91E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описания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E4BC1CF-9EB9-61BF-4CFE-8F9A2626E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193" y="1825625"/>
            <a:ext cx="9301614" cy="4895850"/>
          </a:xfrm>
        </p:spPr>
      </p:pic>
    </p:spTree>
    <p:extLst>
      <p:ext uri="{BB962C8B-B14F-4D97-AF65-F5344CB8AC3E}">
        <p14:creationId xmlns:p14="http://schemas.microsoft.com/office/powerpoint/2010/main" val="121466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93816-3AF7-13ED-6748-9C091A61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данных на сервер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5ED66D-56A1-1B6B-A43C-3693C126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адресной строке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теле запроса с помощью </a:t>
            </a:r>
            <a:r>
              <a:rPr lang="en-US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 помощью </a:t>
            </a:r>
            <a:r>
              <a:rPr lang="en-US" dirty="0"/>
              <a:t>FORM DATA</a:t>
            </a:r>
          </a:p>
        </p:txBody>
      </p:sp>
    </p:spTree>
    <p:extLst>
      <p:ext uri="{BB962C8B-B14F-4D97-AF65-F5344CB8AC3E}">
        <p14:creationId xmlns:p14="http://schemas.microsoft.com/office/powerpoint/2010/main" val="828864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7C08C-1B96-2BD5-0F39-F6FE853C6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Отправка данных на сервер с помощью параметров адресной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32A848-17B7-A7AC-11A8-F1D9BFB0D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https://localhost:3000/user?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userId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5896544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https://example.com/search?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keyword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orderby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date</a:t>
            </a:r>
          </a:p>
          <a:p>
            <a:endParaRPr lang="en-US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https://example.com/search?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keyword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sort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asc</a:t>
            </a:r>
            <a:r>
              <a:rPr lang="en-US" dirty="0"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30</a:t>
            </a:r>
          </a:p>
          <a:p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499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B496F-3C66-5787-778E-EC3934E28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Отправка данных на сервер с помощью</a:t>
            </a:r>
            <a:r>
              <a:rPr lang="en-US" dirty="0"/>
              <a:t> Json </a:t>
            </a:r>
            <a:r>
              <a:rPr lang="ru-RU" dirty="0"/>
              <a:t>внутри </a:t>
            </a:r>
            <a:r>
              <a:rPr lang="en-US" dirty="0"/>
              <a:t>http body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88A1BF2-6B93-625D-B5D4-3C408307C7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const obj = { hello: "world" 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const request = new Request("/</a:t>
            </a:r>
            <a:r>
              <a:rPr lang="en-US" dirty="0" err="1">
                <a:latin typeface="Consolas" panose="020B0609020204030204" pitchFamily="49" charset="0"/>
              </a:rPr>
              <a:t>myEndpoint</a:t>
            </a:r>
            <a:r>
              <a:rPr lang="en-US" dirty="0">
                <a:latin typeface="Consolas" panose="020B0609020204030204" pitchFamily="49" charset="0"/>
              </a:rPr>
              <a:t>", {</a:t>
            </a:r>
          </a:p>
          <a:p>
            <a:r>
              <a:rPr lang="en-US" dirty="0">
                <a:latin typeface="Consolas" panose="020B0609020204030204" pitchFamily="49" charset="0"/>
              </a:rPr>
              <a:t>  method: "POST",</a:t>
            </a:r>
          </a:p>
          <a:p>
            <a:r>
              <a:rPr lang="en-US" dirty="0">
                <a:latin typeface="Consolas" panose="020B0609020204030204" pitchFamily="49" charset="0"/>
              </a:rPr>
              <a:t>  body: </a:t>
            </a:r>
            <a:r>
              <a:rPr lang="en-US" dirty="0" err="1">
                <a:latin typeface="Consolas" panose="020B0609020204030204" pitchFamily="49" charset="0"/>
              </a:rPr>
              <a:t>JSON.stringify</a:t>
            </a:r>
            <a:r>
              <a:rPr lang="en-US" dirty="0">
                <a:latin typeface="Consolas" panose="020B0609020204030204" pitchFamily="49" charset="0"/>
              </a:rPr>
              <a:t>(obj),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request.json</a:t>
            </a:r>
            <a:r>
              <a:rPr lang="en-US" dirty="0">
                <a:latin typeface="Consolas" panose="020B0609020204030204" pitchFamily="49" charset="0"/>
              </a:rPr>
              <a:t>().then((data) =&gt; {</a:t>
            </a:r>
          </a:p>
          <a:p>
            <a:r>
              <a:rPr lang="en-US" dirty="0">
                <a:latin typeface="Consolas" panose="020B0609020204030204" pitchFamily="49" charset="0"/>
              </a:rPr>
              <a:t>  // do something with the data sent in the request</a:t>
            </a:r>
          </a:p>
          <a:p>
            <a:r>
              <a:rPr lang="en-US" dirty="0">
                <a:latin typeface="Consolas" panose="020B0609020204030204" pitchFamily="49" charset="0"/>
              </a:rPr>
              <a:t>});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75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91D07-6CC9-31E7-EDDD-3B014849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Отправка данных на сервер с помощью </a:t>
            </a:r>
            <a:r>
              <a:rPr lang="en-US" dirty="0"/>
              <a:t>form data </a:t>
            </a:r>
            <a:r>
              <a:rPr lang="ru-RU" dirty="0"/>
              <a:t>внутри </a:t>
            </a:r>
            <a:r>
              <a:rPr lang="en-US" dirty="0"/>
              <a:t>http body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8D084-AE0D-160C-530B-3D1723E0B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POST</a:t>
            </a:r>
            <a:r>
              <a:rPr lang="en-US" dirty="0">
                <a:latin typeface="Consolas" panose="020B0609020204030204" pitchFamily="49" charset="0"/>
              </a:rPr>
              <a:t> /test HTTP/1.1</a:t>
            </a:r>
          </a:p>
          <a:p>
            <a:r>
              <a:rPr lang="en-US" dirty="0">
                <a:latin typeface="Consolas" panose="020B0609020204030204" pitchFamily="49" charset="0"/>
              </a:rPr>
              <a:t>Host: example.com</a:t>
            </a:r>
          </a:p>
          <a:p>
            <a:r>
              <a:rPr lang="en-US" dirty="0">
                <a:latin typeface="Consolas" panose="020B0609020204030204" pitchFamily="49" charset="0"/>
              </a:rPr>
              <a:t>Content-Type: multipart/</a:t>
            </a:r>
            <a:r>
              <a:rPr lang="en-US" dirty="0" err="1">
                <a:latin typeface="Consolas" panose="020B0609020204030204" pitchFamily="49" charset="0"/>
              </a:rPr>
              <a:t>form-data;boundary</a:t>
            </a:r>
            <a:r>
              <a:rPr lang="en-US" dirty="0">
                <a:latin typeface="Consolas" panose="020B0609020204030204" pitchFamily="49" charset="0"/>
              </a:rPr>
              <a:t>="delimiter12345“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--delimiter12345</a:t>
            </a:r>
          </a:p>
          <a:p>
            <a:r>
              <a:rPr lang="en-US" dirty="0">
                <a:latin typeface="Consolas" panose="020B0609020204030204" pitchFamily="49" charset="0"/>
              </a:rPr>
              <a:t>Content-Disposition: form-data; name="field1"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value1</a:t>
            </a:r>
          </a:p>
          <a:p>
            <a:r>
              <a:rPr lang="en-US" dirty="0">
                <a:latin typeface="Consolas" panose="020B0609020204030204" pitchFamily="49" charset="0"/>
              </a:rPr>
              <a:t>--delimiter12345</a:t>
            </a:r>
          </a:p>
          <a:p>
            <a:r>
              <a:rPr lang="en-US" dirty="0">
                <a:latin typeface="Consolas" panose="020B0609020204030204" pitchFamily="49" charset="0"/>
              </a:rPr>
              <a:t>Content-Disposition: form-data; name="field2"; filename="example.txt"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value2</a:t>
            </a:r>
          </a:p>
          <a:p>
            <a:r>
              <a:rPr lang="en-US" dirty="0">
                <a:latin typeface="Consolas" panose="020B0609020204030204" pitchFamily="49" charset="0"/>
              </a:rPr>
              <a:t>--delimiter12345--</a:t>
            </a:r>
            <a:endParaRPr lang="ru-RU" dirty="0"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1204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ADB4BB-40D3-49E2-5FEA-6D5068731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EndPoint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983AA-E9E8-8AF7-254E-191FD8C54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b="1" i="0" dirty="0">
                <a:solidFill>
                  <a:srgbClr val="0E1014"/>
                </a:solidFill>
                <a:effectLst/>
              </a:rPr>
              <a:t>End</a:t>
            </a:r>
            <a:r>
              <a:rPr lang="en-US" b="1" i="0" dirty="0">
                <a:solidFill>
                  <a:srgbClr val="0E1014"/>
                </a:solidFill>
                <a:effectLst/>
              </a:rPr>
              <a:t>P</a:t>
            </a:r>
            <a:r>
              <a:rPr lang="ru-RU" b="1" i="0" dirty="0" err="1">
                <a:solidFill>
                  <a:srgbClr val="0E1014"/>
                </a:solidFill>
                <a:effectLst/>
              </a:rPr>
              <a:t>oint</a:t>
            </a:r>
            <a:r>
              <a:rPr lang="ru-RU" b="0" i="0" dirty="0">
                <a:solidFill>
                  <a:srgbClr val="0E1014"/>
                </a:solidFill>
                <a:effectLst/>
              </a:rPr>
              <a:t> — это конечная точка веб-сервиса, к которой клиентское приложение обращается для выполнения определённых операций или получения данных. </a:t>
            </a:r>
            <a:r>
              <a:rPr lang="ru-RU" b="0" i="0" dirty="0" err="1">
                <a:solidFill>
                  <a:srgbClr val="0E1014"/>
                </a:solidFill>
                <a:effectLst/>
              </a:rPr>
              <a:t>Эндпоинты</a:t>
            </a:r>
            <a:r>
              <a:rPr lang="ru-RU" b="0" i="0" dirty="0">
                <a:solidFill>
                  <a:srgbClr val="0E1014"/>
                </a:solidFill>
                <a:effectLst/>
              </a:rPr>
              <a:t> обычно представляют собой URL-адреса, к которым отправляются HTTP-запросы.</a:t>
            </a:r>
            <a:endParaRPr lang="en-US" b="0" i="0" dirty="0">
              <a:solidFill>
                <a:srgbClr val="0E1014"/>
              </a:solidFill>
              <a:effectLst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383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8464E-8117-0DC4-0C27-FB5A75F1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5E0421-2AA5-2AC7-79DD-A6954E326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EndPoint</a:t>
            </a:r>
            <a:r>
              <a:rPr lang="en-US" dirty="0"/>
              <a:t> – </a:t>
            </a:r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FB437E-B354-0533-366B-CAC0A08DF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E1014"/>
                </a:solidFill>
                <a:effectLst/>
              </a:rPr>
              <a:t>Чтение данных: с помощью </a:t>
            </a:r>
            <a:r>
              <a:rPr lang="ru-RU" b="0" i="0" dirty="0" err="1">
                <a:solidFill>
                  <a:srgbClr val="0E1014"/>
                </a:solidFill>
                <a:effectLst/>
              </a:rPr>
              <a:t>эндпоинта</a:t>
            </a:r>
            <a:r>
              <a:rPr lang="ru-RU" b="0" i="0" dirty="0">
                <a:solidFill>
                  <a:srgbClr val="0E1014"/>
                </a:solidFill>
                <a:effectLst/>
              </a:rPr>
              <a:t> можно получить данные из системы. Например, список всех пользователей или детальная информация о конкретном пользователе.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E1014"/>
                </a:solidFill>
                <a:effectLst/>
              </a:rPr>
              <a:t>Создание данных: можно создавать новые данные в системе. Например, добавление нового пользователя или создание новой записи в базе данных.</a:t>
            </a:r>
          </a:p>
          <a:p>
            <a:pPr marL="457200" indent="-457200" algn="just" fontAlgn="base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E1014"/>
                </a:solidFill>
                <a:effectLst/>
              </a:rPr>
              <a:t>Обновление данных: конечная точка обновляет существующие данные в системе. Это может быть, например, обновление статуса заказа.</a:t>
            </a:r>
          </a:p>
        </p:txBody>
      </p:sp>
    </p:spTree>
    <p:extLst>
      <p:ext uri="{BB962C8B-B14F-4D97-AF65-F5344CB8AC3E}">
        <p14:creationId xmlns:p14="http://schemas.microsoft.com/office/powerpoint/2010/main" val="366442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DF2E6-B7CD-D234-0D17-4326204F3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1C92CC-8B66-3BE5-0483-EE4B5FA80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</a:t>
            </a:r>
            <a:r>
              <a:rPr lang="en-US" dirty="0" err="1"/>
              <a:t>EndPoint</a:t>
            </a:r>
            <a:r>
              <a:rPr lang="en-US" dirty="0"/>
              <a:t> – </a:t>
            </a:r>
            <a:r>
              <a:rPr lang="ru-RU" dirty="0"/>
              <a:t>функциональность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D8066D-DC12-9470-5F45-DA10A9F9A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 fontAlgn="base"/>
            <a:r>
              <a:rPr lang="ru-RU" b="0" i="0" dirty="0">
                <a:solidFill>
                  <a:srgbClr val="0E1014"/>
                </a:solidFill>
                <a:effectLst/>
              </a:rPr>
              <a:t>Удаление данных: </a:t>
            </a:r>
            <a:r>
              <a:rPr lang="ru-RU" b="0" i="0" dirty="0" err="1">
                <a:solidFill>
                  <a:srgbClr val="0E1014"/>
                </a:solidFill>
                <a:effectLst/>
              </a:rPr>
              <a:t>эндпоинт</a:t>
            </a:r>
            <a:r>
              <a:rPr lang="ru-RU" b="0" i="0" dirty="0">
                <a:solidFill>
                  <a:srgbClr val="0E1014"/>
                </a:solidFill>
                <a:effectLst/>
              </a:rPr>
              <a:t> позволяет удалять данные из системы. Например, можно отправить запрос на удаление пользователя.</a:t>
            </a:r>
          </a:p>
          <a:p>
            <a:pPr algn="just" fontAlgn="base"/>
            <a:r>
              <a:rPr lang="ru-RU" b="0" i="0" dirty="0">
                <a:solidFill>
                  <a:srgbClr val="0E1014"/>
                </a:solidFill>
                <a:effectLst/>
              </a:rPr>
              <a:t>Фильтрация и сортировка: конечная точка может фильтровать и сортировать данные. Можно отправить запрос на получение списка пользователей, отсортированных по имени.</a:t>
            </a:r>
          </a:p>
          <a:p>
            <a:pPr algn="just" fontAlgn="base"/>
            <a:r>
              <a:rPr lang="ru-RU" b="0" i="0" dirty="0">
                <a:solidFill>
                  <a:srgbClr val="0E1014"/>
                </a:solidFill>
                <a:effectLst/>
              </a:rPr>
              <a:t>Аутентификация и авторизация: </a:t>
            </a:r>
            <a:r>
              <a:rPr lang="ru-RU" b="0" i="0" dirty="0" err="1">
                <a:solidFill>
                  <a:srgbClr val="0E1014"/>
                </a:solidFill>
                <a:effectLst/>
              </a:rPr>
              <a:t>эндпоинт</a:t>
            </a:r>
            <a:r>
              <a:rPr lang="ru-RU" b="0" i="0" dirty="0">
                <a:solidFill>
                  <a:srgbClr val="0E1014"/>
                </a:solidFill>
                <a:effectLst/>
              </a:rPr>
              <a:t> обеспечивает механизмы аутентификации пользователей и авторизации доступа к данным.</a:t>
            </a:r>
          </a:p>
          <a:p>
            <a:pPr algn="just" fontAlgn="base"/>
            <a:r>
              <a:rPr lang="ru-RU" b="0" i="0" dirty="0">
                <a:solidFill>
                  <a:srgbClr val="0E1014"/>
                </a:solidFill>
                <a:effectLst/>
              </a:rPr>
              <a:t>Логирование и мониторинг: можно вести логирование запросов и ответов для отслеживания работы системы и обнаружения проблем.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2176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BCD79-F297-3543-5423-F5A008117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Лекция №2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55A01-7D7F-6038-27B1-0C54AEC5D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Rest</a:t>
            </a:r>
            <a:r>
              <a:rPr lang="ru-RU" dirty="0"/>
              <a:t> API - обзор запросов, примеры API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Конечные точки, маршруты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Способы передачи данных между клиентом и сервером (</a:t>
            </a:r>
            <a:r>
              <a:rPr lang="ru-RU" dirty="0" err="1"/>
              <a:t>json</a:t>
            </a:r>
            <a:r>
              <a:rPr lang="ru-RU" dirty="0"/>
              <a:t>, </a:t>
            </a:r>
            <a:r>
              <a:rPr lang="ru-RU" dirty="0" err="1"/>
              <a:t>data</a:t>
            </a:r>
            <a:r>
              <a:rPr lang="ru-RU" dirty="0"/>
              <a:t>, </a:t>
            </a:r>
            <a:r>
              <a:rPr lang="en-US" dirty="0"/>
              <a:t>byte, </a:t>
            </a:r>
            <a:r>
              <a:rPr lang="ru-RU" dirty="0"/>
              <a:t>адресная строка).</a:t>
            </a:r>
          </a:p>
        </p:txBody>
      </p:sp>
    </p:spTree>
    <p:extLst>
      <p:ext uri="{BB962C8B-B14F-4D97-AF65-F5344CB8AC3E}">
        <p14:creationId xmlns:p14="http://schemas.microsoft.com/office/powerpoint/2010/main" val="7849743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38478-86DF-E9A8-8E7A-98993FCC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BA2370B-F2CE-2580-8565-07E216DFD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9138"/>
            <a:ext cx="10515600" cy="4742822"/>
          </a:xfrm>
        </p:spPr>
      </p:pic>
    </p:spTree>
    <p:extLst>
      <p:ext uri="{BB962C8B-B14F-4D97-AF65-F5344CB8AC3E}">
        <p14:creationId xmlns:p14="http://schemas.microsoft.com/office/powerpoint/2010/main" val="221766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4E4045-DB55-2CD4-71B2-126B12749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A2E99F-E99A-17C8-D0FC-AE0F717A3F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16540"/>
            <a:ext cx="10515600" cy="3714020"/>
          </a:xfrm>
        </p:spPr>
      </p:pic>
    </p:spTree>
    <p:extLst>
      <p:ext uri="{BB962C8B-B14F-4D97-AF65-F5344CB8AC3E}">
        <p14:creationId xmlns:p14="http://schemas.microsoft.com/office/powerpoint/2010/main" val="27576361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ED583-F6BE-EE3A-FC87-42763158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689F8-959F-1C28-F665-1BFD65C5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931CCA-C8FD-94CD-C1A4-CC9D03D7D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189" y="1825625"/>
            <a:ext cx="9627622" cy="4895850"/>
          </a:xfrm>
        </p:spPr>
      </p:pic>
    </p:spTree>
    <p:extLst>
      <p:ext uri="{BB962C8B-B14F-4D97-AF65-F5344CB8AC3E}">
        <p14:creationId xmlns:p14="http://schemas.microsoft.com/office/powerpoint/2010/main" val="3412343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A6CA-BEA5-1E99-A658-96FB3EF8B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B485D-B472-A06E-8B67-A4855DF3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AF9984-9DBE-1868-A9ED-416FF19EE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8601" y="1825625"/>
            <a:ext cx="9874797" cy="4895850"/>
          </a:xfrm>
        </p:spPr>
      </p:pic>
    </p:spTree>
    <p:extLst>
      <p:ext uri="{BB962C8B-B14F-4D97-AF65-F5344CB8AC3E}">
        <p14:creationId xmlns:p14="http://schemas.microsoft.com/office/powerpoint/2010/main" val="29831867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00892-E92C-7410-62C1-7F57223FF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1714AF-C43D-7304-2D20-54171740E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2D6B72CC-7E97-911B-981F-256C925047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405" y="1825625"/>
            <a:ext cx="9533190" cy="4895850"/>
          </a:xfrm>
        </p:spPr>
      </p:pic>
    </p:spTree>
    <p:extLst>
      <p:ext uri="{BB962C8B-B14F-4D97-AF65-F5344CB8AC3E}">
        <p14:creationId xmlns:p14="http://schemas.microsoft.com/office/powerpoint/2010/main" val="6104215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CD491-B1BA-779B-3B56-02A81E8A3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ECC1CE-FF7D-52C8-4985-9AB259DE2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EB8A88D-2FA6-CADE-C600-15D1955B2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7842" y="1825625"/>
            <a:ext cx="9016316" cy="4895850"/>
          </a:xfrm>
        </p:spPr>
      </p:pic>
    </p:spTree>
    <p:extLst>
      <p:ext uri="{BB962C8B-B14F-4D97-AF65-F5344CB8AC3E}">
        <p14:creationId xmlns:p14="http://schemas.microsoft.com/office/powerpoint/2010/main" val="981487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3C89F-10F2-630F-28B4-CB6BD6BB1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A2942-BBDD-58FB-0937-EB7EEDF3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2988B51-8A7A-96BC-BCAB-BE5CDE542C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763" y="1825625"/>
            <a:ext cx="9456474" cy="4895850"/>
          </a:xfrm>
        </p:spPr>
      </p:pic>
    </p:spTree>
    <p:extLst>
      <p:ext uri="{BB962C8B-B14F-4D97-AF65-F5344CB8AC3E}">
        <p14:creationId xmlns:p14="http://schemas.microsoft.com/office/powerpoint/2010/main" val="9942612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C16861-0516-B274-4CEC-71368A09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00558ACF-73E0-5560-7CF5-D9DEB54B6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568" y="1440456"/>
            <a:ext cx="8274863" cy="5321213"/>
          </a:xfrm>
        </p:spPr>
      </p:pic>
    </p:spTree>
    <p:extLst>
      <p:ext uri="{BB962C8B-B14F-4D97-AF65-F5344CB8AC3E}">
        <p14:creationId xmlns:p14="http://schemas.microsoft.com/office/powerpoint/2010/main" val="1014676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DE6E9-0FBA-52C0-D32A-1CCFEC5C6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E56F5-3F0D-BEA5-F073-BE938925A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Проблемы нашего приложения: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Экземпляр класса контроллера создаётся на каждый пользовательский запрос. Это приводит к тому, что каждый при запросе к контроллеру будет создаваться новый список товаров.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Маршрутизация запросов является не прозрачной. Сейчас для каждого действия есть свой маршрут, имя атрибута которого отличается от названия метода контроллера. В сложным проектах лучше использовать вариант с использованием атрибутов, но он требует более точной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207403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C83D5-FED0-6C4E-1457-C4382A69C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517F7A4F-9D73-867F-342B-5108D011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915" y="1690688"/>
            <a:ext cx="9720169" cy="4895850"/>
          </a:xfrm>
        </p:spPr>
      </p:pic>
    </p:spTree>
    <p:extLst>
      <p:ext uri="{BB962C8B-B14F-4D97-AF65-F5344CB8AC3E}">
        <p14:creationId xmlns:p14="http://schemas.microsoft.com/office/powerpoint/2010/main" val="30337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4E89B7-32E9-1B07-045C-8853C088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Протоколы обмена сообщениями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903CCB-C5FD-AA70-7482-3BB827003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dirty="0"/>
              <a:t>REST (</a:t>
            </a:r>
            <a:r>
              <a:rPr lang="ru-RU" dirty="0" err="1"/>
              <a:t>Representational</a:t>
            </a:r>
            <a:r>
              <a:rPr lang="ru-RU" dirty="0"/>
              <a:t> State Transfer) — архитектурный стиль, который устанавливает ограничения для API: как они должны быть устроены и какие функции поддерживать. Это позволяет стандартизировать работу программных интерфейсов, сделать их более удобными и производительными.</a:t>
            </a:r>
          </a:p>
          <a:p>
            <a:pPr algn="just"/>
            <a:r>
              <a:rPr lang="ru-RU" i="0" dirty="0">
                <a:solidFill>
                  <a:srgbClr val="333333"/>
                </a:solidFill>
                <a:effectLst/>
              </a:rPr>
              <a:t>SOAP (Simple Object Access Protocol) — протокол обмена структурированными сообщениями в распределённой вычислительной среде.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Он помогает доставлять системные сообщения от одного сервера к другому.</a:t>
            </a: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7519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65926-689E-885A-9C67-6D9E6B5A3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1AE30-3058-BE2A-C235-68877742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Продолжаем работу над </a:t>
            </a:r>
            <a:r>
              <a:rPr lang="en-US" dirty="0" err="1"/>
              <a:t>ShopApp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EE29C6-8C57-BFF9-14F4-2620FFAF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Теперь все наши доступные маршруты совпадают с наименованием методов контроллера.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72CB5DB-695D-7037-BE21-7CA7A6F5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2868276"/>
            <a:ext cx="11353800" cy="184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349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43F8F3-CE59-B3E5-C0A7-9DDA4E59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E9CC01-C0A8-BF73-E94D-C0854378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ПО промежуточного слоя — это программное обеспечение, выстраиваемое в виде конвейера приложения для обработки запросов и откликов. Каждый компонент: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определяет, нужно ли передать запрос следующему компоненту в конвейере;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может выполнять работу как до, так и после вызова следующего компонента в конвейере.</a:t>
            </a:r>
          </a:p>
          <a:p>
            <a:pPr algn="just"/>
            <a:r>
              <a:rPr lang="ru-RU" dirty="0"/>
              <a:t>Для построения конвейера запросов используются делегаты запроса. Они обрабатывают каждый HTTP-запрос.</a:t>
            </a:r>
          </a:p>
        </p:txBody>
      </p:sp>
    </p:spTree>
    <p:extLst>
      <p:ext uri="{BB962C8B-B14F-4D97-AF65-F5344CB8AC3E}">
        <p14:creationId xmlns:p14="http://schemas.microsoft.com/office/powerpoint/2010/main" val="2703731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C5427-9B01-A1E2-53F7-901BDF61D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5A90353D-349F-A5E8-2EEB-34C27FBD04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6377" y="1197280"/>
            <a:ext cx="8459246" cy="541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80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7359A7-4964-03F9-2B36-767B67E3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 на примере </a:t>
            </a:r>
            <a:r>
              <a:rPr lang="en-US" dirty="0"/>
              <a:t>MVC </a:t>
            </a:r>
            <a:r>
              <a:rPr lang="ru-RU" dirty="0"/>
              <a:t>и </a:t>
            </a:r>
            <a:r>
              <a:rPr lang="en-US" dirty="0"/>
              <a:t>Razor Pages</a:t>
            </a:r>
            <a:endParaRPr lang="ru-RU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45D9182-2442-BF12-57D8-50D3A47FB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991" y="1690688"/>
            <a:ext cx="8732017" cy="4823635"/>
          </a:xfrm>
        </p:spPr>
      </p:pic>
    </p:spTree>
    <p:extLst>
      <p:ext uri="{BB962C8B-B14F-4D97-AF65-F5344CB8AC3E}">
        <p14:creationId xmlns:p14="http://schemas.microsoft.com/office/powerpoint/2010/main" val="665838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1E41E-51FB-C5B9-806C-CE3C08AAC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1971D1-CE4B-6F60-E913-175677AE4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</a:rPr>
              <a:t>env.IsDevelopment</a:t>
            </a:r>
            <a:r>
              <a:rPr lang="en-US" sz="1600" dirty="0">
                <a:latin typeface="Consolas" panose="020B0609020204030204" pitchFamily="49" charset="0"/>
              </a:rPr>
              <a:t>()){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app.UseDeveloperExceptionPage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app.UseDatabaseErrorPage</a:t>
            </a:r>
            <a:r>
              <a:rPr lang="en-US" sz="1600" dirty="0">
                <a:latin typeface="Consolas" panose="020B0609020204030204" pitchFamily="49" charset="0"/>
              </a:rPr>
              <a:t>();}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else{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app.UseExceptionHandler</a:t>
            </a:r>
            <a:r>
              <a:rPr lang="en-US" sz="1600" dirty="0">
                <a:latin typeface="Consolas" panose="020B0609020204030204" pitchFamily="49" charset="0"/>
              </a:rPr>
              <a:t>("/Error");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app.UseHsts</a:t>
            </a:r>
            <a:r>
              <a:rPr lang="en-US" sz="1600" dirty="0">
                <a:latin typeface="Consolas" panose="020B0609020204030204" pitchFamily="49" charset="0"/>
              </a:rPr>
              <a:t>();}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app.UseHttpsRedirection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app.UseStaticFiles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app.UseCookiePolicy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app.UseRouting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app.UseAuthentication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app.UseAuthorization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app.UseSession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app.MapRazorPages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5824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F5119-8DA0-B4FF-53C2-350CE7BD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E6377-31DB-5DE7-042A-51DC382AC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800" dirty="0"/>
              <a:t>При запуске приложения в среде разработки:</a:t>
            </a:r>
          </a:p>
          <a:p>
            <a:pPr algn="just"/>
            <a:r>
              <a:rPr lang="en-US" sz="2800" dirty="0" err="1">
                <a:latin typeface="Consolas" panose="020B0609020204030204" pitchFamily="49" charset="0"/>
              </a:rPr>
              <a:t>app.UseDeveloperExceptionPage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en-US" sz="2800" dirty="0" err="1">
                <a:latin typeface="Consolas" panose="020B0609020204030204" pitchFamily="49" charset="0"/>
              </a:rPr>
              <a:t>app.UseDatabaseErrorPage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  <a:endParaRPr lang="ru-RU" sz="2800" dirty="0">
              <a:latin typeface="Consolas" panose="020B0609020204030204" pitchFamily="49" charset="0"/>
            </a:endParaRPr>
          </a:p>
          <a:p>
            <a:pPr algn="just"/>
            <a:r>
              <a:rPr lang="ru-RU" sz="2800" dirty="0"/>
              <a:t>ПО промежуточного слоя страницы исключений для разработчика (</a:t>
            </a:r>
            <a:r>
              <a:rPr lang="ru-RU" sz="2800" dirty="0" err="1"/>
              <a:t>UseDeveloperExceptionPage</a:t>
            </a:r>
            <a:r>
              <a:rPr lang="ru-RU" sz="2800" dirty="0"/>
              <a:t>) сообщает об ошибках среды выполнения приложения.</a:t>
            </a:r>
          </a:p>
          <a:p>
            <a:pPr algn="just"/>
            <a:r>
              <a:rPr lang="ru-RU" sz="2800" dirty="0"/>
              <a:t>ПО промежуточного слоя страницы исключений для базы данных (</a:t>
            </a:r>
            <a:r>
              <a:rPr lang="ru-RU" sz="2800" dirty="0" err="1"/>
              <a:t>UseDatabaseErrorPage</a:t>
            </a:r>
            <a:r>
              <a:rPr lang="ru-RU" sz="2800" dirty="0"/>
              <a:t>) сообщает об ошибках среды выполнения базы данных.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405492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384F-C0DD-60AA-23F3-E7817247C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E7D59A-9AE2-FD7F-9692-59E3E923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7C9220-A02E-9D03-1C1A-662859984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dirty="0"/>
              <a:t>При запуске приложения в рабочей среде:</a:t>
            </a:r>
            <a:r>
              <a:rPr lang="en-US" dirty="0"/>
              <a:t> </a:t>
            </a:r>
          </a:p>
          <a:p>
            <a:r>
              <a:rPr lang="en-US" dirty="0" err="1">
                <a:latin typeface="Consolas" panose="020B0609020204030204" pitchFamily="49" charset="0"/>
              </a:rPr>
              <a:t>app.UseExceptionHandler</a:t>
            </a:r>
            <a:r>
              <a:rPr lang="en-US" dirty="0">
                <a:latin typeface="Consolas" panose="020B0609020204030204" pitchFamily="49" charset="0"/>
              </a:rPr>
              <a:t>("/Error");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app.UseHsts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algn="just"/>
            <a:r>
              <a:rPr lang="ru-RU" dirty="0"/>
              <a:t>ПО промежуточного слоя обработчика исключений (</a:t>
            </a:r>
            <a:r>
              <a:rPr lang="en-US" dirty="0" err="1"/>
              <a:t>UseExceptionHandler</a:t>
            </a:r>
            <a:r>
              <a:rPr lang="en-US" dirty="0"/>
              <a:t>) </a:t>
            </a:r>
            <a:r>
              <a:rPr lang="ru-RU" dirty="0"/>
              <a:t>перехватывает исключения, возникшие в указанном ниже ПО промежуточного слоя.</a:t>
            </a:r>
          </a:p>
          <a:p>
            <a:pPr algn="just"/>
            <a:r>
              <a:rPr lang="ru-RU" dirty="0"/>
              <a:t>ПО промежуточного слоя протокола </a:t>
            </a:r>
            <a:r>
              <a:rPr lang="en-US" dirty="0"/>
              <a:t>HTTP Strict Transport Security Protocol (HSTS) (</a:t>
            </a:r>
            <a:r>
              <a:rPr lang="en-US" dirty="0" err="1"/>
              <a:t>UseHsts</a:t>
            </a:r>
            <a:r>
              <a:rPr lang="en-US" dirty="0"/>
              <a:t>) </a:t>
            </a:r>
            <a:r>
              <a:rPr lang="ru-RU" dirty="0"/>
              <a:t>добавляет заголовок </a:t>
            </a:r>
            <a:r>
              <a:rPr lang="en-US" dirty="0"/>
              <a:t>Strict-Transport-Security.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003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E03F8-8529-21E3-54D0-FF90B67C9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7B9A7-FA90-50D6-02C0-BA462E289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5B910-5605-7D40-A345-CC400C20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err="1">
                <a:latin typeface="Consolas" panose="020B0609020204030204" pitchFamily="49" charset="0"/>
              </a:rPr>
              <a:t>app.UseHttpsRedirection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– </a:t>
            </a:r>
            <a:r>
              <a:rPr lang="ru-RU" b="0" i="0" dirty="0">
                <a:solidFill>
                  <a:srgbClr val="161616"/>
                </a:solidFill>
                <a:effectLst/>
              </a:rPr>
              <a:t>перенаправляет запросы с HTTP на HTTPS.</a:t>
            </a:r>
            <a:endParaRPr lang="en-US" b="0" i="0" dirty="0">
              <a:solidFill>
                <a:srgbClr val="161616"/>
              </a:solidFill>
              <a:effectLst/>
            </a:endParaRPr>
          </a:p>
          <a:p>
            <a:pPr algn="just"/>
            <a:r>
              <a:rPr lang="en-US" sz="2800" dirty="0" err="1">
                <a:latin typeface="Consolas" panose="020B0609020204030204" pitchFamily="49" charset="0"/>
              </a:rPr>
              <a:t>app.UseStaticFiles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– </a:t>
            </a:r>
            <a:r>
              <a:rPr lang="ru-RU" b="0" i="0" dirty="0">
                <a:solidFill>
                  <a:srgbClr val="161616"/>
                </a:solidFill>
                <a:effectLst/>
              </a:rPr>
              <a:t>возвращает статические файлы и сокращает дальнейшую обработку запросов.</a:t>
            </a:r>
            <a:endParaRPr lang="en-US" b="0" i="0" dirty="0">
              <a:solidFill>
                <a:srgbClr val="161616"/>
              </a:solidFill>
              <a:effectLst/>
            </a:endParaRPr>
          </a:p>
          <a:p>
            <a:pPr algn="just"/>
            <a:r>
              <a:rPr lang="en-US" sz="2800" dirty="0" err="1">
                <a:latin typeface="Consolas" panose="020B0609020204030204" pitchFamily="49" charset="0"/>
              </a:rPr>
              <a:t>app.UseCookiePolicy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– </a:t>
            </a:r>
            <a:r>
              <a:rPr lang="ru-RU" sz="2800" dirty="0"/>
              <a:t>обеспечивает соответствие приложения нормам Общего регламента по защите данных (GDPR) ЕС.</a:t>
            </a:r>
            <a:endParaRPr lang="en-US" sz="2800" dirty="0"/>
          </a:p>
          <a:p>
            <a:pPr algn="just"/>
            <a:r>
              <a:rPr lang="en-US" sz="2800" dirty="0" err="1">
                <a:latin typeface="Consolas" panose="020B0609020204030204" pitchFamily="49" charset="0"/>
              </a:rPr>
              <a:t>app.UseRouting</a:t>
            </a:r>
            <a:r>
              <a:rPr lang="en-US" sz="2800" dirty="0">
                <a:latin typeface="Consolas" panose="020B0609020204030204" pitchFamily="49" charset="0"/>
              </a:rPr>
              <a:t>() </a:t>
            </a:r>
            <a:r>
              <a:rPr lang="en-US" sz="2800" dirty="0"/>
              <a:t>– </a:t>
            </a:r>
            <a:r>
              <a:rPr lang="ru-RU" dirty="0"/>
              <a:t>обеспечивает </a:t>
            </a:r>
            <a:r>
              <a:rPr lang="ru-RU" sz="2800" dirty="0"/>
              <a:t>маршрутизацию запросов.</a:t>
            </a:r>
            <a:endParaRPr lang="en-US" b="0" i="0" dirty="0">
              <a:solidFill>
                <a:srgbClr val="161616"/>
              </a:solidFill>
              <a:effectLst/>
            </a:endParaRPr>
          </a:p>
          <a:p>
            <a:endParaRPr lang="ru-RU" b="0" i="0" dirty="0">
              <a:solidFill>
                <a:srgbClr val="161616"/>
              </a:solidFill>
              <a:effectLst/>
            </a:endParaRPr>
          </a:p>
          <a:p>
            <a:endParaRPr lang="en-US" sz="28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0404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F961D-45A5-B71B-02AC-E8000C323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E9E04A-1838-35A5-893E-746F644DD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 промежуточного слоя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724D3ED-7931-4130-9E37-3C84E9D7B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nsolas" panose="020B0609020204030204" pitchFamily="49" charset="0"/>
              </a:rPr>
              <a:t>app.UseAuthentication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ru-RU" sz="2800" dirty="0"/>
              <a:t>– </a:t>
            </a:r>
            <a:r>
              <a:rPr lang="ru-RU" b="0" i="0" dirty="0">
                <a:solidFill>
                  <a:srgbClr val="161616"/>
                </a:solidFill>
                <a:effectLst/>
              </a:rPr>
              <a:t>проверяет подлинность пользователя, прежде чем предоставить ему доступ к защищенным ресурсам.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err="1">
                <a:latin typeface="Consolas" panose="020B0609020204030204" pitchFamily="49" charset="0"/>
              </a:rPr>
              <a:t>app.UseAuthorization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ru-RU" sz="2800" dirty="0">
                <a:latin typeface="Consolas" panose="020B0609020204030204" pitchFamily="49" charset="0"/>
              </a:rPr>
              <a:t> </a:t>
            </a:r>
            <a:r>
              <a:rPr lang="ru-RU" sz="2800" dirty="0"/>
              <a:t>– </a:t>
            </a:r>
            <a:r>
              <a:rPr lang="ru-RU" b="0" i="0" dirty="0">
                <a:solidFill>
                  <a:srgbClr val="161616"/>
                </a:solidFill>
                <a:effectLst/>
              </a:rPr>
              <a:t>разрешает пользователю доступ к защищенным ресурсам.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 dirty="0" err="1">
                <a:latin typeface="Consolas" panose="020B0609020204030204" pitchFamily="49" charset="0"/>
              </a:rPr>
              <a:t>app.UseSession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  <a:r>
              <a:rPr lang="ru-RU" sz="2800" dirty="0">
                <a:latin typeface="Consolas" panose="020B0609020204030204" pitchFamily="49" charset="0"/>
              </a:rPr>
              <a:t> – </a:t>
            </a:r>
            <a:r>
              <a:rPr lang="ru-RU" b="0" i="0" dirty="0">
                <a:solidFill>
                  <a:srgbClr val="161616"/>
                </a:solidFill>
                <a:effectLst/>
              </a:rPr>
              <a:t>устанавливает и поддерживает состояние сеанса.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722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EC90E-F741-6AD8-AA6D-2747145C4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E367C-17A7-2DAB-F0AC-627257B5A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Протоколы обмена сообщениями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E47A36-46F3-AD9A-5223-484394CB7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i="0" dirty="0" err="1">
                <a:solidFill>
                  <a:srgbClr val="333333"/>
                </a:solidFill>
                <a:effectLst/>
              </a:rPr>
              <a:t>gRPC</a:t>
            </a:r>
            <a:r>
              <a:rPr lang="ru-RU" i="0" dirty="0">
                <a:solidFill>
                  <a:srgbClr val="333333"/>
                </a:solidFill>
                <a:effectLst/>
              </a:rPr>
              <a:t> (Google Remote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Procedure</a:t>
            </a:r>
            <a:r>
              <a:rPr lang="ru-RU" i="0" dirty="0">
                <a:solidFill>
                  <a:srgbClr val="333333"/>
                </a:solidFill>
                <a:effectLst/>
              </a:rPr>
              <a:t> </a:t>
            </a:r>
            <a:r>
              <a:rPr lang="ru-RU" i="0" dirty="0" err="1">
                <a:solidFill>
                  <a:srgbClr val="333333"/>
                </a:solidFill>
                <a:effectLst/>
              </a:rPr>
              <a:t>Calling</a:t>
            </a:r>
            <a:r>
              <a:rPr lang="ru-RU" i="0" dirty="0">
                <a:solidFill>
                  <a:srgbClr val="333333"/>
                </a:solidFill>
                <a:effectLst/>
              </a:rPr>
              <a:t>) — система удалённого вызова процедур, разработанная компанией Google. Она предоставляет механизм взаимодействия между клиентскими и серверными приложениями на разных платформах и в разных языках программирования</a:t>
            </a:r>
            <a:r>
              <a:rPr lang="en-US" dirty="0">
                <a:solidFill>
                  <a:srgbClr val="333333"/>
                </a:solidFill>
              </a:rPr>
              <a:t>.</a:t>
            </a:r>
            <a:endParaRPr lang="en-US" i="0" dirty="0">
              <a:solidFill>
                <a:srgbClr val="333333"/>
              </a:solidFill>
              <a:effectLst/>
            </a:endParaRPr>
          </a:p>
          <a:p>
            <a:pPr algn="just"/>
            <a:r>
              <a:rPr lang="ru-RU" i="0" dirty="0" err="1">
                <a:solidFill>
                  <a:srgbClr val="333333"/>
                </a:solidFill>
                <a:effectLst/>
              </a:rPr>
              <a:t>GraphQL</a:t>
            </a:r>
            <a:r>
              <a:rPr lang="ru-RU" i="0" dirty="0">
                <a:solidFill>
                  <a:srgbClr val="333333"/>
                </a:solidFill>
                <a:effectLst/>
              </a:rPr>
              <a:t> — это язык запросов и серверная среда для API с открытым исходным кодом. Он появился в Facebook в 2012 году и был разработан для упрощения управления конечными точками для API на основе REST.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158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5C073-EB82-B2D4-9E89-54A089BCA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full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8ECB505-6CC2-7B00-1EE7-072BAD69ED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176" y="1825625"/>
            <a:ext cx="9515648" cy="4895850"/>
          </a:xfrm>
        </p:spPr>
      </p:pic>
    </p:spTree>
    <p:extLst>
      <p:ext uri="{BB962C8B-B14F-4D97-AF65-F5344CB8AC3E}">
        <p14:creationId xmlns:p14="http://schemas.microsoft.com/office/powerpoint/2010/main" val="153500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1B3D9-3085-BBC0-A3A7-038289BC9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full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BA7336-28D0-0894-8E3E-2D9737006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333333"/>
                </a:solidFill>
                <a:effectLst/>
              </a:rPr>
              <a:t>Формат обмена данными: здесь нет никаких ограничений. </a:t>
            </a:r>
            <a:r>
              <a:rPr lang="ru-RU" b="1" i="0" dirty="0">
                <a:solidFill>
                  <a:srgbClr val="333333"/>
                </a:solidFill>
                <a:effectLst/>
              </a:rPr>
              <a:t>JSON</a:t>
            </a:r>
            <a:r>
              <a:rPr lang="ru-RU" i="0" dirty="0">
                <a:solidFill>
                  <a:srgbClr val="333333"/>
                </a:solidFill>
                <a:effectLst/>
              </a:rPr>
              <a:t> — очень популярный формат, хотя можно использовать и другие, такие как XML</a:t>
            </a: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333333"/>
                </a:solidFill>
                <a:effectLst/>
              </a:rPr>
              <a:t>Транспорт: всегда </a:t>
            </a:r>
            <a:r>
              <a:rPr lang="ru-RU" b="1" i="0" dirty="0">
                <a:solidFill>
                  <a:srgbClr val="333333"/>
                </a:solidFill>
                <a:effectLst/>
              </a:rPr>
              <a:t>HTTP</a:t>
            </a:r>
            <a:r>
              <a:rPr lang="ru-RU" i="0" dirty="0">
                <a:solidFill>
                  <a:srgbClr val="333333"/>
                </a:solidFill>
                <a:effectLst/>
              </a:rPr>
              <a:t>. REST полностью построен на основе HTTP.</a:t>
            </a:r>
          </a:p>
          <a:p>
            <a:pPr marL="457200" indent="-457200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333333"/>
                </a:solidFill>
                <a:effectLst/>
              </a:rPr>
              <a:t>Определение сервиса: не существует стандарта для этого, а REST является гибким. Это может быть недостатком в некоторых сценариях, поскольку потребляющему приложению может быть необходимо понимать форматы запросов и ответов. Однако широко используются такие языки определения веб-приложений, как WADL (Web Application Definition Language) и 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Swagger</a:t>
            </a:r>
            <a:r>
              <a:rPr lang="ru-RU" i="0" dirty="0">
                <a:solidFill>
                  <a:srgbClr val="333333"/>
                </a:solidFill>
                <a:effectLst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198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97B62A-662E-2058-D76D-727642E9C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4E7D1-3FF9-8A0A-94B2-E405103DC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Aft>
                <a:spcPts val="450"/>
              </a:spcAft>
            </a:pPr>
            <a:r>
              <a:rPr lang="ru-RU" b="0" i="0" dirty="0">
                <a:solidFill>
                  <a:srgbClr val="333333"/>
                </a:solidFill>
                <a:effectLst/>
              </a:rPr>
              <a:t>HTTP определяет следующую структуру запроса: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</a:p>
          <a:p>
            <a:pPr marL="457200" indent="-457200" algn="just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строка запроса (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request</a:t>
            </a:r>
            <a:r>
              <a:rPr lang="ru-RU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line</a:t>
            </a:r>
            <a:r>
              <a:rPr lang="ru-RU" b="0" i="0" dirty="0">
                <a:solidFill>
                  <a:srgbClr val="333333"/>
                </a:solidFill>
                <a:effectLst/>
              </a:rPr>
              <a:t>) — определяет тип сообщения</a:t>
            </a:r>
          </a:p>
          <a:p>
            <a:pPr marL="457200" indent="-457200" algn="just"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заголовки запроса (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header</a:t>
            </a:r>
            <a:r>
              <a:rPr lang="ru-RU" b="1" i="0" dirty="0">
                <a:solidFill>
                  <a:srgbClr val="333333"/>
                </a:solidFill>
                <a:effectLst/>
              </a:rPr>
              <a:t> 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fields</a:t>
            </a:r>
            <a:r>
              <a:rPr lang="ru-RU" b="0" i="0" dirty="0">
                <a:solidFill>
                  <a:srgbClr val="333333"/>
                </a:solidFill>
                <a:effectLst/>
              </a:rPr>
              <a:t>) — характеризуют тело</a:t>
            </a:r>
            <a:r>
              <a:rPr lang="en-US" b="0" i="0" dirty="0">
                <a:solidFill>
                  <a:srgbClr val="333333"/>
                </a:solidFill>
                <a:effectLst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</a:rPr>
              <a:t>сообщения, параметры передачи и прочие сведения</a:t>
            </a:r>
          </a:p>
          <a:p>
            <a:pPr marL="457200" indent="-457200" algn="just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333333"/>
                </a:solidFill>
                <a:effectLst/>
              </a:rPr>
              <a:t>тело сообщения (</a:t>
            </a:r>
            <a:r>
              <a:rPr lang="ru-RU" b="1" i="0" dirty="0" err="1">
                <a:solidFill>
                  <a:srgbClr val="333333"/>
                </a:solidFill>
                <a:effectLst/>
              </a:rPr>
              <a:t>body</a:t>
            </a:r>
            <a:r>
              <a:rPr lang="ru-RU" b="0" i="0" dirty="0">
                <a:solidFill>
                  <a:srgbClr val="333333"/>
                </a:solidFill>
                <a:effectLst/>
              </a:rPr>
              <a:t>) — необязательное</a:t>
            </a:r>
          </a:p>
          <a:p>
            <a:pPr algn="just"/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0735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EFB80-2FE7-66CA-E2BC-F01FF1699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32B83-09B8-D33D-24AE-1B3640F4F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GET — получение ресурса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POST — создание ресурса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PUT — обновление ресурса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ru-RU" dirty="0"/>
              <a:t>DELETE — удаление ресурса</a:t>
            </a:r>
          </a:p>
        </p:txBody>
      </p:sp>
    </p:spTree>
    <p:extLst>
      <p:ext uri="{BB962C8B-B14F-4D97-AF65-F5344CB8AC3E}">
        <p14:creationId xmlns:p14="http://schemas.microsoft.com/office/powerpoint/2010/main" val="3484339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E3A111-DBA7-3093-839B-19B3BB81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– </a:t>
            </a:r>
            <a:r>
              <a:rPr lang="ru-RU" dirty="0"/>
              <a:t>пример 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264AD-6B55-E30F-0008-8E7060123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000" dirty="0">
                <a:latin typeface="Consolas" panose="020B0609020204030204" pitchFamily="49" charset="0"/>
              </a:rPr>
              <a:t>GET /tutorials/other/top-20-mysql-best-practices/ HTTP/1.1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Host: net.tutsplus.com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User-Agent: Mozilla/5.0 (Windows; U; Windows NT 6.1; </a:t>
            </a:r>
            <a:r>
              <a:rPr lang="en-US" sz="2000" dirty="0" err="1">
                <a:latin typeface="Consolas" panose="020B0609020204030204" pitchFamily="49" charset="0"/>
              </a:rPr>
              <a:t>en</a:t>
            </a:r>
            <a:r>
              <a:rPr lang="en-US" sz="2000" dirty="0">
                <a:latin typeface="Consolas" panose="020B0609020204030204" pitchFamily="49" charset="0"/>
              </a:rPr>
              <a:t>-US; rv:1.9.1.5) Gecko/20091102 Firefox/3.5.5 (.NET CLR 3.5.30729)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Accept: text/</a:t>
            </a:r>
            <a:r>
              <a:rPr lang="en-US" sz="2000" dirty="0" err="1">
                <a:latin typeface="Consolas" panose="020B0609020204030204" pitchFamily="49" charset="0"/>
              </a:rPr>
              <a:t>html,application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xhtml+xml,application</a:t>
            </a:r>
            <a:r>
              <a:rPr lang="en-US" sz="2000" dirty="0">
                <a:latin typeface="Consolas" panose="020B0609020204030204" pitchFamily="49" charset="0"/>
              </a:rPr>
              <a:t>/</a:t>
            </a:r>
            <a:r>
              <a:rPr lang="en-US" sz="2000" dirty="0" err="1">
                <a:latin typeface="Consolas" panose="020B0609020204030204" pitchFamily="49" charset="0"/>
              </a:rPr>
              <a:t>xml;q</a:t>
            </a:r>
            <a:r>
              <a:rPr lang="en-US" sz="2000" dirty="0">
                <a:latin typeface="Consolas" panose="020B0609020204030204" pitchFamily="49" charset="0"/>
              </a:rPr>
              <a:t>=0.9,*/*;q=0.8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Accept-Language: </a:t>
            </a:r>
            <a:r>
              <a:rPr lang="en-US" sz="2000" dirty="0" err="1">
                <a:latin typeface="Consolas" panose="020B0609020204030204" pitchFamily="49" charset="0"/>
              </a:rPr>
              <a:t>en-us,en;q</a:t>
            </a:r>
            <a:r>
              <a:rPr lang="en-US" sz="2000" dirty="0">
                <a:latin typeface="Consolas" panose="020B0609020204030204" pitchFamily="49" charset="0"/>
              </a:rPr>
              <a:t>=0.5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Accept-Encoding: </a:t>
            </a:r>
            <a:r>
              <a:rPr lang="en-US" sz="2000" dirty="0" err="1">
                <a:latin typeface="Consolas" panose="020B0609020204030204" pitchFamily="49" charset="0"/>
              </a:rPr>
              <a:t>gzip,deflate</a:t>
            </a:r>
            <a:endParaRPr lang="en-US" sz="2000" dirty="0">
              <a:latin typeface="Consolas" panose="020B0609020204030204" pitchFamily="49" charset="0"/>
            </a:endParaRP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Accept-Charset: ISO-8859-1,utf-8;q=0.7,*;q=0.7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Keep-Alive: 300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Connection: keep-alive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Cookie: PHPSESSID=r2t5uvjq435r4q7ib3vtdjq120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Pragma: no-cache</a:t>
            </a:r>
          </a:p>
          <a:p>
            <a:pPr algn="just"/>
            <a:r>
              <a:rPr lang="en-US" sz="2000" dirty="0">
                <a:latin typeface="Consolas" panose="020B0609020204030204" pitchFamily="49" charset="0"/>
              </a:rPr>
              <a:t>Cache-Control: no-cache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92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1468</TotalTime>
  <Words>1517</Words>
  <Application>Microsoft Office PowerPoint</Application>
  <PresentationFormat>Широкоэкранный</PresentationFormat>
  <Paragraphs>169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2" baseType="lpstr">
      <vt:lpstr>Arial</vt:lpstr>
      <vt:lpstr>Calibri</vt:lpstr>
      <vt:lpstr>Consolas</vt:lpstr>
      <vt:lpstr>Тема Office</vt:lpstr>
      <vt:lpstr>Технологии программирования</vt:lpstr>
      <vt:lpstr>Лекция №2</vt:lpstr>
      <vt:lpstr>Протоколы обмена сообщениями</vt:lpstr>
      <vt:lpstr>Протоколы обмена сообщениями</vt:lpstr>
      <vt:lpstr>REST full</vt:lpstr>
      <vt:lpstr>REST full</vt:lpstr>
      <vt:lpstr>HTTP</vt:lpstr>
      <vt:lpstr>HTTP</vt:lpstr>
      <vt:lpstr>HTTP – пример запроса</vt:lpstr>
      <vt:lpstr>HTTP – пример ответа</vt:lpstr>
      <vt:lpstr>HTTP – пример ответа</vt:lpstr>
      <vt:lpstr>Пример описания</vt:lpstr>
      <vt:lpstr>Отправка данных на сервер</vt:lpstr>
      <vt:lpstr>Отправка данных на сервер с помощью параметров адресной строки</vt:lpstr>
      <vt:lpstr>Отправка данных на сервер с помощью Json внутри http body</vt:lpstr>
      <vt:lpstr>Отправка данных на сервер с помощью form data внутри http body</vt:lpstr>
      <vt:lpstr>Api EndPoint</vt:lpstr>
      <vt:lpstr>Api EndPoint – функциональность</vt:lpstr>
      <vt:lpstr>Api EndPoint – функциональность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Продолжаем работу над ShopApp</vt:lpstr>
      <vt:lpstr>ПО промежуточного слоя</vt:lpstr>
      <vt:lpstr>ПО промежуточного слоя</vt:lpstr>
      <vt:lpstr>ПО промежуточного слоя на примере MVC и Razor Pages</vt:lpstr>
      <vt:lpstr>ПО промежуточного слоя</vt:lpstr>
      <vt:lpstr>ПО промежуточного слоя</vt:lpstr>
      <vt:lpstr>ПО промежуточного слоя</vt:lpstr>
      <vt:lpstr>ПО промежуточного слоя</vt:lpstr>
      <vt:lpstr>ПО промежуточного слоя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Иван Петров</dc:creator>
  <cp:lastModifiedBy>Иван Петров</cp:lastModifiedBy>
  <cp:revision>72</cp:revision>
  <dcterms:created xsi:type="dcterms:W3CDTF">2024-09-02T04:38:38Z</dcterms:created>
  <dcterms:modified xsi:type="dcterms:W3CDTF">2025-02-07T05:06:37Z</dcterms:modified>
</cp:coreProperties>
</file>