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96" r:id="rId3"/>
    <p:sldId id="297" r:id="rId4"/>
    <p:sldId id="303" r:id="rId5"/>
    <p:sldId id="304" r:id="rId6"/>
    <p:sldId id="305" r:id="rId7"/>
    <p:sldId id="306" r:id="rId8"/>
    <p:sldId id="298" r:id="rId9"/>
    <p:sldId id="299" r:id="rId10"/>
    <p:sldId id="300" r:id="rId11"/>
    <p:sldId id="301" r:id="rId12"/>
    <p:sldId id="302"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514" autoAdjust="0"/>
  </p:normalViewPr>
  <p:slideViewPr>
    <p:cSldViewPr snapToGrid="0">
      <p:cViewPr varScale="1">
        <p:scale>
          <a:sx n="76" d="100"/>
          <a:sy n="76"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D7595-FCF4-4099-BD8C-13459FCC7DA5}" type="datetimeFigureOut">
              <a:rPr lang="ru-RU" smtClean="0"/>
              <a:t>04.04.2025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82645-4708-44BD-8BD9-71C144DEFD9D}" type="slidenum">
              <a:rPr lang="ru-RU" smtClean="0"/>
              <a:t>‹#›</a:t>
            </a:fld>
            <a:endParaRPr lang="ru-RU"/>
          </a:p>
        </p:txBody>
      </p:sp>
    </p:spTree>
    <p:extLst>
      <p:ext uri="{BB962C8B-B14F-4D97-AF65-F5344CB8AC3E}">
        <p14:creationId xmlns:p14="http://schemas.microsoft.com/office/powerpoint/2010/main" val="2126553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3E67B7-8B86-328F-B7EC-B1BF2A576EB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59CDB87-CA93-4BE7-35CF-A0C68EDF3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10E2DA8-8EAF-33A0-3065-C716BF3E157D}"/>
              </a:ext>
            </a:extLst>
          </p:cNvPr>
          <p:cNvSpPr>
            <a:spLocks noGrp="1"/>
          </p:cNvSpPr>
          <p:nvPr>
            <p:ph type="dt" sz="half" idx="10"/>
          </p:nvPr>
        </p:nvSpPr>
        <p:spPr/>
        <p:txBody>
          <a:bodyPr/>
          <a:lstStyle/>
          <a:p>
            <a:fld id="{AAE9C0F7-D75B-4C5D-8BA2-4B6485705959}" type="datetimeFigureOut">
              <a:rPr lang="ru-RU" smtClean="0"/>
              <a:t>04.04.2025</a:t>
            </a:fld>
            <a:endParaRPr lang="ru-RU"/>
          </a:p>
        </p:txBody>
      </p:sp>
      <p:sp>
        <p:nvSpPr>
          <p:cNvPr id="5" name="Нижний колонтитул 4">
            <a:extLst>
              <a:ext uri="{FF2B5EF4-FFF2-40B4-BE49-F238E27FC236}">
                <a16:creationId xmlns:a16="http://schemas.microsoft.com/office/drawing/2014/main" id="{1101D051-4978-EF7F-8C8A-3F244BC2E4C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B9766E-6D6E-8A4C-658A-B4685CE05A9F}"/>
              </a:ext>
            </a:extLst>
          </p:cNvPr>
          <p:cNvSpPr>
            <a:spLocks noGrp="1"/>
          </p:cNvSpPr>
          <p:nvPr>
            <p:ph type="sldNum" sz="quarter" idx="12"/>
          </p:nvPr>
        </p:nvSpPr>
        <p:spPr/>
        <p:txBody>
          <a:bodyPr/>
          <a:lstStyle/>
          <a:p>
            <a:fld id="{FA87430C-6405-4F43-BEE8-A9EDAAE57C2A}" type="slidenum">
              <a:rPr lang="ru-RU" smtClean="0"/>
              <a:t>‹#›</a:t>
            </a:fld>
            <a:endParaRPr lang="ru-RU"/>
          </a:p>
        </p:txBody>
      </p:sp>
    </p:spTree>
    <p:extLst>
      <p:ext uri="{BB962C8B-B14F-4D97-AF65-F5344CB8AC3E}">
        <p14:creationId xmlns:p14="http://schemas.microsoft.com/office/powerpoint/2010/main" val="32191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20FEB8-DA1D-02DC-B5C2-755D52595E6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708DD26-2A62-77FD-1C83-3B3882EACF3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F4A89C9-6D79-3B2C-6B15-AEF4507AF6FC}"/>
              </a:ext>
            </a:extLst>
          </p:cNvPr>
          <p:cNvSpPr>
            <a:spLocks noGrp="1"/>
          </p:cNvSpPr>
          <p:nvPr>
            <p:ph type="dt" sz="half" idx="10"/>
          </p:nvPr>
        </p:nvSpPr>
        <p:spPr/>
        <p:txBody>
          <a:bodyPr/>
          <a:lstStyle/>
          <a:p>
            <a:fld id="{AAE9C0F7-D75B-4C5D-8BA2-4B6485705959}" type="datetimeFigureOut">
              <a:rPr lang="ru-RU" smtClean="0"/>
              <a:t>04.04.2025</a:t>
            </a:fld>
            <a:endParaRPr lang="ru-RU"/>
          </a:p>
        </p:txBody>
      </p:sp>
      <p:sp>
        <p:nvSpPr>
          <p:cNvPr id="5" name="Нижний колонтитул 4">
            <a:extLst>
              <a:ext uri="{FF2B5EF4-FFF2-40B4-BE49-F238E27FC236}">
                <a16:creationId xmlns:a16="http://schemas.microsoft.com/office/drawing/2014/main" id="{35E70559-F67E-CA20-365A-2B0DDAFBD4C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A736514-470B-0377-D0F6-5D31A6DEA71B}"/>
              </a:ext>
            </a:extLst>
          </p:cNvPr>
          <p:cNvSpPr>
            <a:spLocks noGrp="1"/>
          </p:cNvSpPr>
          <p:nvPr>
            <p:ph type="sldNum" sz="quarter" idx="12"/>
          </p:nvPr>
        </p:nvSpPr>
        <p:spPr/>
        <p:txBody>
          <a:bodyPr/>
          <a:lstStyle/>
          <a:p>
            <a:fld id="{FA87430C-6405-4F43-BEE8-A9EDAAE57C2A}" type="slidenum">
              <a:rPr lang="ru-RU" smtClean="0"/>
              <a:t>‹#›</a:t>
            </a:fld>
            <a:endParaRPr lang="ru-RU"/>
          </a:p>
        </p:txBody>
      </p:sp>
    </p:spTree>
    <p:extLst>
      <p:ext uri="{BB962C8B-B14F-4D97-AF65-F5344CB8AC3E}">
        <p14:creationId xmlns:p14="http://schemas.microsoft.com/office/powerpoint/2010/main" val="370355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593FE35-8AF2-DD78-796E-56EC6863616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7B660D9-45FD-7890-3D0F-E47BD8B39C7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65E59F6-A2CA-A130-A170-4BCEBFD81A81}"/>
              </a:ext>
            </a:extLst>
          </p:cNvPr>
          <p:cNvSpPr>
            <a:spLocks noGrp="1"/>
          </p:cNvSpPr>
          <p:nvPr>
            <p:ph type="dt" sz="half" idx="10"/>
          </p:nvPr>
        </p:nvSpPr>
        <p:spPr/>
        <p:txBody>
          <a:bodyPr/>
          <a:lstStyle/>
          <a:p>
            <a:fld id="{AAE9C0F7-D75B-4C5D-8BA2-4B6485705959}" type="datetimeFigureOut">
              <a:rPr lang="ru-RU" smtClean="0"/>
              <a:t>04.04.2025</a:t>
            </a:fld>
            <a:endParaRPr lang="ru-RU"/>
          </a:p>
        </p:txBody>
      </p:sp>
      <p:sp>
        <p:nvSpPr>
          <p:cNvPr id="5" name="Нижний колонтитул 4">
            <a:extLst>
              <a:ext uri="{FF2B5EF4-FFF2-40B4-BE49-F238E27FC236}">
                <a16:creationId xmlns:a16="http://schemas.microsoft.com/office/drawing/2014/main" id="{30739BC6-BAA9-14F7-E5F0-45F92CF9E1D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9443F45-277D-2C12-D898-2C9E77A340F6}"/>
              </a:ext>
            </a:extLst>
          </p:cNvPr>
          <p:cNvSpPr>
            <a:spLocks noGrp="1"/>
          </p:cNvSpPr>
          <p:nvPr>
            <p:ph type="sldNum" sz="quarter" idx="12"/>
          </p:nvPr>
        </p:nvSpPr>
        <p:spPr/>
        <p:txBody>
          <a:bodyPr/>
          <a:lstStyle/>
          <a:p>
            <a:fld id="{FA87430C-6405-4F43-BEE8-A9EDAAE57C2A}" type="slidenum">
              <a:rPr lang="ru-RU" smtClean="0"/>
              <a:t>‹#›</a:t>
            </a:fld>
            <a:endParaRPr lang="ru-RU"/>
          </a:p>
        </p:txBody>
      </p:sp>
    </p:spTree>
    <p:extLst>
      <p:ext uri="{BB962C8B-B14F-4D97-AF65-F5344CB8AC3E}">
        <p14:creationId xmlns:p14="http://schemas.microsoft.com/office/powerpoint/2010/main" val="348799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902B64-7A03-AC61-9E5C-F4F4D956C2C1}"/>
              </a:ext>
            </a:extLst>
          </p:cNvPr>
          <p:cNvSpPr>
            <a:spLocks noGrp="1"/>
          </p:cNvSpPr>
          <p:nvPr>
            <p:ph type="title"/>
          </p:nvPr>
        </p:nvSpPr>
        <p:spPr/>
        <p:txBody>
          <a:bodyPr/>
          <a:lstStyle/>
          <a:p>
            <a:r>
              <a:rPr lang="ru-RU" dirty="0"/>
              <a:t>Образец заголовка</a:t>
            </a:r>
          </a:p>
        </p:txBody>
      </p:sp>
      <p:sp>
        <p:nvSpPr>
          <p:cNvPr id="3" name="Объект 2">
            <a:extLst>
              <a:ext uri="{FF2B5EF4-FFF2-40B4-BE49-F238E27FC236}">
                <a16:creationId xmlns:a16="http://schemas.microsoft.com/office/drawing/2014/main" id="{664FDECA-25F9-183C-D3B7-DD5F7B1108BA}"/>
              </a:ext>
            </a:extLst>
          </p:cNvPr>
          <p:cNvSpPr>
            <a:spLocks noGrp="1"/>
          </p:cNvSpPr>
          <p:nvPr>
            <p:ph idx="1"/>
          </p:nvPr>
        </p:nvSpPr>
        <p:spPr>
          <a:xfrm>
            <a:off x="838200" y="1825625"/>
            <a:ext cx="10515600" cy="489585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47809E4-C3AA-7FFF-66D9-82958219E7EB}"/>
              </a:ext>
            </a:extLst>
          </p:cNvPr>
          <p:cNvSpPr>
            <a:spLocks noGrp="1"/>
          </p:cNvSpPr>
          <p:nvPr>
            <p:ph type="dt" sz="half" idx="10"/>
          </p:nvPr>
        </p:nvSpPr>
        <p:spPr/>
        <p:txBody>
          <a:bodyPr/>
          <a:lstStyle/>
          <a:p>
            <a:fld id="{AAE9C0F7-D75B-4C5D-8BA2-4B6485705959}" type="datetimeFigureOut">
              <a:rPr lang="ru-RU" smtClean="0"/>
              <a:t>04.04.2025</a:t>
            </a:fld>
            <a:endParaRPr lang="ru-RU"/>
          </a:p>
        </p:txBody>
      </p:sp>
      <p:sp>
        <p:nvSpPr>
          <p:cNvPr id="5" name="Нижний колонтитул 4">
            <a:extLst>
              <a:ext uri="{FF2B5EF4-FFF2-40B4-BE49-F238E27FC236}">
                <a16:creationId xmlns:a16="http://schemas.microsoft.com/office/drawing/2014/main" id="{D595A159-D873-5BF8-F8CB-3C05B127A69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FD8BDA-8665-8883-9E4D-14AD25E226CF}"/>
              </a:ext>
            </a:extLst>
          </p:cNvPr>
          <p:cNvSpPr>
            <a:spLocks noGrp="1"/>
          </p:cNvSpPr>
          <p:nvPr>
            <p:ph type="sldNum" sz="quarter" idx="12"/>
          </p:nvPr>
        </p:nvSpPr>
        <p:spPr/>
        <p:txBody>
          <a:bodyPr/>
          <a:lstStyle/>
          <a:p>
            <a:fld id="{FA87430C-6405-4F43-BEE8-A9EDAAE57C2A}" type="slidenum">
              <a:rPr lang="ru-RU" smtClean="0"/>
              <a:t>‹#›</a:t>
            </a:fld>
            <a:endParaRPr lang="ru-RU"/>
          </a:p>
        </p:txBody>
      </p:sp>
    </p:spTree>
    <p:extLst>
      <p:ext uri="{BB962C8B-B14F-4D97-AF65-F5344CB8AC3E}">
        <p14:creationId xmlns:p14="http://schemas.microsoft.com/office/powerpoint/2010/main" val="125922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431642-8603-DDAE-C5AF-BB3C06858F2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A25BA09-5383-933C-E291-BDB4B7102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1069EBF-C0B5-9EB4-DCC1-9E8BACFF8539}"/>
              </a:ext>
            </a:extLst>
          </p:cNvPr>
          <p:cNvSpPr>
            <a:spLocks noGrp="1"/>
          </p:cNvSpPr>
          <p:nvPr>
            <p:ph type="dt" sz="half" idx="10"/>
          </p:nvPr>
        </p:nvSpPr>
        <p:spPr/>
        <p:txBody>
          <a:bodyPr/>
          <a:lstStyle/>
          <a:p>
            <a:fld id="{AAE9C0F7-D75B-4C5D-8BA2-4B6485705959}" type="datetimeFigureOut">
              <a:rPr lang="ru-RU" smtClean="0"/>
              <a:t>04.04.2025</a:t>
            </a:fld>
            <a:endParaRPr lang="ru-RU"/>
          </a:p>
        </p:txBody>
      </p:sp>
      <p:sp>
        <p:nvSpPr>
          <p:cNvPr id="5" name="Нижний колонтитул 4">
            <a:extLst>
              <a:ext uri="{FF2B5EF4-FFF2-40B4-BE49-F238E27FC236}">
                <a16:creationId xmlns:a16="http://schemas.microsoft.com/office/drawing/2014/main" id="{2332AC16-93B3-1460-E3C7-65580E1A6CC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87152A2-48DC-5799-2499-17FE61B47538}"/>
              </a:ext>
            </a:extLst>
          </p:cNvPr>
          <p:cNvSpPr>
            <a:spLocks noGrp="1"/>
          </p:cNvSpPr>
          <p:nvPr>
            <p:ph type="sldNum" sz="quarter" idx="12"/>
          </p:nvPr>
        </p:nvSpPr>
        <p:spPr/>
        <p:txBody>
          <a:bodyPr/>
          <a:lstStyle/>
          <a:p>
            <a:fld id="{FA87430C-6405-4F43-BEE8-A9EDAAE57C2A}" type="slidenum">
              <a:rPr lang="ru-RU" smtClean="0"/>
              <a:t>‹#›</a:t>
            </a:fld>
            <a:endParaRPr lang="ru-RU"/>
          </a:p>
        </p:txBody>
      </p:sp>
    </p:spTree>
    <p:extLst>
      <p:ext uri="{BB962C8B-B14F-4D97-AF65-F5344CB8AC3E}">
        <p14:creationId xmlns:p14="http://schemas.microsoft.com/office/powerpoint/2010/main" val="62544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675EDD-FB9F-F045-EE95-10EF9D2F46C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AC7BC94-00BF-2A5B-BF4D-C38882A64328}"/>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985A367E-D4A4-00C0-F75B-8C02E2A066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E43EE95-E43A-EB58-34A0-A9DDECDD7AC8}"/>
              </a:ext>
            </a:extLst>
          </p:cNvPr>
          <p:cNvSpPr>
            <a:spLocks noGrp="1"/>
          </p:cNvSpPr>
          <p:nvPr>
            <p:ph type="dt" sz="half" idx="10"/>
          </p:nvPr>
        </p:nvSpPr>
        <p:spPr/>
        <p:txBody>
          <a:bodyPr/>
          <a:lstStyle/>
          <a:p>
            <a:fld id="{AAE9C0F7-D75B-4C5D-8BA2-4B6485705959}" type="datetimeFigureOut">
              <a:rPr lang="ru-RU" smtClean="0"/>
              <a:t>04.04.2025</a:t>
            </a:fld>
            <a:endParaRPr lang="ru-RU"/>
          </a:p>
        </p:txBody>
      </p:sp>
      <p:sp>
        <p:nvSpPr>
          <p:cNvPr id="6" name="Нижний колонтитул 5">
            <a:extLst>
              <a:ext uri="{FF2B5EF4-FFF2-40B4-BE49-F238E27FC236}">
                <a16:creationId xmlns:a16="http://schemas.microsoft.com/office/drawing/2014/main" id="{C51CE8F9-1034-21B2-38EF-2A8B5C4D1E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BEE8E6C-9A75-8F08-58CE-EB938E29769F}"/>
              </a:ext>
            </a:extLst>
          </p:cNvPr>
          <p:cNvSpPr>
            <a:spLocks noGrp="1"/>
          </p:cNvSpPr>
          <p:nvPr>
            <p:ph type="sldNum" sz="quarter" idx="12"/>
          </p:nvPr>
        </p:nvSpPr>
        <p:spPr/>
        <p:txBody>
          <a:bodyPr/>
          <a:lstStyle/>
          <a:p>
            <a:fld id="{FA87430C-6405-4F43-BEE8-A9EDAAE57C2A}" type="slidenum">
              <a:rPr lang="ru-RU" smtClean="0"/>
              <a:t>‹#›</a:t>
            </a:fld>
            <a:endParaRPr lang="ru-RU"/>
          </a:p>
        </p:txBody>
      </p:sp>
    </p:spTree>
    <p:extLst>
      <p:ext uri="{BB962C8B-B14F-4D97-AF65-F5344CB8AC3E}">
        <p14:creationId xmlns:p14="http://schemas.microsoft.com/office/powerpoint/2010/main" val="296259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D429E8-D3A7-B63A-2739-1D5705FF4AB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16582CD-AB3F-25A9-B795-21CDC760E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887405F-9984-D933-744C-463E03AB051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50840FB-509F-F934-5C06-61A5B08526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10BB4397-1D85-C4FA-132E-1D2C7A39384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B81F2429-F720-BD98-422E-081D31DB0306}"/>
              </a:ext>
            </a:extLst>
          </p:cNvPr>
          <p:cNvSpPr>
            <a:spLocks noGrp="1"/>
          </p:cNvSpPr>
          <p:nvPr>
            <p:ph type="dt" sz="half" idx="10"/>
          </p:nvPr>
        </p:nvSpPr>
        <p:spPr/>
        <p:txBody>
          <a:bodyPr/>
          <a:lstStyle/>
          <a:p>
            <a:fld id="{AAE9C0F7-D75B-4C5D-8BA2-4B6485705959}" type="datetimeFigureOut">
              <a:rPr lang="ru-RU" smtClean="0"/>
              <a:t>04.04.2025</a:t>
            </a:fld>
            <a:endParaRPr lang="ru-RU"/>
          </a:p>
        </p:txBody>
      </p:sp>
      <p:sp>
        <p:nvSpPr>
          <p:cNvPr id="8" name="Нижний колонтитул 7">
            <a:extLst>
              <a:ext uri="{FF2B5EF4-FFF2-40B4-BE49-F238E27FC236}">
                <a16:creationId xmlns:a16="http://schemas.microsoft.com/office/drawing/2014/main" id="{DB8D6B9B-B5DF-8947-4A97-B1959BB9A3E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6E5F275-C6C3-C7A7-9B49-AB9241D52A12}"/>
              </a:ext>
            </a:extLst>
          </p:cNvPr>
          <p:cNvSpPr>
            <a:spLocks noGrp="1"/>
          </p:cNvSpPr>
          <p:nvPr>
            <p:ph type="sldNum" sz="quarter" idx="12"/>
          </p:nvPr>
        </p:nvSpPr>
        <p:spPr/>
        <p:txBody>
          <a:bodyPr/>
          <a:lstStyle/>
          <a:p>
            <a:fld id="{FA87430C-6405-4F43-BEE8-A9EDAAE57C2A}" type="slidenum">
              <a:rPr lang="ru-RU" smtClean="0"/>
              <a:t>‹#›</a:t>
            </a:fld>
            <a:endParaRPr lang="ru-RU"/>
          </a:p>
        </p:txBody>
      </p:sp>
    </p:spTree>
    <p:extLst>
      <p:ext uri="{BB962C8B-B14F-4D97-AF65-F5344CB8AC3E}">
        <p14:creationId xmlns:p14="http://schemas.microsoft.com/office/powerpoint/2010/main" val="226647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D78BE3-96E3-542D-B866-54D4D5BDD4D3}"/>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2AB0066-C93A-CE44-C9C9-8492509E54BB}"/>
              </a:ext>
            </a:extLst>
          </p:cNvPr>
          <p:cNvSpPr>
            <a:spLocks noGrp="1"/>
          </p:cNvSpPr>
          <p:nvPr>
            <p:ph type="dt" sz="half" idx="10"/>
          </p:nvPr>
        </p:nvSpPr>
        <p:spPr/>
        <p:txBody>
          <a:bodyPr/>
          <a:lstStyle/>
          <a:p>
            <a:fld id="{AAE9C0F7-D75B-4C5D-8BA2-4B6485705959}" type="datetimeFigureOut">
              <a:rPr lang="ru-RU" smtClean="0"/>
              <a:t>04.04.2025</a:t>
            </a:fld>
            <a:endParaRPr lang="ru-RU"/>
          </a:p>
        </p:txBody>
      </p:sp>
      <p:sp>
        <p:nvSpPr>
          <p:cNvPr id="4" name="Нижний колонтитул 3">
            <a:extLst>
              <a:ext uri="{FF2B5EF4-FFF2-40B4-BE49-F238E27FC236}">
                <a16:creationId xmlns:a16="http://schemas.microsoft.com/office/drawing/2014/main" id="{4D86183F-4A06-0A6D-2439-9920BE59F3A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64A19C14-09EE-8DA0-35EE-10747B9F0FC9}"/>
              </a:ext>
            </a:extLst>
          </p:cNvPr>
          <p:cNvSpPr>
            <a:spLocks noGrp="1"/>
          </p:cNvSpPr>
          <p:nvPr>
            <p:ph type="sldNum" sz="quarter" idx="12"/>
          </p:nvPr>
        </p:nvSpPr>
        <p:spPr/>
        <p:txBody>
          <a:bodyPr/>
          <a:lstStyle/>
          <a:p>
            <a:fld id="{FA87430C-6405-4F43-BEE8-A9EDAAE57C2A}" type="slidenum">
              <a:rPr lang="ru-RU" smtClean="0"/>
              <a:t>‹#›</a:t>
            </a:fld>
            <a:endParaRPr lang="ru-RU"/>
          </a:p>
        </p:txBody>
      </p:sp>
    </p:spTree>
    <p:extLst>
      <p:ext uri="{BB962C8B-B14F-4D97-AF65-F5344CB8AC3E}">
        <p14:creationId xmlns:p14="http://schemas.microsoft.com/office/powerpoint/2010/main" val="17291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5B0E34C-DF03-FB68-EAB6-2F9E412099C3}"/>
              </a:ext>
            </a:extLst>
          </p:cNvPr>
          <p:cNvSpPr>
            <a:spLocks noGrp="1"/>
          </p:cNvSpPr>
          <p:nvPr>
            <p:ph type="dt" sz="half" idx="10"/>
          </p:nvPr>
        </p:nvSpPr>
        <p:spPr/>
        <p:txBody>
          <a:bodyPr/>
          <a:lstStyle/>
          <a:p>
            <a:fld id="{AAE9C0F7-D75B-4C5D-8BA2-4B6485705959}" type="datetimeFigureOut">
              <a:rPr lang="ru-RU" smtClean="0"/>
              <a:t>04.04.2025</a:t>
            </a:fld>
            <a:endParaRPr lang="ru-RU"/>
          </a:p>
        </p:txBody>
      </p:sp>
      <p:sp>
        <p:nvSpPr>
          <p:cNvPr id="3" name="Нижний колонтитул 2">
            <a:extLst>
              <a:ext uri="{FF2B5EF4-FFF2-40B4-BE49-F238E27FC236}">
                <a16:creationId xmlns:a16="http://schemas.microsoft.com/office/drawing/2014/main" id="{F3423B85-5262-79FE-1774-FCA052A9995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5FB42707-0180-59A5-67BB-165999785DF9}"/>
              </a:ext>
            </a:extLst>
          </p:cNvPr>
          <p:cNvSpPr>
            <a:spLocks noGrp="1"/>
          </p:cNvSpPr>
          <p:nvPr>
            <p:ph type="sldNum" sz="quarter" idx="12"/>
          </p:nvPr>
        </p:nvSpPr>
        <p:spPr/>
        <p:txBody>
          <a:bodyPr/>
          <a:lstStyle/>
          <a:p>
            <a:fld id="{FA87430C-6405-4F43-BEE8-A9EDAAE57C2A}" type="slidenum">
              <a:rPr lang="ru-RU" smtClean="0"/>
              <a:t>‹#›</a:t>
            </a:fld>
            <a:endParaRPr lang="ru-RU"/>
          </a:p>
        </p:txBody>
      </p:sp>
    </p:spTree>
    <p:extLst>
      <p:ext uri="{BB962C8B-B14F-4D97-AF65-F5344CB8AC3E}">
        <p14:creationId xmlns:p14="http://schemas.microsoft.com/office/powerpoint/2010/main" val="273111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F69A8C-27E6-130A-0F34-2A6C962069C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CB8BD66-0277-8F15-78C4-39A5EE217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D3E5280-B2C5-EB27-34F2-3D18F3D08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040CD3B-D516-8EF6-49C8-81E5229921CC}"/>
              </a:ext>
            </a:extLst>
          </p:cNvPr>
          <p:cNvSpPr>
            <a:spLocks noGrp="1"/>
          </p:cNvSpPr>
          <p:nvPr>
            <p:ph type="dt" sz="half" idx="10"/>
          </p:nvPr>
        </p:nvSpPr>
        <p:spPr/>
        <p:txBody>
          <a:bodyPr/>
          <a:lstStyle/>
          <a:p>
            <a:fld id="{AAE9C0F7-D75B-4C5D-8BA2-4B6485705959}" type="datetimeFigureOut">
              <a:rPr lang="ru-RU" smtClean="0"/>
              <a:t>04.04.2025</a:t>
            </a:fld>
            <a:endParaRPr lang="ru-RU"/>
          </a:p>
        </p:txBody>
      </p:sp>
      <p:sp>
        <p:nvSpPr>
          <p:cNvPr id="6" name="Нижний колонтитул 5">
            <a:extLst>
              <a:ext uri="{FF2B5EF4-FFF2-40B4-BE49-F238E27FC236}">
                <a16:creationId xmlns:a16="http://schemas.microsoft.com/office/drawing/2014/main" id="{5E39D0E4-C405-ED24-5E05-503B0046E56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BA4DDD1-B00C-597F-82F6-F2A809291473}"/>
              </a:ext>
            </a:extLst>
          </p:cNvPr>
          <p:cNvSpPr>
            <a:spLocks noGrp="1"/>
          </p:cNvSpPr>
          <p:nvPr>
            <p:ph type="sldNum" sz="quarter" idx="12"/>
          </p:nvPr>
        </p:nvSpPr>
        <p:spPr/>
        <p:txBody>
          <a:bodyPr/>
          <a:lstStyle/>
          <a:p>
            <a:fld id="{FA87430C-6405-4F43-BEE8-A9EDAAE57C2A}" type="slidenum">
              <a:rPr lang="ru-RU" smtClean="0"/>
              <a:t>‹#›</a:t>
            </a:fld>
            <a:endParaRPr lang="ru-RU"/>
          </a:p>
        </p:txBody>
      </p:sp>
    </p:spTree>
    <p:extLst>
      <p:ext uri="{BB962C8B-B14F-4D97-AF65-F5344CB8AC3E}">
        <p14:creationId xmlns:p14="http://schemas.microsoft.com/office/powerpoint/2010/main" val="1121590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E39A1-0DED-CE4B-5B62-BD19F0BCC23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2854D6F2-42E9-3FEA-C6A7-740C51D9DF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8A8E58D-4DAC-4FC8-5B80-7961711AC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50A013B-DD5C-737D-F0AB-7C157241F0B4}"/>
              </a:ext>
            </a:extLst>
          </p:cNvPr>
          <p:cNvSpPr>
            <a:spLocks noGrp="1"/>
          </p:cNvSpPr>
          <p:nvPr>
            <p:ph type="dt" sz="half" idx="10"/>
          </p:nvPr>
        </p:nvSpPr>
        <p:spPr/>
        <p:txBody>
          <a:bodyPr/>
          <a:lstStyle/>
          <a:p>
            <a:fld id="{AAE9C0F7-D75B-4C5D-8BA2-4B6485705959}" type="datetimeFigureOut">
              <a:rPr lang="ru-RU" smtClean="0"/>
              <a:t>04.04.2025</a:t>
            </a:fld>
            <a:endParaRPr lang="ru-RU"/>
          </a:p>
        </p:txBody>
      </p:sp>
      <p:sp>
        <p:nvSpPr>
          <p:cNvPr id="6" name="Нижний колонтитул 5">
            <a:extLst>
              <a:ext uri="{FF2B5EF4-FFF2-40B4-BE49-F238E27FC236}">
                <a16:creationId xmlns:a16="http://schemas.microsoft.com/office/drawing/2014/main" id="{E14E4AEB-1CB0-2CFD-BC02-DFD9847A340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B0ABAB9-35CC-F3B8-B086-C857480ED5B9}"/>
              </a:ext>
            </a:extLst>
          </p:cNvPr>
          <p:cNvSpPr>
            <a:spLocks noGrp="1"/>
          </p:cNvSpPr>
          <p:nvPr>
            <p:ph type="sldNum" sz="quarter" idx="12"/>
          </p:nvPr>
        </p:nvSpPr>
        <p:spPr/>
        <p:txBody>
          <a:bodyPr/>
          <a:lstStyle/>
          <a:p>
            <a:fld id="{FA87430C-6405-4F43-BEE8-A9EDAAE57C2A}" type="slidenum">
              <a:rPr lang="ru-RU" smtClean="0"/>
              <a:t>‹#›</a:t>
            </a:fld>
            <a:endParaRPr lang="ru-RU"/>
          </a:p>
        </p:txBody>
      </p:sp>
    </p:spTree>
    <p:extLst>
      <p:ext uri="{BB962C8B-B14F-4D97-AF65-F5344CB8AC3E}">
        <p14:creationId xmlns:p14="http://schemas.microsoft.com/office/powerpoint/2010/main" val="245127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B8F0C5-9240-24BB-AB2C-20ADF63F8048}"/>
              </a:ext>
            </a:extLst>
          </p:cNvPr>
          <p:cNvSpPr>
            <a:spLocks noGrp="1"/>
          </p:cNvSpPr>
          <p:nvPr>
            <p:ph type="title"/>
          </p:nvPr>
        </p:nvSpPr>
        <p:spPr>
          <a:xfrm>
            <a:off x="838200" y="365125"/>
            <a:ext cx="9474200" cy="1325563"/>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a:extLst>
              <a:ext uri="{FF2B5EF4-FFF2-40B4-BE49-F238E27FC236}">
                <a16:creationId xmlns:a16="http://schemas.microsoft.com/office/drawing/2014/main" id="{11A6985C-F8DC-F486-A49E-0B2B65441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ru-RU" dirty="0"/>
          </a:p>
        </p:txBody>
      </p:sp>
      <p:sp>
        <p:nvSpPr>
          <p:cNvPr id="4" name="Дата 3">
            <a:extLst>
              <a:ext uri="{FF2B5EF4-FFF2-40B4-BE49-F238E27FC236}">
                <a16:creationId xmlns:a16="http://schemas.microsoft.com/office/drawing/2014/main" id="{D191F3EF-F30E-6D88-967B-040F961D8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9C0F7-D75B-4C5D-8BA2-4B6485705959}" type="datetimeFigureOut">
              <a:rPr lang="ru-RU" smtClean="0"/>
              <a:t>04.04.2025</a:t>
            </a:fld>
            <a:endParaRPr lang="ru-RU"/>
          </a:p>
        </p:txBody>
      </p:sp>
      <p:sp>
        <p:nvSpPr>
          <p:cNvPr id="5" name="Нижний колонтитул 4">
            <a:extLst>
              <a:ext uri="{FF2B5EF4-FFF2-40B4-BE49-F238E27FC236}">
                <a16:creationId xmlns:a16="http://schemas.microsoft.com/office/drawing/2014/main" id="{749879BD-3AFC-8225-C352-7D9D01B1A2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DE1DDE2-73F3-A77C-24A3-116C7FD46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7430C-6405-4F43-BEE8-A9EDAAE57C2A}" type="slidenum">
              <a:rPr lang="ru-RU" smtClean="0"/>
              <a:t>‹#›</a:t>
            </a:fld>
            <a:endParaRPr lang="ru-RU"/>
          </a:p>
        </p:txBody>
      </p:sp>
      <p:pic>
        <p:nvPicPr>
          <p:cNvPr id="8" name="Рисунок 7">
            <a:extLst>
              <a:ext uri="{FF2B5EF4-FFF2-40B4-BE49-F238E27FC236}">
                <a16:creationId xmlns:a16="http://schemas.microsoft.com/office/drawing/2014/main" id="{1DEFAF48-7A20-BDED-6DB6-D8E23EB4BEEF}"/>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69053" y="24422"/>
            <a:ext cx="2322947" cy="2006967"/>
          </a:xfrm>
          <a:prstGeom prst="rect">
            <a:avLst/>
          </a:prstGeom>
        </p:spPr>
      </p:pic>
    </p:spTree>
    <p:extLst>
      <p:ext uri="{BB962C8B-B14F-4D97-AF65-F5344CB8AC3E}">
        <p14:creationId xmlns:p14="http://schemas.microsoft.com/office/powerpoint/2010/main" val="3503368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ru-ru/ef/core/" TargetMode="External"/><Relationship Id="rId2" Type="http://schemas.openxmlformats.org/officeDocument/2006/relationships/hyperlink" Target="https://metanit.com/sharp/efcore/1.1.ph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A6D10E-B4D8-B973-A146-B23613FFFFE4}"/>
              </a:ext>
            </a:extLst>
          </p:cNvPr>
          <p:cNvSpPr>
            <a:spLocks noGrp="1"/>
          </p:cNvSpPr>
          <p:nvPr>
            <p:ph type="ctrTitle"/>
          </p:nvPr>
        </p:nvSpPr>
        <p:spPr/>
        <p:txBody>
          <a:bodyPr/>
          <a:lstStyle/>
          <a:p>
            <a:r>
              <a:rPr lang="ru-RU" dirty="0"/>
              <a:t>Технологии программирования</a:t>
            </a:r>
          </a:p>
        </p:txBody>
      </p:sp>
      <p:sp>
        <p:nvSpPr>
          <p:cNvPr id="3" name="Подзаголовок 2">
            <a:extLst>
              <a:ext uri="{FF2B5EF4-FFF2-40B4-BE49-F238E27FC236}">
                <a16:creationId xmlns:a16="http://schemas.microsoft.com/office/drawing/2014/main" id="{23AF7337-EB00-C20F-E6CF-D664DFEC72EC}"/>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4144708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36B98F-EDC3-9F91-ED08-97A2BF3A3905}"/>
              </a:ext>
            </a:extLst>
          </p:cNvPr>
          <p:cNvSpPr>
            <a:spLocks noGrp="1"/>
          </p:cNvSpPr>
          <p:nvPr>
            <p:ph type="title"/>
          </p:nvPr>
        </p:nvSpPr>
        <p:spPr/>
        <p:txBody>
          <a:bodyPr/>
          <a:lstStyle/>
          <a:p>
            <a:r>
              <a:rPr lang="en-US" dirty="0" err="1"/>
              <a:t>DataBase</a:t>
            </a:r>
            <a:r>
              <a:rPr lang="en-US" dirty="0"/>
              <a:t> First</a:t>
            </a:r>
            <a:br>
              <a:rPr lang="en-US" dirty="0"/>
            </a:br>
            <a:r>
              <a:rPr lang="ru-RU" dirty="0"/>
              <a:t>Плюсы подхода</a:t>
            </a:r>
          </a:p>
        </p:txBody>
      </p:sp>
      <p:sp>
        <p:nvSpPr>
          <p:cNvPr id="3" name="Объект 2">
            <a:extLst>
              <a:ext uri="{FF2B5EF4-FFF2-40B4-BE49-F238E27FC236}">
                <a16:creationId xmlns:a16="http://schemas.microsoft.com/office/drawing/2014/main" id="{39AA5D03-A370-DAD8-39CD-CE1387DDB92D}"/>
              </a:ext>
            </a:extLst>
          </p:cNvPr>
          <p:cNvSpPr>
            <a:spLocks noGrp="1"/>
          </p:cNvSpPr>
          <p:nvPr>
            <p:ph idx="1"/>
          </p:nvPr>
        </p:nvSpPr>
        <p:spPr/>
        <p:txBody>
          <a:bodyPr/>
          <a:lstStyle/>
          <a:p>
            <a:pPr marL="457200" indent="-457200" algn="just">
              <a:buFont typeface="Arial" panose="020B0604020202020204" pitchFamily="34" charset="0"/>
              <a:buChar char="•"/>
            </a:pPr>
            <a:r>
              <a:rPr lang="ru-RU" b="0" i="0" dirty="0">
                <a:solidFill>
                  <a:srgbClr val="353535"/>
                </a:solidFill>
                <a:effectLst/>
              </a:rPr>
              <a:t>Если у нас уже есть существующая база данных, то, скорее всего, лучше использовать её, так как нам не придётся создавать её заново</a:t>
            </a:r>
          </a:p>
          <a:p>
            <a:pPr marL="457200" indent="-457200" algn="just">
              <a:buFont typeface="Arial" panose="020B0604020202020204" pitchFamily="34" charset="0"/>
              <a:buChar char="•"/>
            </a:pPr>
            <a:r>
              <a:rPr lang="ru-RU" b="0" i="0" dirty="0">
                <a:solidFill>
                  <a:srgbClr val="353535"/>
                </a:solidFill>
                <a:effectLst/>
              </a:rPr>
              <a:t>Риск потери данных будет сведён к минимуму, поскольку любое изменение или обновление всегда будет выполняться в базе данных</a:t>
            </a:r>
          </a:p>
          <a:p>
            <a:endParaRPr lang="ru-RU" dirty="0"/>
          </a:p>
        </p:txBody>
      </p:sp>
    </p:spTree>
    <p:extLst>
      <p:ext uri="{BB962C8B-B14F-4D97-AF65-F5344CB8AC3E}">
        <p14:creationId xmlns:p14="http://schemas.microsoft.com/office/powerpoint/2010/main" val="166828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DCBE7-122E-8734-8FEB-BCDEA905745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F42CB9-A3BB-B990-C7DA-E8C1AA3C67BB}"/>
              </a:ext>
            </a:extLst>
          </p:cNvPr>
          <p:cNvSpPr>
            <a:spLocks noGrp="1"/>
          </p:cNvSpPr>
          <p:nvPr>
            <p:ph type="title"/>
          </p:nvPr>
        </p:nvSpPr>
        <p:spPr/>
        <p:txBody>
          <a:bodyPr/>
          <a:lstStyle/>
          <a:p>
            <a:r>
              <a:rPr lang="en-US" dirty="0" err="1"/>
              <a:t>DataBase</a:t>
            </a:r>
            <a:r>
              <a:rPr lang="en-US" dirty="0"/>
              <a:t> First</a:t>
            </a:r>
            <a:br>
              <a:rPr lang="en-US" dirty="0"/>
            </a:br>
            <a:r>
              <a:rPr lang="ru-RU" dirty="0"/>
              <a:t>Минусы подхода</a:t>
            </a:r>
          </a:p>
        </p:txBody>
      </p:sp>
      <p:sp>
        <p:nvSpPr>
          <p:cNvPr id="3" name="Объект 2">
            <a:extLst>
              <a:ext uri="{FF2B5EF4-FFF2-40B4-BE49-F238E27FC236}">
                <a16:creationId xmlns:a16="http://schemas.microsoft.com/office/drawing/2014/main" id="{4B8C7106-9D9A-1318-FA15-04E2969B2E03}"/>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ru-RU" b="0" i="0" dirty="0">
                <a:solidFill>
                  <a:srgbClr val="353535"/>
                </a:solidFill>
                <a:effectLst/>
              </a:rPr>
              <a:t>Обновление базы данных вручную может быть непростой задачей, если мы имеем дело с кластерами, несколькими экземплярами или несколькими средами разработки/тестирования/производства, поскольку нам придётся синхронизировать их вручную, а не полагаться на обновления/миграции на основе кода или автоматически сгенерированные SQL-скрипты</a:t>
            </a:r>
          </a:p>
          <a:p>
            <a:pPr marL="457200" indent="-457200" algn="just">
              <a:buFont typeface="Arial" panose="020B0604020202020204" pitchFamily="34" charset="0"/>
              <a:buChar char="•"/>
            </a:pPr>
            <a:r>
              <a:rPr lang="ru-RU" b="0" i="0" dirty="0">
                <a:solidFill>
                  <a:srgbClr val="353535"/>
                </a:solidFill>
                <a:effectLst/>
              </a:rPr>
              <a:t>У нас будет ещё меньше контроля над автоматически генерируемыми классами модели (и их исходным кодом), чем при использовании подхода </a:t>
            </a:r>
            <a:r>
              <a:rPr lang="ru-RU" b="0" i="1" dirty="0">
                <a:solidFill>
                  <a:srgbClr val="353535"/>
                </a:solidFill>
                <a:effectLst/>
              </a:rPr>
              <a:t>Model-First</a:t>
            </a:r>
            <a:r>
              <a:rPr lang="ru-RU" b="0" i="0" dirty="0">
                <a:solidFill>
                  <a:srgbClr val="353535"/>
                </a:solidFill>
                <a:effectLst/>
              </a:rPr>
              <a:t>. Это потребует обширных знаний о соглашениях и стандартах EF, иначе нам часто будет сложно получить то, что мы хотим</a:t>
            </a:r>
          </a:p>
          <a:p>
            <a:pPr marL="457200" indent="-457200" algn="just">
              <a:buFont typeface="Arial" panose="020B0604020202020204" pitchFamily="34" charset="0"/>
              <a:buChar char="•"/>
            </a:pPr>
            <a:endParaRPr lang="ru-RU" dirty="0"/>
          </a:p>
        </p:txBody>
      </p:sp>
    </p:spTree>
    <p:extLst>
      <p:ext uri="{BB962C8B-B14F-4D97-AF65-F5344CB8AC3E}">
        <p14:creationId xmlns:p14="http://schemas.microsoft.com/office/powerpoint/2010/main" val="266704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FE1BF0-1F1E-F1BB-7518-491CF2BA22CF}"/>
              </a:ext>
            </a:extLst>
          </p:cNvPr>
          <p:cNvSpPr>
            <a:spLocks noGrp="1"/>
          </p:cNvSpPr>
          <p:nvPr>
            <p:ph type="title"/>
          </p:nvPr>
        </p:nvSpPr>
        <p:spPr/>
        <p:txBody>
          <a:bodyPr/>
          <a:lstStyle/>
          <a:p>
            <a:r>
              <a:rPr lang="en-US" dirty="0"/>
              <a:t>Code First</a:t>
            </a:r>
            <a:endParaRPr lang="ru-RU" dirty="0"/>
          </a:p>
        </p:txBody>
      </p:sp>
      <p:sp>
        <p:nvSpPr>
          <p:cNvPr id="3" name="Объект 2">
            <a:extLst>
              <a:ext uri="{FF2B5EF4-FFF2-40B4-BE49-F238E27FC236}">
                <a16:creationId xmlns:a16="http://schemas.microsoft.com/office/drawing/2014/main" id="{AAC95F2D-50BA-5792-E7C3-25E1A86D6F7F}"/>
              </a:ext>
            </a:extLst>
          </p:cNvPr>
          <p:cNvSpPr>
            <a:spLocks noGrp="1"/>
          </p:cNvSpPr>
          <p:nvPr>
            <p:ph idx="1"/>
          </p:nvPr>
        </p:nvSpPr>
        <p:spPr/>
        <p:txBody>
          <a:bodyPr/>
          <a:lstStyle/>
          <a:p>
            <a:pPr algn="just"/>
            <a:r>
              <a:rPr lang="ru-RU" dirty="0"/>
              <a:t>Подход «сначала код» позволяет разработчику определять объекты модели, используя только стандартные классы, без необходимости в каком-либо инструменте проектирования, файлах сопоставления XML или громоздких массивах автоматически сгенерированного кода.</a:t>
            </a:r>
          </a:p>
        </p:txBody>
      </p:sp>
    </p:spTree>
    <p:extLst>
      <p:ext uri="{BB962C8B-B14F-4D97-AF65-F5344CB8AC3E}">
        <p14:creationId xmlns:p14="http://schemas.microsoft.com/office/powerpoint/2010/main" val="337511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CF81AE-1126-6FF3-572D-9E8A9CFA240A}"/>
              </a:ext>
            </a:extLst>
          </p:cNvPr>
          <p:cNvSpPr>
            <a:spLocks noGrp="1"/>
          </p:cNvSpPr>
          <p:nvPr>
            <p:ph type="title"/>
          </p:nvPr>
        </p:nvSpPr>
        <p:spPr/>
        <p:txBody>
          <a:bodyPr/>
          <a:lstStyle/>
          <a:p>
            <a:r>
              <a:rPr lang="en-US" dirty="0"/>
              <a:t>Code First</a:t>
            </a:r>
            <a:endParaRPr lang="ru-RU" dirty="0"/>
          </a:p>
        </p:txBody>
      </p:sp>
      <p:pic>
        <p:nvPicPr>
          <p:cNvPr id="5" name="Объект 4">
            <a:extLst>
              <a:ext uri="{FF2B5EF4-FFF2-40B4-BE49-F238E27FC236}">
                <a16:creationId xmlns:a16="http://schemas.microsoft.com/office/drawing/2014/main" id="{259D69CE-F589-F760-8AEF-8E23D1A9B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690" y="1825625"/>
            <a:ext cx="8652620" cy="4895850"/>
          </a:xfrm>
        </p:spPr>
      </p:pic>
    </p:spTree>
    <p:extLst>
      <p:ext uri="{BB962C8B-B14F-4D97-AF65-F5344CB8AC3E}">
        <p14:creationId xmlns:p14="http://schemas.microsoft.com/office/powerpoint/2010/main" val="3439763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8F4475-0047-91D6-8B99-A53C30D0C5A5}"/>
              </a:ext>
            </a:extLst>
          </p:cNvPr>
          <p:cNvSpPr>
            <a:spLocks noGrp="1"/>
          </p:cNvSpPr>
          <p:nvPr>
            <p:ph type="title"/>
          </p:nvPr>
        </p:nvSpPr>
        <p:spPr/>
        <p:txBody>
          <a:bodyPr/>
          <a:lstStyle/>
          <a:p>
            <a:r>
              <a:rPr lang="en-US" dirty="0"/>
              <a:t>Code First</a:t>
            </a:r>
            <a:br>
              <a:rPr lang="en-US" dirty="0"/>
            </a:br>
            <a:r>
              <a:rPr lang="ru-RU" dirty="0"/>
              <a:t>Плюсы подхода</a:t>
            </a:r>
          </a:p>
        </p:txBody>
      </p:sp>
      <p:sp>
        <p:nvSpPr>
          <p:cNvPr id="3" name="Объект 2">
            <a:extLst>
              <a:ext uri="{FF2B5EF4-FFF2-40B4-BE49-F238E27FC236}">
                <a16:creationId xmlns:a16="http://schemas.microsoft.com/office/drawing/2014/main" id="{ACB1FF85-E9A4-69AF-A5BC-4D9D201CBC95}"/>
              </a:ext>
            </a:extLst>
          </p:cNvPr>
          <p:cNvSpPr>
            <a:spLocks noGrp="1"/>
          </p:cNvSpPr>
          <p:nvPr>
            <p:ph idx="1"/>
          </p:nvPr>
        </p:nvSpPr>
        <p:spPr/>
        <p:txBody>
          <a:bodyPr/>
          <a:lstStyle/>
          <a:p>
            <a:pPr marL="457200" indent="-457200" algn="just">
              <a:buFont typeface="Arial" panose="020B0604020202020204" pitchFamily="34" charset="0"/>
              <a:buChar char="•"/>
            </a:pPr>
            <a:r>
              <a:rPr lang="ru-RU" dirty="0"/>
              <a:t>Не нужно никаких диаграмм и визуальных инструментов, что может быть очень удобно для проектов малого и среднего размера, так как экономит много времени.</a:t>
            </a:r>
          </a:p>
          <a:p>
            <a:pPr marL="457200" indent="-457200" algn="just">
              <a:buFont typeface="Arial" panose="020B0604020202020204" pitchFamily="34" charset="0"/>
              <a:buChar char="•"/>
            </a:pPr>
            <a:r>
              <a:rPr lang="ru-RU" dirty="0"/>
              <a:t>Гибкий API-интерфейс, который позволяет разработчику следовать подходу «соглашение вместо конфигурации» для обработки наиболее распространённых сценариев, а также даёт возможность переключаться на пользовательские атрибутные реализации, когда необходимо настроить сопоставление с базой данных.</a:t>
            </a:r>
          </a:p>
        </p:txBody>
      </p:sp>
    </p:spTree>
    <p:extLst>
      <p:ext uri="{BB962C8B-B14F-4D97-AF65-F5344CB8AC3E}">
        <p14:creationId xmlns:p14="http://schemas.microsoft.com/office/powerpoint/2010/main" val="186419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1EA771-467D-772E-4472-A79C0F36FAC8}"/>
              </a:ext>
            </a:extLst>
          </p:cNvPr>
          <p:cNvSpPr>
            <a:spLocks noGrp="1"/>
          </p:cNvSpPr>
          <p:nvPr>
            <p:ph type="title"/>
          </p:nvPr>
        </p:nvSpPr>
        <p:spPr/>
        <p:txBody>
          <a:bodyPr/>
          <a:lstStyle/>
          <a:p>
            <a:r>
              <a:rPr lang="en-US" dirty="0"/>
              <a:t>Code First</a:t>
            </a:r>
            <a:br>
              <a:rPr lang="en-US" dirty="0"/>
            </a:br>
            <a:r>
              <a:rPr lang="ru-RU" dirty="0"/>
              <a:t>Минусы подхода</a:t>
            </a:r>
          </a:p>
        </p:txBody>
      </p:sp>
      <p:sp>
        <p:nvSpPr>
          <p:cNvPr id="3" name="Объект 2">
            <a:extLst>
              <a:ext uri="{FF2B5EF4-FFF2-40B4-BE49-F238E27FC236}">
                <a16:creationId xmlns:a16="http://schemas.microsoft.com/office/drawing/2014/main" id="{8EC3A924-0811-D4FE-67B8-D279FFCCE434}"/>
              </a:ext>
            </a:extLst>
          </p:cNvPr>
          <p:cNvSpPr>
            <a:spLocks noGrp="1"/>
          </p:cNvSpPr>
          <p:nvPr>
            <p:ph idx="1"/>
          </p:nvPr>
        </p:nvSpPr>
        <p:spPr/>
        <p:txBody>
          <a:bodyPr/>
          <a:lstStyle/>
          <a:p>
            <a:pPr marL="457200" indent="-457200" algn="just">
              <a:buFont typeface="Arial" panose="020B0604020202020204" pitchFamily="34" charset="0"/>
              <a:buChar char="•"/>
            </a:pPr>
            <a:r>
              <a:rPr lang="ru-RU" dirty="0"/>
              <a:t>Требуется хорошее знание языка программирования ORM и соглашений — C# для </a:t>
            </a:r>
            <a:r>
              <a:rPr lang="ru-RU" dirty="0" err="1"/>
              <a:t>Entity</a:t>
            </a:r>
            <a:r>
              <a:rPr lang="ru-RU" dirty="0"/>
              <a:t> Framework.</a:t>
            </a:r>
          </a:p>
          <a:p>
            <a:pPr marL="457200" indent="-457200" algn="just">
              <a:buFont typeface="Arial" panose="020B0604020202020204" pitchFamily="34" charset="0"/>
              <a:buChar char="•"/>
            </a:pPr>
            <a:r>
              <a:rPr lang="ru-RU" dirty="0"/>
              <a:t>Иногда поддерживать базу данных может быть непросто, как и обрабатывать обновления без потери данных. Поддержка миграций в </a:t>
            </a:r>
            <a:r>
              <a:rPr lang="ru-RU" dirty="0" err="1"/>
              <a:t>Entity</a:t>
            </a:r>
            <a:r>
              <a:rPr lang="ru-RU" dirty="0"/>
              <a:t> Framework, добавленная в EF 4.3 для решения этой проблемы и постоянно обновляемая с тех пор, значительно упрощает задачу, хотя и негативно сказывается на процессе обучения.</a:t>
            </a:r>
          </a:p>
        </p:txBody>
      </p:sp>
    </p:spTree>
    <p:extLst>
      <p:ext uri="{BB962C8B-B14F-4D97-AF65-F5344CB8AC3E}">
        <p14:creationId xmlns:p14="http://schemas.microsoft.com/office/powerpoint/2010/main" val="3115977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0CB5992-6FB8-3F8F-1758-71E0CD2770CF}"/>
              </a:ext>
            </a:extLst>
          </p:cNvPr>
          <p:cNvSpPr>
            <a:spLocks noGrp="1"/>
          </p:cNvSpPr>
          <p:nvPr>
            <p:ph idx="1"/>
          </p:nvPr>
        </p:nvSpPr>
        <p:spPr>
          <a:xfrm>
            <a:off x="838200" y="331596"/>
            <a:ext cx="10515600" cy="6389879"/>
          </a:xfrm>
        </p:spPr>
        <p:txBody>
          <a:bodyPr>
            <a:normAutofit/>
          </a:bodyPr>
          <a:lstStyle/>
          <a:p>
            <a:r>
              <a:rPr lang="en-US" sz="2400" dirty="0">
                <a:latin typeface="Consolas" panose="020B0609020204030204" pitchFamily="49" charset="0"/>
              </a:rPr>
              <a:t>using </a:t>
            </a:r>
            <a:r>
              <a:rPr lang="en-US" sz="2400" dirty="0" err="1">
                <a:latin typeface="Consolas" panose="020B0609020204030204" pitchFamily="49" charset="0"/>
              </a:rPr>
              <a:t>Microsoft.EntityFrameworkCore</a:t>
            </a:r>
            <a:r>
              <a:rPr lang="en-US" sz="2400" dirty="0">
                <a:latin typeface="Consolas" panose="020B0609020204030204" pitchFamily="49" charset="0"/>
              </a:rPr>
              <a:t>; </a:t>
            </a:r>
          </a:p>
          <a:p>
            <a:r>
              <a:rPr lang="en-US" sz="2400" dirty="0">
                <a:latin typeface="Consolas" panose="020B0609020204030204" pitchFamily="49" charset="0"/>
              </a:rPr>
              <a:t>public class </a:t>
            </a:r>
            <a:r>
              <a:rPr lang="en-US" sz="2400" dirty="0" err="1">
                <a:latin typeface="Consolas" panose="020B0609020204030204" pitchFamily="49" charset="0"/>
              </a:rPr>
              <a:t>ApplicationContext</a:t>
            </a:r>
            <a:r>
              <a:rPr lang="en-US" sz="2400" dirty="0">
                <a:latin typeface="Consolas" panose="020B0609020204030204" pitchFamily="49" charset="0"/>
              </a:rPr>
              <a:t> : </a:t>
            </a:r>
            <a:r>
              <a:rPr lang="en-US" sz="2400" dirty="0" err="1">
                <a:latin typeface="Consolas" panose="020B0609020204030204" pitchFamily="49" charset="0"/>
              </a:rPr>
              <a:t>DbContext</a:t>
            </a:r>
            <a:endParaRPr lang="en-US" sz="2400" dirty="0">
              <a:latin typeface="Consolas" panose="020B0609020204030204" pitchFamily="49" charset="0"/>
            </a:endParaRPr>
          </a:p>
          <a:p>
            <a:r>
              <a:rPr lang="en-US" sz="2400" dirty="0">
                <a:latin typeface="Consolas" panose="020B0609020204030204" pitchFamily="49" charset="0"/>
              </a:rPr>
              <a:t>{</a:t>
            </a:r>
          </a:p>
          <a:p>
            <a:r>
              <a:rPr lang="en-US" sz="2400" dirty="0">
                <a:latin typeface="Consolas" panose="020B0609020204030204" pitchFamily="49" charset="0"/>
              </a:rPr>
              <a:t>    public </a:t>
            </a:r>
            <a:r>
              <a:rPr lang="en-US" sz="2400" dirty="0" err="1">
                <a:latin typeface="Consolas" panose="020B0609020204030204" pitchFamily="49" charset="0"/>
              </a:rPr>
              <a:t>DbSet</a:t>
            </a:r>
            <a:r>
              <a:rPr lang="en-US" sz="2400" dirty="0">
                <a:latin typeface="Consolas" panose="020B0609020204030204" pitchFamily="49" charset="0"/>
              </a:rPr>
              <a:t>&lt;User&gt; Users</a:t>
            </a:r>
            <a:r>
              <a:rPr lang="ru-RU" sz="2400" dirty="0">
                <a:latin typeface="Consolas" panose="020B0609020204030204" pitchFamily="49" charset="0"/>
              </a:rPr>
              <a:t> </a:t>
            </a:r>
            <a:r>
              <a:rPr lang="en-US" sz="2400" dirty="0">
                <a:latin typeface="Consolas" panose="020B0609020204030204" pitchFamily="49" charset="0"/>
              </a:rPr>
              <a:t>{</a:t>
            </a:r>
            <a:r>
              <a:rPr lang="en-US" sz="2400" dirty="0" err="1">
                <a:latin typeface="Consolas" panose="020B0609020204030204" pitchFamily="49" charset="0"/>
              </a:rPr>
              <a:t>get;set</a:t>
            </a:r>
            <a:r>
              <a:rPr lang="en-US" sz="2400" dirty="0">
                <a:latin typeface="Consolas" panose="020B0609020204030204" pitchFamily="49" charset="0"/>
              </a:rPr>
              <a:t>;}</a:t>
            </a:r>
          </a:p>
          <a:p>
            <a:r>
              <a:rPr lang="en-US" sz="2400" dirty="0">
                <a:latin typeface="Consolas" panose="020B0609020204030204" pitchFamily="49" charset="0"/>
              </a:rPr>
              <a:t>    public </a:t>
            </a:r>
            <a:r>
              <a:rPr lang="en-US" sz="2400" dirty="0" err="1">
                <a:latin typeface="Consolas" panose="020B0609020204030204" pitchFamily="49" charset="0"/>
              </a:rPr>
              <a:t>ApplicationContext</a:t>
            </a:r>
            <a:r>
              <a:rPr lang="en-US" sz="2400" dirty="0">
                <a:latin typeface="Consolas" panose="020B0609020204030204" pitchFamily="49" charset="0"/>
              </a:rPr>
              <a:t>() =&gt; </a:t>
            </a:r>
            <a:r>
              <a:rPr lang="en-US" sz="2400" dirty="0" err="1">
                <a:latin typeface="Consolas" panose="020B0609020204030204" pitchFamily="49" charset="0"/>
              </a:rPr>
              <a:t>Database.EnsureCreated</a:t>
            </a:r>
            <a:r>
              <a:rPr lang="en-US" sz="2400" dirty="0">
                <a:latin typeface="Consolas" panose="020B0609020204030204" pitchFamily="49" charset="0"/>
              </a:rPr>
              <a:t>();</a:t>
            </a:r>
          </a:p>
          <a:p>
            <a:r>
              <a:rPr lang="en-US" sz="2400" dirty="0">
                <a:latin typeface="Consolas" panose="020B0609020204030204" pitchFamily="49" charset="0"/>
              </a:rPr>
              <a:t>}</a:t>
            </a:r>
          </a:p>
          <a:p>
            <a:r>
              <a:rPr lang="en-US" sz="2400" dirty="0">
                <a:latin typeface="Consolas" panose="020B0609020204030204" pitchFamily="49" charset="0"/>
              </a:rPr>
              <a:t>public class User</a:t>
            </a:r>
          </a:p>
          <a:p>
            <a:r>
              <a:rPr lang="en-US" sz="2400" dirty="0">
                <a:latin typeface="Consolas" panose="020B0609020204030204" pitchFamily="49" charset="0"/>
              </a:rPr>
              <a:t>{</a:t>
            </a:r>
          </a:p>
          <a:p>
            <a:r>
              <a:rPr lang="en-US" sz="2400" dirty="0">
                <a:latin typeface="Consolas" panose="020B0609020204030204" pitchFamily="49" charset="0"/>
              </a:rPr>
              <a:t>    public int Id { get; set; }</a:t>
            </a:r>
          </a:p>
          <a:p>
            <a:r>
              <a:rPr lang="en-US" sz="2400" dirty="0">
                <a:latin typeface="Consolas" panose="020B0609020204030204" pitchFamily="49" charset="0"/>
              </a:rPr>
              <a:t>    public string? Name { get; set; }</a:t>
            </a:r>
          </a:p>
          <a:p>
            <a:r>
              <a:rPr lang="en-US" sz="2400" dirty="0">
                <a:latin typeface="Consolas" panose="020B0609020204030204" pitchFamily="49" charset="0"/>
              </a:rPr>
              <a:t>    public int Age { get; set; }</a:t>
            </a:r>
          </a:p>
          <a:p>
            <a:r>
              <a:rPr lang="en-US" sz="2400" dirty="0">
                <a:latin typeface="Consolas" panose="020B0609020204030204" pitchFamily="49" charset="0"/>
              </a:rPr>
              <a:t>}</a:t>
            </a:r>
            <a:endParaRPr lang="ru-RU" sz="2400" dirty="0">
              <a:latin typeface="Consolas" panose="020B0609020204030204" pitchFamily="49" charset="0"/>
            </a:endParaRPr>
          </a:p>
        </p:txBody>
      </p:sp>
    </p:spTree>
    <p:extLst>
      <p:ext uri="{BB962C8B-B14F-4D97-AF65-F5344CB8AC3E}">
        <p14:creationId xmlns:p14="http://schemas.microsoft.com/office/powerpoint/2010/main" val="3663851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79028-2F20-6E7C-3FE5-F95226FD8F7F}"/>
              </a:ext>
            </a:extLst>
          </p:cNvPr>
          <p:cNvSpPr>
            <a:spLocks noGrp="1"/>
          </p:cNvSpPr>
          <p:nvPr>
            <p:ph type="title"/>
          </p:nvPr>
        </p:nvSpPr>
        <p:spPr/>
        <p:txBody>
          <a:bodyPr/>
          <a:lstStyle/>
          <a:p>
            <a:r>
              <a:rPr lang="ru-RU" dirty="0"/>
              <a:t>Добавление базы данных в проект</a:t>
            </a:r>
          </a:p>
        </p:txBody>
      </p:sp>
      <p:sp>
        <p:nvSpPr>
          <p:cNvPr id="3" name="Объект 2">
            <a:extLst>
              <a:ext uri="{FF2B5EF4-FFF2-40B4-BE49-F238E27FC236}">
                <a16:creationId xmlns:a16="http://schemas.microsoft.com/office/drawing/2014/main" id="{6F9767E3-A1F2-A2E4-7436-10FF84313BCB}"/>
              </a:ext>
            </a:extLst>
          </p:cNvPr>
          <p:cNvSpPr>
            <a:spLocks noGrp="1"/>
          </p:cNvSpPr>
          <p:nvPr>
            <p:ph idx="1"/>
          </p:nvPr>
        </p:nvSpPr>
        <p:spPr/>
        <p:txBody>
          <a:bodyPr>
            <a:normAutofit/>
          </a:bodyPr>
          <a:lstStyle/>
          <a:p>
            <a:r>
              <a:rPr lang="en-US" sz="2000" dirty="0" err="1">
                <a:solidFill>
                  <a:srgbClr val="000000"/>
                </a:solidFill>
                <a:latin typeface="Consolas" panose="020B0609020204030204" pitchFamily="49" charset="0"/>
              </a:rPr>
              <a:t>builder.Services.AddDbContext</a:t>
            </a:r>
            <a:r>
              <a:rPr lang="en-US" sz="2000" dirty="0">
                <a:solidFill>
                  <a:srgbClr val="000000"/>
                </a:solidFill>
                <a:latin typeface="Consolas" panose="020B0609020204030204" pitchFamily="49" charset="0"/>
              </a:rPr>
              <a:t>&lt;</a:t>
            </a:r>
            <a:r>
              <a:rPr lang="en-US" sz="2000" dirty="0">
                <a:latin typeface="Consolas" panose="020B0609020204030204" pitchFamily="49" charset="0"/>
              </a:rPr>
              <a:t> </a:t>
            </a:r>
            <a:r>
              <a:rPr lang="en-US" sz="2000" dirty="0" err="1">
                <a:latin typeface="Consolas" panose="020B0609020204030204" pitchFamily="49" charset="0"/>
              </a:rPr>
              <a:t>ApplicationContext</a:t>
            </a:r>
            <a:r>
              <a:rPr lang="en-US" sz="2000" dirty="0">
                <a:solidFill>
                  <a:srgbClr val="000000"/>
                </a:solidFill>
                <a:latin typeface="Consolas" panose="020B0609020204030204" pitchFamily="49" charset="0"/>
              </a:rPr>
              <a:t>&gt;(options =&gt;</a:t>
            </a:r>
          </a:p>
          <a:p>
            <a:r>
              <a:rPr lang="ru-RU" sz="2000" dirty="0">
                <a:solidFill>
                  <a:srgbClr val="000000"/>
                </a:solidFill>
                <a:latin typeface="Consolas" panose="020B0609020204030204" pitchFamily="49" charset="0"/>
              </a:rPr>
              <a:t>{</a:t>
            </a:r>
          </a:p>
          <a:p>
            <a:r>
              <a:rPr lang="en-US" sz="2000" dirty="0" err="1">
                <a:solidFill>
                  <a:srgbClr val="000000"/>
                </a:solidFill>
                <a:latin typeface="Consolas" panose="020B0609020204030204" pitchFamily="49" charset="0"/>
              </a:rPr>
              <a:t>options.UseSqlite</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builder.Configuration.GetConnectionString</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DataBase</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r>
              <a:rPr lang="ru-RU" sz="2000" dirty="0">
                <a:solidFill>
                  <a:srgbClr val="000000"/>
                </a:solidFill>
                <a:latin typeface="Consolas" panose="020B0609020204030204" pitchFamily="49" charset="0"/>
              </a:rPr>
              <a:t>});</a:t>
            </a:r>
            <a:endParaRPr lang="ru-RU" sz="3200" dirty="0">
              <a:latin typeface="Consolas" panose="020B0609020204030204" pitchFamily="49" charset="0"/>
            </a:endParaRPr>
          </a:p>
        </p:txBody>
      </p:sp>
    </p:spTree>
    <p:extLst>
      <p:ext uri="{BB962C8B-B14F-4D97-AF65-F5344CB8AC3E}">
        <p14:creationId xmlns:p14="http://schemas.microsoft.com/office/powerpoint/2010/main" val="63635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84EEE2-281D-000D-0CAE-E80685AD8C69}"/>
              </a:ext>
            </a:extLst>
          </p:cNvPr>
          <p:cNvSpPr>
            <a:spLocks noGrp="1"/>
          </p:cNvSpPr>
          <p:nvPr>
            <p:ph type="title"/>
          </p:nvPr>
        </p:nvSpPr>
        <p:spPr/>
        <p:txBody>
          <a:bodyPr/>
          <a:lstStyle/>
          <a:p>
            <a:r>
              <a:rPr lang="ru-RU" dirty="0"/>
              <a:t>Взаимодействие с базой данных</a:t>
            </a:r>
            <a:br>
              <a:rPr lang="en-US" dirty="0"/>
            </a:br>
            <a:r>
              <a:rPr lang="ru-RU" dirty="0"/>
              <a:t>Внедрение зависимостей</a:t>
            </a:r>
          </a:p>
        </p:txBody>
      </p:sp>
      <p:sp>
        <p:nvSpPr>
          <p:cNvPr id="3" name="Объект 2">
            <a:extLst>
              <a:ext uri="{FF2B5EF4-FFF2-40B4-BE49-F238E27FC236}">
                <a16:creationId xmlns:a16="http://schemas.microsoft.com/office/drawing/2014/main" id="{B852F955-A7AF-4241-E079-769B0CC2A741}"/>
              </a:ext>
            </a:extLst>
          </p:cNvPr>
          <p:cNvSpPr>
            <a:spLocks noGrp="1"/>
          </p:cNvSpPr>
          <p:nvPr>
            <p:ph idx="1"/>
          </p:nvPr>
        </p:nvSpPr>
        <p:spPr/>
        <p:txBody>
          <a:bodyPr/>
          <a:lstStyle/>
          <a:p>
            <a:r>
              <a:rPr lang="en-US" dirty="0">
                <a:latin typeface="Consolas" panose="020B0609020204030204" pitchFamily="49" charset="0"/>
              </a:rPr>
              <a:t>public class </a:t>
            </a:r>
            <a:r>
              <a:rPr lang="en-US" dirty="0" err="1">
                <a:latin typeface="Consolas" panose="020B0609020204030204" pitchFamily="49" charset="0"/>
              </a:rPr>
              <a:t>HomeController</a:t>
            </a:r>
            <a:r>
              <a:rPr lang="en-US" dirty="0">
                <a:latin typeface="Consolas" panose="020B0609020204030204" pitchFamily="49" charset="0"/>
              </a:rPr>
              <a:t> : Controller</a:t>
            </a:r>
          </a:p>
          <a:p>
            <a:r>
              <a:rPr lang="en-US" dirty="0">
                <a:latin typeface="Consolas" panose="020B0609020204030204" pitchFamily="49" charset="0"/>
              </a:rPr>
              <a:t>{</a:t>
            </a:r>
          </a:p>
          <a:p>
            <a:r>
              <a:rPr lang="en-US" dirty="0">
                <a:latin typeface="Consolas" panose="020B0609020204030204" pitchFamily="49" charset="0"/>
              </a:rPr>
              <a:t>    private </a:t>
            </a:r>
            <a:r>
              <a:rPr lang="en-US" dirty="0" err="1">
                <a:latin typeface="Consolas" panose="020B0609020204030204" pitchFamily="49" charset="0"/>
              </a:rPr>
              <a:t>ApplicationContext</a:t>
            </a:r>
            <a:r>
              <a:rPr lang="en-US" dirty="0">
                <a:latin typeface="Consolas" panose="020B0609020204030204" pitchFamily="49" charset="0"/>
              </a:rPr>
              <a:t> </a:t>
            </a:r>
            <a:r>
              <a:rPr lang="en-US" dirty="0" err="1">
                <a:latin typeface="Consolas" panose="020B0609020204030204" pitchFamily="49" charset="0"/>
              </a:rPr>
              <a:t>db</a:t>
            </a:r>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HomeController</a:t>
            </a:r>
            <a:r>
              <a:rPr lang="en-US" dirty="0">
                <a:latin typeface="Consolas" panose="020B0609020204030204" pitchFamily="49" charset="0"/>
              </a:rPr>
              <a:t>(</a:t>
            </a:r>
            <a:r>
              <a:rPr lang="en-US" dirty="0" err="1">
                <a:latin typeface="Consolas" panose="020B0609020204030204" pitchFamily="49" charset="0"/>
              </a:rPr>
              <a:t>ApplicationContext</a:t>
            </a:r>
            <a:r>
              <a:rPr lang="en-US" dirty="0">
                <a:latin typeface="Consolas" panose="020B0609020204030204" pitchFamily="49" charset="0"/>
              </a:rPr>
              <a:t> context)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db</a:t>
            </a:r>
            <a:r>
              <a:rPr lang="en-US" dirty="0">
                <a:latin typeface="Consolas" panose="020B0609020204030204" pitchFamily="49" charset="0"/>
              </a:rPr>
              <a:t> = context;</a:t>
            </a:r>
          </a:p>
          <a:p>
            <a:r>
              <a:rPr lang="en-US" dirty="0">
                <a:latin typeface="Consolas" panose="020B0609020204030204" pitchFamily="49" charset="0"/>
              </a:rPr>
              <a:t>    }</a:t>
            </a:r>
          </a:p>
          <a:p>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225734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F0C16D-5AD8-3F0B-058F-2F8DC2CD30C4}"/>
              </a:ext>
            </a:extLst>
          </p:cNvPr>
          <p:cNvSpPr>
            <a:spLocks noGrp="1"/>
          </p:cNvSpPr>
          <p:nvPr>
            <p:ph type="title"/>
          </p:nvPr>
        </p:nvSpPr>
        <p:spPr/>
        <p:txBody>
          <a:bodyPr/>
          <a:lstStyle/>
          <a:p>
            <a:r>
              <a:rPr lang="ru-RU" dirty="0"/>
              <a:t>Взаимодействие с базой данных</a:t>
            </a:r>
            <a:br>
              <a:rPr lang="ru-RU" dirty="0"/>
            </a:br>
            <a:r>
              <a:rPr lang="ru-RU" dirty="0"/>
              <a:t>Добавление данных</a:t>
            </a:r>
          </a:p>
        </p:txBody>
      </p:sp>
      <p:sp>
        <p:nvSpPr>
          <p:cNvPr id="3" name="Объект 2">
            <a:extLst>
              <a:ext uri="{FF2B5EF4-FFF2-40B4-BE49-F238E27FC236}">
                <a16:creationId xmlns:a16="http://schemas.microsoft.com/office/drawing/2014/main" id="{A928B0B6-3DE8-C1DB-B7AA-B0A4D9306B23}"/>
              </a:ext>
            </a:extLst>
          </p:cNvPr>
          <p:cNvSpPr>
            <a:spLocks noGrp="1"/>
          </p:cNvSpPr>
          <p:nvPr>
            <p:ph idx="1"/>
          </p:nvPr>
        </p:nvSpPr>
        <p:spPr/>
        <p:txBody>
          <a:bodyPr>
            <a:normAutofit/>
          </a:bodyPr>
          <a:lstStyle/>
          <a:p>
            <a:r>
              <a:rPr lang="en-US" dirty="0">
                <a:latin typeface="Consolas" panose="020B0609020204030204" pitchFamily="49" charset="0"/>
              </a:rPr>
              <a:t>[</a:t>
            </a:r>
            <a:r>
              <a:rPr lang="en-US" dirty="0" err="1">
                <a:latin typeface="Consolas" panose="020B0609020204030204" pitchFamily="49" charset="0"/>
              </a:rPr>
              <a:t>HttpPost</a:t>
            </a:r>
            <a:r>
              <a:rPr lang="en-US" dirty="0">
                <a:latin typeface="Consolas" panose="020B0609020204030204" pitchFamily="49" charset="0"/>
              </a:rPr>
              <a:t>]</a:t>
            </a:r>
          </a:p>
          <a:p>
            <a:r>
              <a:rPr lang="en-US" dirty="0">
                <a:latin typeface="Consolas" panose="020B0609020204030204" pitchFamily="49" charset="0"/>
              </a:rPr>
              <a:t>public async Task&lt;string&gt; </a:t>
            </a:r>
            <a:r>
              <a:rPr lang="en-US" dirty="0" err="1">
                <a:latin typeface="Consolas" panose="020B0609020204030204" pitchFamily="49" charset="0"/>
              </a:rPr>
              <a:t>CreateUser</a:t>
            </a:r>
            <a:r>
              <a:rPr lang="en-US" dirty="0">
                <a:latin typeface="Consolas" panose="020B0609020204030204" pitchFamily="49" charset="0"/>
              </a:rPr>
              <a:t>(string name, int age)</a:t>
            </a:r>
          </a:p>
          <a:p>
            <a:r>
              <a:rPr lang="en-US" dirty="0">
                <a:latin typeface="Consolas" panose="020B0609020204030204" pitchFamily="49" charset="0"/>
              </a:rPr>
              <a:t>{</a:t>
            </a:r>
          </a:p>
          <a:p>
            <a:r>
              <a:rPr lang="en-US" dirty="0">
                <a:latin typeface="Consolas" panose="020B0609020204030204" pitchFamily="49" charset="0"/>
              </a:rPr>
              <a:t>    var entity = _</a:t>
            </a:r>
            <a:r>
              <a:rPr lang="en-US" dirty="0" err="1">
                <a:latin typeface="Consolas" panose="020B0609020204030204" pitchFamily="49" charset="0"/>
              </a:rPr>
              <a:t>db.Users.Add</a:t>
            </a:r>
            <a:endParaRPr lang="en-US" dirty="0">
              <a:latin typeface="Consolas" panose="020B0609020204030204" pitchFamily="49" charset="0"/>
            </a:endParaRPr>
          </a:p>
          <a:p>
            <a:r>
              <a:rPr lang="en-US" dirty="0">
                <a:latin typeface="Consolas" panose="020B0609020204030204" pitchFamily="49" charset="0"/>
              </a:rPr>
              <a:t>(new User { Name = name, Age = age });</a:t>
            </a:r>
          </a:p>
          <a:p>
            <a:r>
              <a:rPr lang="en-US" dirty="0">
                <a:latin typeface="Consolas" panose="020B0609020204030204" pitchFamily="49" charset="0"/>
              </a:rPr>
              <a:t>    await _</a:t>
            </a:r>
            <a:r>
              <a:rPr lang="en-US" dirty="0" err="1">
                <a:latin typeface="Consolas" panose="020B0609020204030204" pitchFamily="49" charset="0"/>
              </a:rPr>
              <a:t>db.SaveChangesAsync</a:t>
            </a:r>
            <a:r>
              <a:rPr lang="en-US" dirty="0">
                <a:latin typeface="Consolas" panose="020B0609020204030204" pitchFamily="49" charset="0"/>
              </a:rPr>
              <a:t>();</a:t>
            </a:r>
          </a:p>
          <a:p>
            <a:r>
              <a:rPr lang="en-US" dirty="0">
                <a:latin typeface="Consolas" panose="020B0609020204030204" pitchFamily="49" charset="0"/>
              </a:rPr>
              <a:t>    return </a:t>
            </a:r>
            <a:r>
              <a:rPr lang="en-US" dirty="0" err="1">
                <a:latin typeface="Consolas" panose="020B0609020204030204" pitchFamily="49" charset="0"/>
              </a:rPr>
              <a:t>JsonSerializer.Serialize</a:t>
            </a:r>
            <a:r>
              <a:rPr lang="en-US" dirty="0">
                <a:latin typeface="Consolas" panose="020B0609020204030204" pitchFamily="49" charset="0"/>
              </a:rPr>
              <a:t>(</a:t>
            </a:r>
            <a:r>
              <a:rPr lang="en-US" dirty="0" err="1">
                <a:latin typeface="Consolas" panose="020B0609020204030204" pitchFamily="49" charset="0"/>
              </a:rPr>
              <a:t>entity.Entity</a:t>
            </a:r>
            <a:r>
              <a:rPr lang="en-US" dirty="0">
                <a:latin typeface="Consolas" panose="020B0609020204030204" pitchFamily="49" charset="0"/>
              </a:rPr>
              <a:t>);</a:t>
            </a:r>
          </a:p>
          <a:p>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23606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9BCD79-F297-3543-5423-F5A008117B57}"/>
              </a:ext>
            </a:extLst>
          </p:cNvPr>
          <p:cNvSpPr>
            <a:spLocks noGrp="1"/>
          </p:cNvSpPr>
          <p:nvPr>
            <p:ph type="title"/>
          </p:nvPr>
        </p:nvSpPr>
        <p:spPr/>
        <p:txBody>
          <a:bodyPr/>
          <a:lstStyle/>
          <a:p>
            <a:r>
              <a:rPr lang="ru-RU" dirty="0"/>
              <a:t>Лекция №6</a:t>
            </a:r>
            <a:r>
              <a:rPr lang="en-US" dirty="0"/>
              <a:t> </a:t>
            </a:r>
            <a:r>
              <a:rPr lang="ru-RU" dirty="0"/>
              <a:t>Работа с базой данных</a:t>
            </a:r>
          </a:p>
        </p:txBody>
      </p:sp>
      <p:pic>
        <p:nvPicPr>
          <p:cNvPr id="1026" name="Picture 2" descr="Picture background">
            <a:extLst>
              <a:ext uri="{FF2B5EF4-FFF2-40B4-BE49-F238E27FC236}">
                <a16:creationId xmlns:a16="http://schemas.microsoft.com/office/drawing/2014/main" id="{7D649E81-D7D0-8528-27EE-DDA22CD44E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0456" y="1293143"/>
            <a:ext cx="7431087" cy="5394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974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E0AEF7-BD27-05A0-09D6-A64F59D7B39B}"/>
              </a:ext>
            </a:extLst>
          </p:cNvPr>
          <p:cNvSpPr>
            <a:spLocks noGrp="1"/>
          </p:cNvSpPr>
          <p:nvPr>
            <p:ph type="title"/>
          </p:nvPr>
        </p:nvSpPr>
        <p:spPr/>
        <p:txBody>
          <a:bodyPr/>
          <a:lstStyle/>
          <a:p>
            <a:r>
              <a:rPr lang="ru-RU" dirty="0"/>
              <a:t>Взаимодействие с базой данных</a:t>
            </a:r>
            <a:br>
              <a:rPr lang="ru-RU" dirty="0"/>
            </a:br>
            <a:r>
              <a:rPr lang="ru-RU" dirty="0"/>
              <a:t>Получение данных</a:t>
            </a:r>
          </a:p>
        </p:txBody>
      </p:sp>
      <p:sp>
        <p:nvSpPr>
          <p:cNvPr id="3" name="Объект 2">
            <a:extLst>
              <a:ext uri="{FF2B5EF4-FFF2-40B4-BE49-F238E27FC236}">
                <a16:creationId xmlns:a16="http://schemas.microsoft.com/office/drawing/2014/main" id="{76CD7D94-592F-5653-97BA-0B27349CA8A9}"/>
              </a:ext>
            </a:extLst>
          </p:cNvPr>
          <p:cNvSpPr>
            <a:spLocks noGrp="1"/>
          </p:cNvSpPr>
          <p:nvPr>
            <p:ph idx="1"/>
          </p:nvPr>
        </p:nvSpPr>
        <p:spPr/>
        <p:txBody>
          <a:bodyPr>
            <a:normAutofit/>
          </a:bodyPr>
          <a:lstStyle/>
          <a:p>
            <a:r>
              <a:rPr lang="en-US" sz="2400" dirty="0">
                <a:latin typeface="Consolas" panose="020B0609020204030204" pitchFamily="49" charset="0"/>
              </a:rPr>
              <a:t>[</a:t>
            </a:r>
            <a:r>
              <a:rPr lang="en-US" sz="2400" dirty="0" err="1">
                <a:latin typeface="Consolas" panose="020B0609020204030204" pitchFamily="49" charset="0"/>
              </a:rPr>
              <a:t>HttpGet</a:t>
            </a:r>
            <a:r>
              <a:rPr lang="en-US" sz="2400" dirty="0">
                <a:latin typeface="Consolas" panose="020B0609020204030204" pitchFamily="49" charset="0"/>
              </a:rPr>
              <a:t>]</a:t>
            </a:r>
          </a:p>
          <a:p>
            <a:r>
              <a:rPr lang="en-US" sz="2400" dirty="0">
                <a:latin typeface="Consolas" panose="020B0609020204030204" pitchFamily="49" charset="0"/>
              </a:rPr>
              <a:t>public async Task&lt;string&gt; </a:t>
            </a:r>
            <a:r>
              <a:rPr lang="en-US" sz="2400" dirty="0" err="1">
                <a:latin typeface="Consolas" panose="020B0609020204030204" pitchFamily="49" charset="0"/>
              </a:rPr>
              <a:t>GetUserByIdAsync</a:t>
            </a:r>
            <a:r>
              <a:rPr lang="en-US" sz="2400" dirty="0">
                <a:latin typeface="Consolas" panose="020B0609020204030204" pitchFamily="49" charset="0"/>
              </a:rPr>
              <a:t>(</a:t>
            </a:r>
            <a:r>
              <a:rPr lang="en-US" sz="2400" dirty="0" err="1">
                <a:latin typeface="Consolas" panose="020B0609020204030204" pitchFamily="49" charset="0"/>
              </a:rPr>
              <a:t>Guid</a:t>
            </a:r>
            <a:r>
              <a:rPr lang="en-US" sz="2400" dirty="0">
                <a:latin typeface="Consolas" panose="020B0609020204030204" pitchFamily="49" charset="0"/>
              </a:rPr>
              <a:t> </a:t>
            </a:r>
            <a:r>
              <a:rPr lang="en-US" sz="2400" dirty="0" err="1">
                <a:latin typeface="Consolas" panose="020B0609020204030204" pitchFamily="49" charset="0"/>
              </a:rPr>
              <a:t>guid</a:t>
            </a:r>
            <a:r>
              <a:rPr lang="en-US" sz="2400" dirty="0">
                <a:latin typeface="Consolas" panose="020B0609020204030204" pitchFamily="49" charset="0"/>
              </a:rPr>
              <a:t>)</a:t>
            </a:r>
          </a:p>
          <a:p>
            <a:r>
              <a:rPr lang="en-US" sz="2400" dirty="0">
                <a:latin typeface="Consolas" panose="020B0609020204030204" pitchFamily="49" charset="0"/>
              </a:rPr>
              <a:t>{</a:t>
            </a:r>
          </a:p>
          <a:p>
            <a:r>
              <a:rPr lang="en-US" sz="2400" dirty="0">
                <a:latin typeface="Consolas" panose="020B0609020204030204" pitchFamily="49" charset="0"/>
              </a:rPr>
              <a:t>    var user = await _</a:t>
            </a:r>
            <a:r>
              <a:rPr lang="en-US" sz="2400" dirty="0" err="1">
                <a:latin typeface="Consolas" panose="020B0609020204030204" pitchFamily="49" charset="0"/>
              </a:rPr>
              <a:t>db.Users.FirstOrDefaultAsync</a:t>
            </a:r>
            <a:r>
              <a:rPr lang="en-US" sz="2400" dirty="0">
                <a:latin typeface="Consolas" panose="020B0609020204030204" pitchFamily="49" charset="0"/>
              </a:rPr>
              <a:t>(x=&gt; </a:t>
            </a:r>
            <a:r>
              <a:rPr lang="en-US" sz="2400" dirty="0" err="1">
                <a:latin typeface="Consolas" panose="020B0609020204030204" pitchFamily="49" charset="0"/>
              </a:rPr>
              <a:t>x.Id</a:t>
            </a:r>
            <a:r>
              <a:rPr lang="en-US" sz="2400" dirty="0">
                <a:latin typeface="Consolas" panose="020B0609020204030204" pitchFamily="49" charset="0"/>
              </a:rPr>
              <a:t> == </a:t>
            </a:r>
            <a:r>
              <a:rPr lang="en-US" sz="2400" dirty="0" err="1">
                <a:latin typeface="Consolas" panose="020B0609020204030204" pitchFamily="49" charset="0"/>
              </a:rPr>
              <a:t>guid</a:t>
            </a:r>
            <a:r>
              <a:rPr lang="en-US" sz="2400" dirty="0">
                <a:latin typeface="Consolas" panose="020B0609020204030204" pitchFamily="49" charset="0"/>
              </a:rPr>
              <a:t>);</a:t>
            </a:r>
          </a:p>
          <a:p>
            <a:r>
              <a:rPr lang="en-US" sz="2400" dirty="0">
                <a:latin typeface="Consolas" panose="020B0609020204030204" pitchFamily="49" charset="0"/>
              </a:rPr>
              <a:t>    if (user is not null) return </a:t>
            </a:r>
            <a:r>
              <a:rPr lang="en-US" sz="2400" dirty="0" err="1">
                <a:latin typeface="Consolas" panose="020B0609020204030204" pitchFamily="49" charset="0"/>
              </a:rPr>
              <a:t>JsonSerializer.Serialize</a:t>
            </a:r>
            <a:r>
              <a:rPr lang="en-US" sz="2400" dirty="0">
                <a:latin typeface="Consolas" panose="020B0609020204030204" pitchFamily="49" charset="0"/>
              </a:rPr>
              <a:t>(user);</a:t>
            </a:r>
          </a:p>
          <a:p>
            <a:r>
              <a:rPr lang="en-US" sz="2400" dirty="0">
                <a:latin typeface="Consolas" panose="020B0609020204030204" pitchFamily="49" charset="0"/>
              </a:rPr>
              <a:t>    return "Not found";</a:t>
            </a:r>
          </a:p>
          <a:p>
            <a:r>
              <a:rPr lang="en-US" sz="2400" dirty="0">
                <a:latin typeface="Consolas" panose="020B0609020204030204" pitchFamily="49" charset="0"/>
              </a:rPr>
              <a:t>}</a:t>
            </a:r>
            <a:endParaRPr lang="ru-RU" sz="2400" dirty="0">
              <a:latin typeface="Consolas" panose="020B0609020204030204" pitchFamily="49" charset="0"/>
            </a:endParaRPr>
          </a:p>
        </p:txBody>
      </p:sp>
    </p:spTree>
    <p:extLst>
      <p:ext uri="{BB962C8B-B14F-4D97-AF65-F5344CB8AC3E}">
        <p14:creationId xmlns:p14="http://schemas.microsoft.com/office/powerpoint/2010/main" val="1068674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A037E8-B8B6-62B9-2A04-0065F87753C0}"/>
              </a:ext>
            </a:extLst>
          </p:cNvPr>
          <p:cNvSpPr>
            <a:spLocks noGrp="1"/>
          </p:cNvSpPr>
          <p:nvPr>
            <p:ph type="title"/>
          </p:nvPr>
        </p:nvSpPr>
        <p:spPr/>
        <p:txBody>
          <a:bodyPr/>
          <a:lstStyle/>
          <a:p>
            <a:r>
              <a:rPr lang="ru-RU" dirty="0"/>
              <a:t>Взаимодействие с базой данных</a:t>
            </a:r>
            <a:br>
              <a:rPr lang="en-US" dirty="0"/>
            </a:br>
            <a:r>
              <a:rPr lang="ru-RU" dirty="0"/>
              <a:t>Изменение данных</a:t>
            </a:r>
          </a:p>
        </p:txBody>
      </p:sp>
      <p:sp>
        <p:nvSpPr>
          <p:cNvPr id="3" name="Объект 2">
            <a:extLst>
              <a:ext uri="{FF2B5EF4-FFF2-40B4-BE49-F238E27FC236}">
                <a16:creationId xmlns:a16="http://schemas.microsoft.com/office/drawing/2014/main" id="{F71EFE82-D08C-240C-1FE8-69F373513D9E}"/>
              </a:ext>
            </a:extLst>
          </p:cNvPr>
          <p:cNvSpPr>
            <a:spLocks noGrp="1"/>
          </p:cNvSpPr>
          <p:nvPr>
            <p:ph idx="1"/>
          </p:nvPr>
        </p:nvSpPr>
        <p:spPr/>
        <p:txBody>
          <a:bodyPr>
            <a:normAutofit fontScale="70000" lnSpcReduction="20000"/>
          </a:bodyPr>
          <a:lstStyle/>
          <a:p>
            <a:r>
              <a:rPr lang="en-US" dirty="0">
                <a:latin typeface="Consolas" panose="020B0609020204030204" pitchFamily="49" charset="0"/>
              </a:rPr>
              <a:t>[</a:t>
            </a:r>
            <a:r>
              <a:rPr lang="en-US" dirty="0" err="1">
                <a:latin typeface="Consolas" panose="020B0609020204030204" pitchFamily="49" charset="0"/>
              </a:rPr>
              <a:t>HttpPost</a:t>
            </a:r>
            <a:r>
              <a:rPr lang="en-US" dirty="0">
                <a:latin typeface="Consolas" panose="020B0609020204030204" pitchFamily="49" charset="0"/>
              </a:rPr>
              <a:t>]</a:t>
            </a:r>
          </a:p>
          <a:p>
            <a:r>
              <a:rPr lang="en-US" dirty="0">
                <a:latin typeface="Consolas" panose="020B0609020204030204" pitchFamily="49" charset="0"/>
              </a:rPr>
              <a:t>public async Task&lt;string&gt; </a:t>
            </a:r>
            <a:r>
              <a:rPr lang="en-US" dirty="0" err="1">
                <a:latin typeface="Consolas" panose="020B0609020204030204" pitchFamily="49" charset="0"/>
              </a:rPr>
              <a:t>ChangeUserNameAsync</a:t>
            </a:r>
            <a:r>
              <a:rPr lang="en-US" dirty="0">
                <a:latin typeface="Consolas" panose="020B0609020204030204" pitchFamily="49" charset="0"/>
              </a:rPr>
              <a:t>(</a:t>
            </a:r>
            <a:r>
              <a:rPr lang="en-US" dirty="0" err="1">
                <a:latin typeface="Consolas" panose="020B0609020204030204" pitchFamily="49" charset="0"/>
              </a:rPr>
              <a:t>Guid</a:t>
            </a:r>
            <a:r>
              <a:rPr lang="en-US" dirty="0">
                <a:latin typeface="Consolas" panose="020B0609020204030204" pitchFamily="49" charset="0"/>
              </a:rPr>
              <a:t> id, string name)</a:t>
            </a:r>
          </a:p>
          <a:p>
            <a:r>
              <a:rPr lang="en-US" dirty="0">
                <a:latin typeface="Consolas" panose="020B0609020204030204" pitchFamily="49" charset="0"/>
              </a:rPr>
              <a:t>{</a:t>
            </a:r>
          </a:p>
          <a:p>
            <a:r>
              <a:rPr lang="en-US" dirty="0">
                <a:latin typeface="Consolas" panose="020B0609020204030204" pitchFamily="49" charset="0"/>
              </a:rPr>
              <a:t>    var user = await _</a:t>
            </a:r>
            <a:r>
              <a:rPr lang="en-US" dirty="0" err="1">
                <a:latin typeface="Consolas" panose="020B0609020204030204" pitchFamily="49" charset="0"/>
              </a:rPr>
              <a:t>db.Users.FirstOrDefaultAsync</a:t>
            </a:r>
            <a:r>
              <a:rPr lang="en-US" dirty="0">
                <a:latin typeface="Consolas" panose="020B0609020204030204" pitchFamily="49" charset="0"/>
              </a:rPr>
              <a:t>(x =&gt; </a:t>
            </a:r>
            <a:r>
              <a:rPr lang="en-US" dirty="0" err="1">
                <a:latin typeface="Consolas" panose="020B0609020204030204" pitchFamily="49" charset="0"/>
              </a:rPr>
              <a:t>x.Id</a:t>
            </a:r>
            <a:r>
              <a:rPr lang="en-US" dirty="0">
                <a:latin typeface="Consolas" panose="020B0609020204030204" pitchFamily="49" charset="0"/>
              </a:rPr>
              <a:t> == id);</a:t>
            </a:r>
          </a:p>
          <a:p>
            <a:r>
              <a:rPr lang="en-US" dirty="0">
                <a:latin typeface="Consolas" panose="020B0609020204030204" pitchFamily="49" charset="0"/>
              </a:rPr>
              <a:t>    if(user is null)</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HttpContext.Response.StatusCode</a:t>
            </a:r>
            <a:r>
              <a:rPr lang="en-US" dirty="0">
                <a:latin typeface="Consolas" panose="020B0609020204030204" pitchFamily="49" charset="0"/>
              </a:rPr>
              <a:t> = 404;</a:t>
            </a:r>
          </a:p>
          <a:p>
            <a:r>
              <a:rPr lang="en-US" dirty="0">
                <a:latin typeface="Consolas" panose="020B0609020204030204" pitchFamily="49" charset="0"/>
              </a:rPr>
              <a:t>        return </a:t>
            </a:r>
            <a:r>
              <a:rPr lang="en-US" dirty="0" err="1">
                <a:latin typeface="Consolas" panose="020B0609020204030204" pitchFamily="49" charset="0"/>
              </a:rPr>
              <a:t>string.Empty</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user.Name</a:t>
            </a:r>
            <a:r>
              <a:rPr lang="en-US" dirty="0">
                <a:latin typeface="Consolas" panose="020B0609020204030204" pitchFamily="49" charset="0"/>
              </a:rPr>
              <a:t> = name;</a:t>
            </a:r>
          </a:p>
          <a:p>
            <a:r>
              <a:rPr lang="en-US" dirty="0">
                <a:latin typeface="Consolas" panose="020B0609020204030204" pitchFamily="49" charset="0"/>
              </a:rPr>
              <a:t>    await _</a:t>
            </a:r>
            <a:r>
              <a:rPr lang="en-US" dirty="0" err="1">
                <a:latin typeface="Consolas" panose="020B0609020204030204" pitchFamily="49" charset="0"/>
              </a:rPr>
              <a:t>db.SaveChangesAsync</a:t>
            </a:r>
            <a:r>
              <a:rPr lang="en-US" dirty="0">
                <a:latin typeface="Consolas" panose="020B0609020204030204" pitchFamily="49" charset="0"/>
              </a:rPr>
              <a:t>();</a:t>
            </a:r>
          </a:p>
          <a:p>
            <a:r>
              <a:rPr lang="en-US" dirty="0">
                <a:latin typeface="Consolas" panose="020B0609020204030204" pitchFamily="49" charset="0"/>
              </a:rPr>
              <a:t>    return </a:t>
            </a:r>
            <a:r>
              <a:rPr lang="en-US" dirty="0" err="1">
                <a:latin typeface="Consolas" panose="020B0609020204030204" pitchFamily="49" charset="0"/>
              </a:rPr>
              <a:t>JsonSerializer.Serialize</a:t>
            </a:r>
            <a:r>
              <a:rPr lang="en-US" dirty="0">
                <a:latin typeface="Consolas" panose="020B0609020204030204" pitchFamily="49" charset="0"/>
              </a:rPr>
              <a:t>(user);</a:t>
            </a:r>
          </a:p>
          <a:p>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3093212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BD3C38-F189-8FCE-0EC5-3B15734B3627}"/>
              </a:ext>
            </a:extLst>
          </p:cNvPr>
          <p:cNvSpPr>
            <a:spLocks noGrp="1"/>
          </p:cNvSpPr>
          <p:nvPr>
            <p:ph type="title"/>
          </p:nvPr>
        </p:nvSpPr>
        <p:spPr/>
        <p:txBody>
          <a:bodyPr/>
          <a:lstStyle/>
          <a:p>
            <a:r>
              <a:rPr lang="ru-RU" dirty="0"/>
              <a:t>Взаимодействие с базой данных</a:t>
            </a:r>
            <a:br>
              <a:rPr lang="en-US" dirty="0"/>
            </a:br>
            <a:r>
              <a:rPr lang="ru-RU" dirty="0"/>
              <a:t>Удаление данных</a:t>
            </a:r>
          </a:p>
        </p:txBody>
      </p:sp>
      <p:sp>
        <p:nvSpPr>
          <p:cNvPr id="3" name="Объект 2">
            <a:extLst>
              <a:ext uri="{FF2B5EF4-FFF2-40B4-BE49-F238E27FC236}">
                <a16:creationId xmlns:a16="http://schemas.microsoft.com/office/drawing/2014/main" id="{F6306D50-ABC8-18C8-5FC4-B2290FFB1CDD}"/>
              </a:ext>
            </a:extLst>
          </p:cNvPr>
          <p:cNvSpPr>
            <a:spLocks noGrp="1"/>
          </p:cNvSpPr>
          <p:nvPr>
            <p:ph idx="1"/>
          </p:nvPr>
        </p:nvSpPr>
        <p:spPr/>
        <p:txBody>
          <a:bodyPr>
            <a:normAutofit fontScale="77500" lnSpcReduction="20000"/>
          </a:bodyPr>
          <a:lstStyle/>
          <a:p>
            <a:r>
              <a:rPr lang="en-US" dirty="0">
                <a:latin typeface="Consolas" panose="020B0609020204030204" pitchFamily="49" charset="0"/>
              </a:rPr>
              <a:t>[</a:t>
            </a:r>
            <a:r>
              <a:rPr lang="en-US" dirty="0" err="1">
                <a:latin typeface="Consolas" panose="020B0609020204030204" pitchFamily="49" charset="0"/>
              </a:rPr>
              <a:t>HttpPost</a:t>
            </a:r>
            <a:r>
              <a:rPr lang="en-US" dirty="0">
                <a:latin typeface="Consolas" panose="020B0609020204030204" pitchFamily="49" charset="0"/>
              </a:rPr>
              <a:t>]</a:t>
            </a:r>
          </a:p>
          <a:p>
            <a:r>
              <a:rPr lang="en-US" dirty="0">
                <a:latin typeface="Consolas" panose="020B0609020204030204" pitchFamily="49" charset="0"/>
              </a:rPr>
              <a:t>public async Task&lt;string&gt; </a:t>
            </a:r>
            <a:r>
              <a:rPr lang="en-US" dirty="0" err="1">
                <a:latin typeface="Consolas" panose="020B0609020204030204" pitchFamily="49" charset="0"/>
              </a:rPr>
              <a:t>DeleteUser</a:t>
            </a:r>
            <a:r>
              <a:rPr lang="en-US" dirty="0">
                <a:latin typeface="Consolas" panose="020B0609020204030204" pitchFamily="49" charset="0"/>
              </a:rPr>
              <a:t>(</a:t>
            </a:r>
            <a:r>
              <a:rPr lang="en-US" dirty="0" err="1">
                <a:latin typeface="Consolas" panose="020B0609020204030204" pitchFamily="49" charset="0"/>
              </a:rPr>
              <a:t>Guid</a:t>
            </a:r>
            <a:r>
              <a:rPr lang="en-US" dirty="0">
                <a:latin typeface="Consolas" panose="020B0609020204030204" pitchFamily="49" charset="0"/>
              </a:rPr>
              <a:t> id)</a:t>
            </a:r>
          </a:p>
          <a:p>
            <a:r>
              <a:rPr lang="en-US" dirty="0">
                <a:latin typeface="Consolas" panose="020B0609020204030204" pitchFamily="49" charset="0"/>
              </a:rPr>
              <a:t>{</a:t>
            </a:r>
          </a:p>
          <a:p>
            <a:r>
              <a:rPr lang="en-US" dirty="0">
                <a:latin typeface="Consolas" panose="020B0609020204030204" pitchFamily="49" charset="0"/>
              </a:rPr>
              <a:t>    var user = await _</a:t>
            </a:r>
            <a:r>
              <a:rPr lang="en-US" dirty="0" err="1">
                <a:latin typeface="Consolas" panose="020B0609020204030204" pitchFamily="49" charset="0"/>
              </a:rPr>
              <a:t>db.Users.FirstOrDefaultAsync</a:t>
            </a:r>
            <a:r>
              <a:rPr lang="en-US" dirty="0">
                <a:latin typeface="Consolas" panose="020B0609020204030204" pitchFamily="49" charset="0"/>
              </a:rPr>
              <a:t>(x=&gt; </a:t>
            </a:r>
            <a:r>
              <a:rPr lang="en-US" dirty="0" err="1">
                <a:latin typeface="Consolas" panose="020B0609020204030204" pitchFamily="49" charset="0"/>
              </a:rPr>
              <a:t>x.Id</a:t>
            </a:r>
            <a:r>
              <a:rPr lang="en-US" dirty="0">
                <a:latin typeface="Consolas" panose="020B0609020204030204" pitchFamily="49" charset="0"/>
              </a:rPr>
              <a:t> == id);</a:t>
            </a:r>
          </a:p>
          <a:p>
            <a:r>
              <a:rPr lang="en-US" dirty="0">
                <a:latin typeface="Consolas" panose="020B0609020204030204" pitchFamily="49" charset="0"/>
              </a:rPr>
              <a:t>    if (user is null)</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HttpContext.Response.StatusCode</a:t>
            </a:r>
            <a:r>
              <a:rPr lang="en-US" dirty="0">
                <a:latin typeface="Consolas" panose="020B0609020204030204" pitchFamily="49" charset="0"/>
              </a:rPr>
              <a:t> = 404;</a:t>
            </a:r>
          </a:p>
          <a:p>
            <a:r>
              <a:rPr lang="en-US" dirty="0">
                <a:latin typeface="Consolas" panose="020B0609020204030204" pitchFamily="49" charset="0"/>
              </a:rPr>
              <a:t>        return </a:t>
            </a:r>
            <a:r>
              <a:rPr lang="en-US" dirty="0" err="1">
                <a:latin typeface="Consolas" panose="020B0609020204030204" pitchFamily="49" charset="0"/>
              </a:rPr>
              <a:t>string.Empty</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_</a:t>
            </a:r>
            <a:r>
              <a:rPr lang="en-US" dirty="0" err="1">
                <a:latin typeface="Consolas" panose="020B0609020204030204" pitchFamily="49" charset="0"/>
              </a:rPr>
              <a:t>db.Users.Remove</a:t>
            </a:r>
            <a:r>
              <a:rPr lang="en-US" dirty="0">
                <a:latin typeface="Consolas" panose="020B0609020204030204" pitchFamily="49" charset="0"/>
              </a:rPr>
              <a:t>(user);</a:t>
            </a:r>
          </a:p>
          <a:p>
            <a:r>
              <a:rPr lang="en-US" dirty="0">
                <a:latin typeface="Consolas" panose="020B0609020204030204" pitchFamily="49" charset="0"/>
              </a:rPr>
              <a:t>    await _</a:t>
            </a:r>
            <a:r>
              <a:rPr lang="en-US" dirty="0" err="1">
                <a:latin typeface="Consolas" panose="020B0609020204030204" pitchFamily="49" charset="0"/>
              </a:rPr>
              <a:t>db.SaveChangesAsync</a:t>
            </a:r>
            <a:r>
              <a:rPr lang="en-US" dirty="0">
                <a:latin typeface="Consolas" panose="020B0609020204030204" pitchFamily="49" charset="0"/>
              </a:rPr>
              <a:t>();</a:t>
            </a:r>
          </a:p>
          <a:p>
            <a:r>
              <a:rPr lang="en-US" dirty="0">
                <a:latin typeface="Consolas" panose="020B0609020204030204" pitchFamily="49" charset="0"/>
              </a:rPr>
              <a:t>    return </a:t>
            </a:r>
            <a:r>
              <a:rPr lang="en-US" dirty="0" err="1">
                <a:latin typeface="Consolas" panose="020B0609020204030204" pitchFamily="49" charset="0"/>
              </a:rPr>
              <a:t>JsonSerializer.Serialize</a:t>
            </a:r>
            <a:r>
              <a:rPr lang="en-US" dirty="0">
                <a:latin typeface="Consolas" panose="020B0609020204030204" pitchFamily="49" charset="0"/>
              </a:rPr>
              <a:t>(user);</a:t>
            </a:r>
          </a:p>
          <a:p>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106262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7E40A1-6155-9194-4866-AA8B2AC35C66}"/>
              </a:ext>
            </a:extLst>
          </p:cNvPr>
          <p:cNvSpPr>
            <a:spLocks noGrp="1"/>
          </p:cNvSpPr>
          <p:nvPr>
            <p:ph type="title"/>
          </p:nvPr>
        </p:nvSpPr>
        <p:spPr/>
        <p:txBody>
          <a:bodyPr/>
          <a:lstStyle/>
          <a:p>
            <a:r>
              <a:rPr lang="ru-RU" dirty="0"/>
              <a:t>Изменение модели</a:t>
            </a:r>
          </a:p>
        </p:txBody>
      </p:sp>
      <p:sp>
        <p:nvSpPr>
          <p:cNvPr id="3" name="Объект 2">
            <a:extLst>
              <a:ext uri="{FF2B5EF4-FFF2-40B4-BE49-F238E27FC236}">
                <a16:creationId xmlns:a16="http://schemas.microsoft.com/office/drawing/2014/main" id="{16C069C5-F1A0-D846-3EA2-1616755DA76B}"/>
              </a:ext>
            </a:extLst>
          </p:cNvPr>
          <p:cNvSpPr>
            <a:spLocks noGrp="1"/>
          </p:cNvSpPr>
          <p:nvPr>
            <p:ph idx="1"/>
          </p:nvPr>
        </p:nvSpPr>
        <p:spPr/>
        <p:txBody>
          <a:bodyPr>
            <a:normAutofit fontScale="85000" lnSpcReduction="10000"/>
          </a:bodyPr>
          <a:lstStyle/>
          <a:p>
            <a:r>
              <a:rPr lang="en-US" dirty="0">
                <a:latin typeface="Consolas" panose="020B0609020204030204" pitchFamily="49" charset="0"/>
              </a:rPr>
              <a:t>using </a:t>
            </a:r>
            <a:r>
              <a:rPr lang="en-US" dirty="0" err="1">
                <a:latin typeface="Consolas" panose="020B0609020204030204" pitchFamily="49" charset="0"/>
              </a:rPr>
              <a:t>Microsoft.EntityFrameworkCore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public class </a:t>
            </a:r>
            <a:r>
              <a:rPr lang="en-US" dirty="0" err="1">
                <a:latin typeface="Consolas" panose="020B0609020204030204" pitchFamily="49" charset="0"/>
              </a:rPr>
              <a:t>ApplicationContext</a:t>
            </a:r>
            <a:r>
              <a:rPr lang="en-US" dirty="0">
                <a:latin typeface="Consolas" panose="020B0609020204030204" pitchFamily="49" charset="0"/>
              </a:rPr>
              <a:t> : </a:t>
            </a:r>
            <a:r>
              <a:rPr lang="en-US" dirty="0" err="1">
                <a:latin typeface="Consolas" panose="020B0609020204030204" pitchFamily="49" charset="0"/>
              </a:rPr>
              <a:t>DbContext</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DbSet</a:t>
            </a:r>
            <a:r>
              <a:rPr lang="en-US" dirty="0">
                <a:latin typeface="Consolas" panose="020B0609020204030204" pitchFamily="49" charset="0"/>
              </a:rPr>
              <a:t>&lt;User&gt; Users { get; set; }</a:t>
            </a:r>
          </a:p>
          <a:p>
            <a:r>
              <a:rPr lang="en-US" dirty="0">
                <a:latin typeface="Consolas" panose="020B0609020204030204" pitchFamily="49" charset="0"/>
              </a:rPr>
              <a:t>    public </a:t>
            </a:r>
            <a:r>
              <a:rPr lang="en-US" dirty="0" err="1">
                <a:latin typeface="Consolas" panose="020B0609020204030204" pitchFamily="49" charset="0"/>
              </a:rPr>
              <a:t>ApplicationContext</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Database.EnsureDeleted</a:t>
            </a:r>
            <a:r>
              <a:rPr lang="en-US" dirty="0">
                <a:latin typeface="Consolas" panose="020B0609020204030204" pitchFamily="49" charset="0"/>
              </a:rPr>
              <a:t>();   // </a:t>
            </a:r>
            <a:r>
              <a:rPr lang="ru-RU" dirty="0">
                <a:latin typeface="Consolas" panose="020B0609020204030204" pitchFamily="49" charset="0"/>
              </a:rPr>
              <a:t>удаление старой схемы</a:t>
            </a:r>
          </a:p>
          <a:p>
            <a:r>
              <a:rPr lang="ru-RU" dirty="0">
                <a:latin typeface="Consolas" panose="020B0609020204030204" pitchFamily="49" charset="0"/>
              </a:rPr>
              <a:t>        </a:t>
            </a:r>
            <a:r>
              <a:rPr lang="en-US" dirty="0" err="1">
                <a:latin typeface="Consolas" panose="020B0609020204030204" pitchFamily="49" charset="0"/>
              </a:rPr>
              <a:t>Database.EnsureCreated</a:t>
            </a:r>
            <a:r>
              <a:rPr lang="en-US" dirty="0">
                <a:latin typeface="Consolas" panose="020B0609020204030204" pitchFamily="49" charset="0"/>
              </a:rPr>
              <a:t>();   // </a:t>
            </a:r>
            <a:r>
              <a:rPr lang="ru-RU" dirty="0">
                <a:latin typeface="Consolas" panose="020B0609020204030204" pitchFamily="49" charset="0"/>
              </a:rPr>
              <a:t>создание новой схемы</a:t>
            </a:r>
          </a:p>
          <a:p>
            <a:r>
              <a:rPr lang="ru-RU" dirty="0">
                <a:latin typeface="Consolas" panose="020B0609020204030204" pitchFamily="49" charset="0"/>
              </a:rPr>
              <a:t>    }</a:t>
            </a:r>
          </a:p>
          <a:p>
            <a:r>
              <a:rPr lang="en-US" dirty="0">
                <a:latin typeface="Consolas" panose="020B0609020204030204" pitchFamily="49" charset="0"/>
              </a:rPr>
              <a:t>}</a:t>
            </a:r>
            <a:endParaRPr lang="ru-RU" dirty="0">
              <a:latin typeface="Consolas" panose="020B0609020204030204" pitchFamily="49" charset="0"/>
            </a:endParaRPr>
          </a:p>
        </p:txBody>
      </p:sp>
    </p:spTree>
    <p:extLst>
      <p:ext uri="{BB962C8B-B14F-4D97-AF65-F5344CB8AC3E}">
        <p14:creationId xmlns:p14="http://schemas.microsoft.com/office/powerpoint/2010/main" val="404777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2FDF57-4AAE-C790-07B6-849AD754492D}"/>
              </a:ext>
            </a:extLst>
          </p:cNvPr>
          <p:cNvSpPr>
            <a:spLocks noGrp="1"/>
          </p:cNvSpPr>
          <p:nvPr>
            <p:ph type="title"/>
          </p:nvPr>
        </p:nvSpPr>
        <p:spPr/>
        <p:txBody>
          <a:bodyPr/>
          <a:lstStyle/>
          <a:p>
            <a:r>
              <a:rPr lang="ru-RU" dirty="0"/>
              <a:t>Изменение модели</a:t>
            </a:r>
            <a:br>
              <a:rPr lang="ru-RU" dirty="0"/>
            </a:br>
            <a:r>
              <a:rPr lang="ru-RU" dirty="0"/>
              <a:t>Миграция</a:t>
            </a:r>
          </a:p>
        </p:txBody>
      </p:sp>
      <p:sp>
        <p:nvSpPr>
          <p:cNvPr id="3" name="Объект 2">
            <a:extLst>
              <a:ext uri="{FF2B5EF4-FFF2-40B4-BE49-F238E27FC236}">
                <a16:creationId xmlns:a16="http://schemas.microsoft.com/office/drawing/2014/main" id="{DD54CE65-88C9-B536-78F5-0B53D936F294}"/>
              </a:ext>
            </a:extLst>
          </p:cNvPr>
          <p:cNvSpPr>
            <a:spLocks noGrp="1"/>
          </p:cNvSpPr>
          <p:nvPr>
            <p:ph idx="1"/>
          </p:nvPr>
        </p:nvSpPr>
        <p:spPr/>
        <p:txBody>
          <a:bodyPr/>
          <a:lstStyle/>
          <a:p>
            <a:r>
              <a:rPr lang="ru-RU" dirty="0"/>
              <a:t>Миграция – план перехода от старой версии базы данных к новой версии базы данных.</a:t>
            </a:r>
          </a:p>
          <a:p>
            <a:r>
              <a:rPr lang="ru-RU" dirty="0"/>
              <a:t>Для выполнения миграция откройте </a:t>
            </a:r>
            <a:r>
              <a:rPr lang="en-US" dirty="0"/>
              <a:t>PowerShell </a:t>
            </a:r>
            <a:r>
              <a:rPr lang="ru-RU" dirty="0"/>
              <a:t>в каталоге файла проекта. Далее:</a:t>
            </a:r>
          </a:p>
          <a:p>
            <a:r>
              <a:rPr lang="en-US" b="1" i="1" dirty="0">
                <a:latin typeface="Consolas" panose="020B0609020204030204" pitchFamily="49" charset="0"/>
              </a:rPr>
              <a:t>dotnet tool install --global dotnet-</a:t>
            </a:r>
            <a:r>
              <a:rPr lang="en-US" b="1" i="1" dirty="0" err="1">
                <a:latin typeface="Consolas" panose="020B0609020204030204" pitchFamily="49" charset="0"/>
              </a:rPr>
              <a:t>ef</a:t>
            </a:r>
            <a:endParaRPr lang="ru-RU" b="1" i="1" dirty="0">
              <a:latin typeface="Consolas" panose="020B0609020204030204" pitchFamily="49" charset="0"/>
            </a:endParaRPr>
          </a:p>
          <a:p>
            <a:r>
              <a:rPr lang="en-US" i="1" dirty="0">
                <a:latin typeface="Consolas" panose="020B0609020204030204" pitchFamily="49" charset="0"/>
              </a:rPr>
              <a:t>dotnet </a:t>
            </a:r>
            <a:r>
              <a:rPr lang="en-US" i="1" dirty="0" err="1">
                <a:latin typeface="Consolas" panose="020B0609020204030204" pitchFamily="49" charset="0"/>
              </a:rPr>
              <a:t>ef</a:t>
            </a:r>
            <a:r>
              <a:rPr lang="en-US" i="1" dirty="0">
                <a:latin typeface="Consolas" panose="020B0609020204030204" pitchFamily="49" charset="0"/>
              </a:rPr>
              <a:t> migrations add </a:t>
            </a:r>
            <a:r>
              <a:rPr lang="en-US" i="1" dirty="0" err="1">
                <a:latin typeface="Consolas" panose="020B0609020204030204" pitchFamily="49" charset="0"/>
              </a:rPr>
              <a:t>InitialCreate</a:t>
            </a:r>
            <a:endParaRPr lang="ru-RU" i="1" dirty="0">
              <a:latin typeface="Consolas" panose="020B0609020204030204" pitchFamily="49" charset="0"/>
            </a:endParaRPr>
          </a:p>
          <a:p>
            <a:r>
              <a:rPr lang="en-US" i="1" dirty="0">
                <a:latin typeface="Consolas" panose="020B0609020204030204" pitchFamily="49" charset="0"/>
              </a:rPr>
              <a:t>dotnet </a:t>
            </a:r>
            <a:r>
              <a:rPr lang="en-US" i="1" dirty="0" err="1">
                <a:latin typeface="Consolas" panose="020B0609020204030204" pitchFamily="49" charset="0"/>
              </a:rPr>
              <a:t>ef</a:t>
            </a:r>
            <a:r>
              <a:rPr lang="en-US" i="1" dirty="0">
                <a:latin typeface="Consolas" panose="020B0609020204030204" pitchFamily="49" charset="0"/>
              </a:rPr>
              <a:t> database update</a:t>
            </a:r>
            <a:endParaRPr lang="ru-RU" i="1" dirty="0">
              <a:latin typeface="Consolas" panose="020B0609020204030204" pitchFamily="49" charset="0"/>
            </a:endParaRPr>
          </a:p>
        </p:txBody>
      </p:sp>
    </p:spTree>
    <p:extLst>
      <p:ext uri="{BB962C8B-B14F-4D97-AF65-F5344CB8AC3E}">
        <p14:creationId xmlns:p14="http://schemas.microsoft.com/office/powerpoint/2010/main" val="350346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E93704-44B0-91FA-D5D0-B1D0139D974F}"/>
              </a:ext>
            </a:extLst>
          </p:cNvPr>
          <p:cNvSpPr>
            <a:spLocks noGrp="1"/>
          </p:cNvSpPr>
          <p:nvPr>
            <p:ph type="title"/>
          </p:nvPr>
        </p:nvSpPr>
        <p:spPr/>
        <p:txBody>
          <a:bodyPr/>
          <a:lstStyle/>
          <a:p>
            <a:r>
              <a:rPr lang="ru-RU" dirty="0"/>
              <a:t>Логирование операций с базой данных</a:t>
            </a:r>
          </a:p>
        </p:txBody>
      </p:sp>
      <p:sp>
        <p:nvSpPr>
          <p:cNvPr id="4" name="Rectangle 2">
            <a:extLst>
              <a:ext uri="{FF2B5EF4-FFF2-40B4-BE49-F238E27FC236}">
                <a16:creationId xmlns:a16="http://schemas.microsoft.com/office/drawing/2014/main" id="{5194B8D0-CC7B-22E9-2E6E-CE7E2E94FCB9}"/>
              </a:ext>
            </a:extLst>
          </p:cNvPr>
          <p:cNvSpPr>
            <a:spLocks noGrp="1" noChangeArrowheads="1"/>
          </p:cNvSpPr>
          <p:nvPr>
            <p:ph idx="1"/>
          </p:nvPr>
        </p:nvSpPr>
        <p:spPr bwMode="auto">
          <a:xfrm>
            <a:off x="838200" y="1919071"/>
            <a:ext cx="1067861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err="1">
                <a:ln>
                  <a:noFill/>
                </a:ln>
                <a:solidFill>
                  <a:srgbClr val="000000"/>
                </a:solidFill>
                <a:effectLst/>
                <a:latin typeface="Consolas" panose="020B0609020204030204" pitchFamily="49" charset="0"/>
              </a:rPr>
              <a:t>public</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class</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ApplicationContext</a:t>
            </a:r>
            <a:r>
              <a:rPr kumimoji="0" lang="ru-RU" altLang="ru-RU" sz="1800" b="0" i="0" u="none" strike="noStrike" cap="none" normalizeH="0" baseline="0" dirty="0">
                <a:ln>
                  <a:noFill/>
                </a:ln>
                <a:solidFill>
                  <a:srgbClr val="000000"/>
                </a:solidFill>
                <a:effectLst/>
                <a:latin typeface="Consolas" panose="020B0609020204030204" pitchFamily="49" charset="0"/>
              </a:rPr>
              <a:t> : </a:t>
            </a:r>
            <a:r>
              <a:rPr kumimoji="0" lang="ru-RU" altLang="ru-RU" sz="1800" b="0" i="0" u="none" strike="noStrike" cap="none" normalizeH="0" baseline="0" dirty="0" err="1">
                <a:ln>
                  <a:noFill/>
                </a:ln>
                <a:solidFill>
                  <a:srgbClr val="000000"/>
                </a:solidFill>
                <a:effectLst/>
                <a:latin typeface="Consolas" panose="020B0609020204030204" pitchFamily="49" charset="0"/>
              </a:rPr>
              <a:t>DbContext</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readonly</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StreamWriter</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logStream</a:t>
            </a:r>
            <a:r>
              <a:rPr kumimoji="0" lang="ru-RU" altLang="ru-RU" sz="1800" b="0" i="0" u="none" strike="noStrike" cap="none" normalizeH="0" baseline="0" dirty="0">
                <a:ln>
                  <a:noFill/>
                </a:ln>
                <a:solidFill>
                  <a:srgbClr val="000000"/>
                </a:solidFill>
                <a:effectLst/>
                <a:latin typeface="Consolas" panose="020B0609020204030204" pitchFamily="49" charset="0"/>
              </a:rPr>
              <a:t> = </a:t>
            </a:r>
            <a:r>
              <a:rPr kumimoji="0" lang="ru-RU" altLang="ru-RU" sz="1800" b="0" i="0" u="none" strike="noStrike" cap="none" normalizeH="0" baseline="0" dirty="0" err="1">
                <a:ln>
                  <a:noFill/>
                </a:ln>
                <a:solidFill>
                  <a:srgbClr val="000000"/>
                </a:solidFill>
                <a:effectLst/>
                <a:latin typeface="Consolas" panose="020B0609020204030204" pitchFamily="49" charset="0"/>
              </a:rPr>
              <a:t>new</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StreamWriter</a:t>
            </a:r>
            <a:r>
              <a:rPr kumimoji="0" lang="ru-RU" altLang="ru-RU" sz="1800" b="0" i="0" u="none" strike="noStrike" cap="none" normalizeH="0" baseline="0" dirty="0">
                <a:ln>
                  <a:noFill/>
                </a:ln>
                <a:solidFill>
                  <a:srgbClr val="000000"/>
                </a:solidFill>
                <a:effectLst/>
                <a:latin typeface="Consolas" panose="020B0609020204030204" pitchFamily="49" charset="0"/>
              </a:rPr>
              <a:t>(«</a:t>
            </a:r>
            <a:r>
              <a:rPr kumimoji="0" lang="en-US" altLang="ru-RU" sz="1800" b="0" i="0" u="none" strike="noStrike" cap="none" normalizeH="0" baseline="0" dirty="0">
                <a:ln>
                  <a:noFill/>
                </a:ln>
                <a:solidFill>
                  <a:srgbClr val="000000"/>
                </a:solidFill>
                <a:effectLst/>
                <a:latin typeface="Consolas" panose="020B0609020204030204" pitchFamily="49" charset="0"/>
              </a:rPr>
              <a:t>log</a:t>
            </a:r>
            <a:r>
              <a:rPr kumimoji="0" lang="ru-RU" altLang="ru-RU" sz="1800" b="0" i="0" u="none" strike="noStrike" cap="none" normalizeH="0" baseline="0" dirty="0">
                <a:ln>
                  <a:noFill/>
                </a:ln>
                <a:solidFill>
                  <a:srgbClr val="000000"/>
                </a:solidFill>
                <a:effectLst/>
                <a:latin typeface="Consolas" panose="020B0609020204030204" pitchFamily="49" charset="0"/>
              </a:rPr>
              <a:t>.txt", </a:t>
            </a:r>
            <a:r>
              <a:rPr kumimoji="0" lang="ru-RU" altLang="ru-RU" sz="1800" b="0" i="0" u="none" strike="noStrike" cap="none" normalizeH="0" baseline="0" dirty="0" err="1">
                <a:ln>
                  <a:noFill/>
                </a:ln>
                <a:solidFill>
                  <a:srgbClr val="000000"/>
                </a:solidFill>
                <a:effectLst/>
                <a:latin typeface="Consolas" panose="020B0609020204030204" pitchFamily="49" charset="0"/>
              </a:rPr>
              <a:t>true</a:t>
            </a:r>
            <a:r>
              <a:rPr kumimoji="0" lang="ru-RU" altLang="ru-RU" sz="1800" b="0" i="0" u="none" strike="noStrike" cap="none" normalizeH="0" baseline="0" dirty="0">
                <a:ln>
                  <a:noFill/>
                </a:ln>
                <a:solidFill>
                  <a:srgbClr val="000000"/>
                </a:solidFill>
                <a:effectLst/>
                <a:latin typeface="Consolas" panose="020B0609020204030204" pitchFamily="49" charset="0"/>
              </a:rPr>
              <a:t>);</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public</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DbSet</a:t>
            </a:r>
            <a:r>
              <a:rPr kumimoji="0" lang="ru-RU" altLang="ru-RU" sz="1800" b="0" i="0" u="none" strike="noStrike" cap="none" normalizeH="0" baseline="0" dirty="0">
                <a:ln>
                  <a:noFill/>
                </a:ln>
                <a:solidFill>
                  <a:srgbClr val="000000"/>
                </a:solidFill>
                <a:effectLst/>
                <a:latin typeface="Consolas" panose="020B0609020204030204" pitchFamily="49" charset="0"/>
              </a:rPr>
              <a:t>&lt;User&gt; </a:t>
            </a:r>
            <a:r>
              <a:rPr kumimoji="0" lang="ru-RU" altLang="ru-RU" sz="1800" b="0" i="0" u="none" strike="noStrike" cap="none" normalizeH="0" baseline="0" dirty="0" err="1">
                <a:ln>
                  <a:noFill/>
                </a:ln>
                <a:solidFill>
                  <a:srgbClr val="000000"/>
                </a:solidFill>
                <a:effectLst/>
                <a:latin typeface="Consolas" panose="020B0609020204030204" pitchFamily="49" charset="0"/>
              </a:rPr>
              <a:t>Users</a:t>
            </a:r>
            <a:r>
              <a:rPr kumimoji="0" lang="ru-RU" altLang="ru-RU" sz="1800" b="0" i="0" u="none" strike="noStrike" cap="none" normalizeH="0" baseline="0" dirty="0">
                <a:ln>
                  <a:noFill/>
                </a:ln>
                <a:solidFill>
                  <a:srgbClr val="000000"/>
                </a:solidFill>
                <a:effectLst/>
                <a:latin typeface="Consolas" panose="020B0609020204030204" pitchFamily="49" charset="0"/>
              </a:rPr>
              <a:t> { </a:t>
            </a:r>
            <a:r>
              <a:rPr kumimoji="0" lang="ru-RU" altLang="ru-RU" sz="1800" b="0" i="0" u="none" strike="noStrike" cap="none" normalizeH="0" baseline="0" dirty="0" err="1">
                <a:ln>
                  <a:noFill/>
                </a:ln>
                <a:solidFill>
                  <a:srgbClr val="000000"/>
                </a:solidFill>
                <a:effectLst/>
                <a:latin typeface="Consolas" panose="020B0609020204030204" pitchFamily="49" charset="0"/>
              </a:rPr>
              <a:t>get</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set</a:t>
            </a:r>
            <a:r>
              <a:rPr kumimoji="0" lang="ru-RU" altLang="ru-RU" sz="1800" b="0" i="0" u="none" strike="noStrike" cap="none" normalizeH="0" baseline="0" dirty="0">
                <a:ln>
                  <a:noFill/>
                </a:ln>
                <a:solidFill>
                  <a:srgbClr val="000000"/>
                </a:solidFill>
                <a:effectLst/>
                <a:latin typeface="Consolas" panose="020B0609020204030204" pitchFamily="49" charset="0"/>
              </a:rPr>
              <a:t>; } = </a:t>
            </a:r>
            <a:r>
              <a:rPr kumimoji="0" lang="ru-RU" altLang="ru-RU" sz="1800" b="0" i="0" u="none" strike="noStrike" cap="none" normalizeH="0" baseline="0" dirty="0" err="1">
                <a:ln>
                  <a:noFill/>
                </a:ln>
                <a:solidFill>
                  <a:srgbClr val="000000"/>
                </a:solidFill>
                <a:effectLst/>
                <a:latin typeface="Consolas" panose="020B0609020204030204" pitchFamily="49" charset="0"/>
              </a:rPr>
              <a:t>null</a:t>
            </a:r>
            <a:r>
              <a:rPr kumimoji="0" lang="ru-RU" altLang="ru-RU" sz="1800" b="0" i="0" u="none" strike="noStrike" cap="none" normalizeH="0" baseline="0" dirty="0">
                <a:ln>
                  <a:noFill/>
                </a:ln>
                <a:solidFill>
                  <a:srgbClr val="000000"/>
                </a:solidFill>
                <a:effectLst/>
                <a:latin typeface="Consolas" panose="020B0609020204030204" pitchFamily="49" charset="0"/>
              </a:rPr>
              <a:t>!;</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protected</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override</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void</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OnConfiguring</a:t>
            </a:r>
            <a:r>
              <a:rPr kumimoji="0" lang="ru-RU" altLang="ru-RU" sz="1800" b="0" i="0" u="none" strike="noStrike" cap="none" normalizeH="0" baseline="0" dirty="0">
                <a:ln>
                  <a:noFill/>
                </a:ln>
                <a:solidFill>
                  <a:srgbClr val="000000"/>
                </a:solidFill>
                <a:effectLst/>
                <a:latin typeface="Consolas" panose="020B0609020204030204" pitchFamily="49" charset="0"/>
              </a:rPr>
              <a:t>(</a:t>
            </a:r>
            <a:r>
              <a:rPr kumimoji="0" lang="ru-RU" altLang="ru-RU" sz="1800" b="0" i="0" u="none" strike="noStrike" cap="none" normalizeH="0" baseline="0" dirty="0" err="1">
                <a:ln>
                  <a:noFill/>
                </a:ln>
                <a:solidFill>
                  <a:srgbClr val="000000"/>
                </a:solidFill>
                <a:effectLst/>
                <a:latin typeface="Consolas" panose="020B0609020204030204" pitchFamily="49" charset="0"/>
              </a:rPr>
              <a:t>DbContextOptionsBuilder</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optionsBuilder</a:t>
            </a:r>
            <a:r>
              <a:rPr kumimoji="0" lang="ru-RU" altLang="ru-RU" sz="1800" b="0" i="0" u="none" strike="noStrike" cap="none" normalizeH="0" baseline="0" dirty="0">
                <a:ln>
                  <a:noFill/>
                </a:ln>
                <a:solidFill>
                  <a:srgbClr val="000000"/>
                </a:solidFill>
                <a:effectLst/>
                <a:latin typeface="Consolas" panose="020B0609020204030204" pitchFamily="49" charset="0"/>
              </a:rPr>
              <a:t>)</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optionsBuilder.LogTo</a:t>
            </a:r>
            <a:r>
              <a:rPr kumimoji="0" lang="ru-RU" altLang="ru-RU" sz="1800" b="0" i="0" u="none" strike="noStrike" cap="none" normalizeH="0" baseline="0" dirty="0">
                <a:ln>
                  <a:noFill/>
                </a:ln>
                <a:solidFill>
                  <a:srgbClr val="000000"/>
                </a:solidFill>
                <a:effectLst/>
                <a:latin typeface="Consolas" panose="020B0609020204030204" pitchFamily="49" charset="0"/>
              </a:rPr>
              <a:t>(</a:t>
            </a:r>
            <a:r>
              <a:rPr kumimoji="0" lang="ru-RU" altLang="ru-RU" sz="1800" b="0" i="0" u="none" strike="noStrike" cap="none" normalizeH="0" baseline="0" dirty="0" err="1">
                <a:ln>
                  <a:noFill/>
                </a:ln>
                <a:solidFill>
                  <a:srgbClr val="000000"/>
                </a:solidFill>
                <a:effectLst/>
                <a:latin typeface="Consolas" panose="020B0609020204030204" pitchFamily="49" charset="0"/>
              </a:rPr>
              <a:t>logStream.WriteLine</a:t>
            </a:r>
            <a:r>
              <a:rPr kumimoji="0" lang="ru-RU" altLang="ru-RU" sz="1800" b="0" i="0" u="none" strike="noStrike" cap="none" normalizeH="0" baseline="0" dirty="0">
                <a:ln>
                  <a:noFill/>
                </a:ln>
                <a:solidFill>
                  <a:srgbClr val="000000"/>
                </a:solidFill>
                <a:effectLst/>
                <a:latin typeface="Consolas" panose="020B0609020204030204" pitchFamily="49" charset="0"/>
              </a:rPr>
              <a:t>);</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public</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override</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void</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Dispose</a:t>
            </a:r>
            <a:r>
              <a:rPr kumimoji="0" lang="ru-RU" altLang="ru-RU" sz="1800" b="0" i="0" u="none" strike="noStrike" cap="none" normalizeH="0" baseline="0" dirty="0">
                <a:ln>
                  <a:noFill/>
                </a:ln>
                <a:solidFill>
                  <a:srgbClr val="000000"/>
                </a:solidFill>
                <a:effectLst/>
                <a:latin typeface="Consolas" panose="020B0609020204030204" pitchFamily="49" charset="0"/>
              </a:rPr>
              <a:t>()</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base.Dispose</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logStream.Dispose</a:t>
            </a:r>
            <a:r>
              <a:rPr kumimoji="0" lang="ru-RU" altLang="ru-RU" sz="1800" b="0" i="0" u="none" strike="noStrike" cap="none" normalizeH="0" baseline="0" dirty="0">
                <a:ln>
                  <a:noFill/>
                </a:ln>
                <a:solidFill>
                  <a:srgbClr val="000000"/>
                </a:solidFill>
                <a:effectLst/>
                <a:latin typeface="Consolas" panose="020B0609020204030204" pitchFamily="49" charset="0"/>
              </a:rPr>
              <a:t>();</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public</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override</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async</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ValueTask</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DisposeAsync</a:t>
            </a:r>
            <a:r>
              <a:rPr kumimoji="0" lang="ru-RU" altLang="ru-RU" sz="1800" b="0" i="0" u="none" strike="noStrike" cap="none" normalizeH="0" baseline="0" dirty="0">
                <a:ln>
                  <a:noFill/>
                </a:ln>
                <a:solidFill>
                  <a:srgbClr val="000000"/>
                </a:solidFill>
                <a:effectLst/>
                <a:latin typeface="Consolas" panose="020B0609020204030204" pitchFamily="49" charset="0"/>
              </a:rPr>
              <a:t>()</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await</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base.DisposeAsync</a:t>
            </a:r>
            <a:r>
              <a:rPr kumimoji="0" lang="ru-RU" altLang="ru-RU" sz="1800" b="0" i="0" u="none" strike="noStrike" cap="none" normalizeH="0" baseline="0" dirty="0">
                <a:ln>
                  <a:noFill/>
                </a:ln>
                <a:solidFill>
                  <a:srgbClr val="000000"/>
                </a:solidFill>
                <a:effectLst/>
                <a:latin typeface="Consolas" panose="020B0609020204030204" pitchFamily="49" charset="0"/>
              </a:rPr>
              <a:t>();</a:t>
            </a:r>
            <a:r>
              <a:rPr lang="ru-RU" altLang="ru-RU" sz="1400" dirty="0">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await</a:t>
            </a:r>
            <a:r>
              <a:rPr kumimoji="0" lang="ru-RU" altLang="ru-RU" sz="1800" b="0" i="0" u="none" strike="noStrike" cap="none" normalizeH="0" baseline="0" dirty="0">
                <a:ln>
                  <a:noFill/>
                </a:ln>
                <a:solidFill>
                  <a:srgbClr val="000000"/>
                </a:solidFill>
                <a:effectLst/>
                <a:latin typeface="Consolas" panose="020B0609020204030204" pitchFamily="49" charset="0"/>
              </a:rPr>
              <a:t> </a:t>
            </a:r>
            <a:r>
              <a:rPr kumimoji="0" lang="ru-RU" altLang="ru-RU" sz="1800" b="0" i="0" u="none" strike="noStrike" cap="none" normalizeH="0" baseline="0" dirty="0" err="1">
                <a:ln>
                  <a:noFill/>
                </a:ln>
                <a:solidFill>
                  <a:srgbClr val="000000"/>
                </a:solidFill>
                <a:effectLst/>
                <a:latin typeface="Consolas" panose="020B0609020204030204" pitchFamily="49" charset="0"/>
              </a:rPr>
              <a:t>logStream.DisposeAsync</a:t>
            </a:r>
            <a:r>
              <a:rPr kumimoji="0" lang="ru-RU" altLang="ru-RU" sz="1800" b="0" i="0" u="none" strike="noStrike" cap="none" normalizeH="0" baseline="0" dirty="0">
                <a:ln>
                  <a:noFill/>
                </a:ln>
                <a:solidFill>
                  <a:srgbClr val="000000"/>
                </a:solidFill>
                <a:effectLst/>
                <a:latin typeface="Consolas" panose="020B0609020204030204" pitchFamily="49" charset="0"/>
              </a:rPr>
              <a:t>();</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    }</a:t>
            </a:r>
            <a:endParaRPr kumimoji="0" lang="ru-RU" altLang="ru-RU"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dirty="0">
                <a:ln>
                  <a:noFill/>
                </a:ln>
                <a:solidFill>
                  <a:srgbClr val="000000"/>
                </a:solidFill>
                <a:effectLst/>
                <a:latin typeface="Consolas" panose="020B0609020204030204" pitchFamily="49" charset="0"/>
              </a:rPr>
              <a:t>}</a:t>
            </a:r>
            <a:endParaRPr kumimoji="0" lang="ru-RU" altLang="ru-RU" sz="4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34432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CE064B-01F1-4DB9-8939-373C08D5EB0C}"/>
              </a:ext>
            </a:extLst>
          </p:cNvPr>
          <p:cNvSpPr>
            <a:spLocks noGrp="1"/>
          </p:cNvSpPr>
          <p:nvPr>
            <p:ph type="title"/>
          </p:nvPr>
        </p:nvSpPr>
        <p:spPr/>
        <p:txBody>
          <a:bodyPr/>
          <a:lstStyle/>
          <a:p>
            <a:r>
              <a:rPr lang="ru-RU" dirty="0"/>
              <a:t>Больше информации можете прочитать по следующим ссылкам</a:t>
            </a:r>
          </a:p>
        </p:txBody>
      </p:sp>
      <p:sp>
        <p:nvSpPr>
          <p:cNvPr id="3" name="Объект 2">
            <a:extLst>
              <a:ext uri="{FF2B5EF4-FFF2-40B4-BE49-F238E27FC236}">
                <a16:creationId xmlns:a16="http://schemas.microsoft.com/office/drawing/2014/main" id="{D679BB4B-99C8-AC4C-849D-47C2326C286A}"/>
              </a:ext>
            </a:extLst>
          </p:cNvPr>
          <p:cNvSpPr>
            <a:spLocks noGrp="1"/>
          </p:cNvSpPr>
          <p:nvPr>
            <p:ph idx="1"/>
          </p:nvPr>
        </p:nvSpPr>
        <p:spPr/>
        <p:txBody>
          <a:bodyPr/>
          <a:lstStyle/>
          <a:p>
            <a:pPr marL="514350" indent="-514350">
              <a:buFont typeface="+mj-lt"/>
              <a:buAutoNum type="arabicPeriod"/>
            </a:pPr>
            <a:r>
              <a:rPr lang="ru-RU" dirty="0">
                <a:hlinkClick r:id="rId2"/>
              </a:rPr>
              <a:t>Практическое руководство</a:t>
            </a:r>
            <a:endParaRPr lang="ru-RU" dirty="0"/>
          </a:p>
          <a:p>
            <a:pPr marL="514350" indent="-514350">
              <a:buFont typeface="+mj-lt"/>
              <a:buAutoNum type="arabicPeriod"/>
            </a:pPr>
            <a:r>
              <a:rPr lang="ru-RU" dirty="0">
                <a:hlinkClick r:id="rId3"/>
              </a:rPr>
              <a:t>Руководство от </a:t>
            </a:r>
            <a:r>
              <a:rPr lang="en-US" dirty="0">
                <a:hlinkClick r:id="rId3"/>
              </a:rPr>
              <a:t>Microsoft</a:t>
            </a:r>
            <a:endParaRPr lang="en-US" dirty="0"/>
          </a:p>
          <a:p>
            <a:pPr marL="514350" indent="-514350">
              <a:buFont typeface="+mj-lt"/>
              <a:buAutoNum type="arabicPeriod"/>
            </a:pPr>
            <a:r>
              <a:rPr lang="ru-RU" b="0" i="0" dirty="0">
                <a:effectLst/>
                <a:latin typeface="Fira Sans" panose="020B0503050000020004" pitchFamily="34" charset="0"/>
              </a:rPr>
              <a:t>EF Core в действии – книга.</a:t>
            </a:r>
          </a:p>
          <a:p>
            <a:pPr marL="514350" indent="-514350">
              <a:buFont typeface="+mj-lt"/>
              <a:buAutoNum type="arabicPeriod"/>
            </a:pPr>
            <a:endParaRPr lang="ru-RU" dirty="0"/>
          </a:p>
        </p:txBody>
      </p:sp>
    </p:spTree>
    <p:extLst>
      <p:ext uri="{BB962C8B-B14F-4D97-AF65-F5344CB8AC3E}">
        <p14:creationId xmlns:p14="http://schemas.microsoft.com/office/powerpoint/2010/main" val="1198548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AD4BE8-471F-8378-D1A7-BE073042F98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42A7B69-A65B-7287-615A-B7F68DBDCF73}"/>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919230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C41FA7-B688-72D1-8FCE-B8E365C0444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810F32D-EDBF-26EB-4A4E-3D95FCBC38EE}"/>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1496666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77E205-E7E3-632A-0872-AFF7D484969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AB20DF1-AADD-8C0A-6133-7FB0A1D2954B}"/>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159654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30E582-CA72-293C-24E1-251C6160EAEF}"/>
              </a:ext>
            </a:extLst>
          </p:cNvPr>
          <p:cNvSpPr>
            <a:spLocks noGrp="1"/>
          </p:cNvSpPr>
          <p:nvPr>
            <p:ph type="title"/>
          </p:nvPr>
        </p:nvSpPr>
        <p:spPr/>
        <p:txBody>
          <a:bodyPr/>
          <a:lstStyle/>
          <a:p>
            <a:r>
              <a:rPr lang="ru-RU" dirty="0"/>
              <a:t>Подходы к разработке</a:t>
            </a:r>
          </a:p>
        </p:txBody>
      </p:sp>
      <p:sp>
        <p:nvSpPr>
          <p:cNvPr id="3" name="Объект 2">
            <a:extLst>
              <a:ext uri="{FF2B5EF4-FFF2-40B4-BE49-F238E27FC236}">
                <a16:creationId xmlns:a16="http://schemas.microsoft.com/office/drawing/2014/main" id="{96CFB9A9-1E33-A767-ED5A-36405675FB89}"/>
              </a:ext>
            </a:extLst>
          </p:cNvPr>
          <p:cNvSpPr>
            <a:spLocks noGrp="1"/>
          </p:cNvSpPr>
          <p:nvPr>
            <p:ph idx="1"/>
          </p:nvPr>
        </p:nvSpPr>
        <p:spPr/>
        <p:txBody>
          <a:bodyPr/>
          <a:lstStyle/>
          <a:p>
            <a:endParaRPr lang="ru-RU" dirty="0"/>
          </a:p>
        </p:txBody>
      </p:sp>
      <p:grpSp>
        <p:nvGrpSpPr>
          <p:cNvPr id="13" name="Группа 12">
            <a:extLst>
              <a:ext uri="{FF2B5EF4-FFF2-40B4-BE49-F238E27FC236}">
                <a16:creationId xmlns:a16="http://schemas.microsoft.com/office/drawing/2014/main" id="{6CAD11DB-0622-0C3E-EC44-4B7916451241}"/>
              </a:ext>
            </a:extLst>
          </p:cNvPr>
          <p:cNvGrpSpPr/>
          <p:nvPr/>
        </p:nvGrpSpPr>
        <p:grpSpPr>
          <a:xfrm>
            <a:off x="844058" y="1941843"/>
            <a:ext cx="3004457" cy="4779632"/>
            <a:chOff x="1135464" y="1941843"/>
            <a:chExt cx="3004457" cy="4779632"/>
          </a:xfrm>
        </p:grpSpPr>
        <p:sp>
          <p:nvSpPr>
            <p:cNvPr id="5" name="Прямоугольник 4">
              <a:extLst>
                <a:ext uri="{FF2B5EF4-FFF2-40B4-BE49-F238E27FC236}">
                  <a16:creationId xmlns:a16="http://schemas.microsoft.com/office/drawing/2014/main" id="{D7DC1362-C371-2055-01DA-E3F1A7E45C08}"/>
                </a:ext>
              </a:extLst>
            </p:cNvPr>
            <p:cNvSpPr/>
            <p:nvPr/>
          </p:nvSpPr>
          <p:spPr>
            <a:xfrm>
              <a:off x="1135464" y="1941843"/>
              <a:ext cx="3004457" cy="47796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ru-RU" dirty="0"/>
            </a:p>
          </p:txBody>
        </p:sp>
        <p:sp>
          <p:nvSpPr>
            <p:cNvPr id="6" name="Прямоугольник: скругленные углы 5">
              <a:extLst>
                <a:ext uri="{FF2B5EF4-FFF2-40B4-BE49-F238E27FC236}">
                  <a16:creationId xmlns:a16="http://schemas.microsoft.com/office/drawing/2014/main" id="{5B3DF4CE-976C-C1DD-C9B4-BD1E5089B1E1}"/>
                </a:ext>
              </a:extLst>
            </p:cNvPr>
            <p:cNvSpPr/>
            <p:nvPr/>
          </p:nvSpPr>
          <p:spPr>
            <a:xfrm>
              <a:off x="1497204" y="2964264"/>
              <a:ext cx="2351315" cy="783771"/>
            </a:xfrm>
            <a:prstGeom prst="round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err="1"/>
                <a:t>DataBase</a:t>
              </a:r>
              <a:endParaRPr lang="ru-RU" dirty="0"/>
            </a:p>
          </p:txBody>
        </p:sp>
        <p:sp>
          <p:nvSpPr>
            <p:cNvPr id="7" name="Прямоугольник: скругленные углы 6">
              <a:extLst>
                <a:ext uri="{FF2B5EF4-FFF2-40B4-BE49-F238E27FC236}">
                  <a16:creationId xmlns:a16="http://schemas.microsoft.com/office/drawing/2014/main" id="{AA1AEC31-0669-9C4F-663D-59A41EC75DA9}"/>
                </a:ext>
              </a:extLst>
            </p:cNvPr>
            <p:cNvSpPr/>
            <p:nvPr/>
          </p:nvSpPr>
          <p:spPr>
            <a:xfrm>
              <a:off x="1497204" y="4135298"/>
              <a:ext cx="2351315" cy="783771"/>
            </a:xfrm>
            <a:prstGeom prst="round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Model</a:t>
              </a:r>
              <a:endParaRPr lang="ru-RU" dirty="0"/>
            </a:p>
          </p:txBody>
        </p:sp>
        <p:sp>
          <p:nvSpPr>
            <p:cNvPr id="9" name="Прямоугольник: скругленные углы 8">
              <a:extLst>
                <a:ext uri="{FF2B5EF4-FFF2-40B4-BE49-F238E27FC236}">
                  <a16:creationId xmlns:a16="http://schemas.microsoft.com/office/drawing/2014/main" id="{0699C1F7-3A67-EC57-3931-B3DE9C95674F}"/>
                </a:ext>
              </a:extLst>
            </p:cNvPr>
            <p:cNvSpPr/>
            <p:nvPr/>
          </p:nvSpPr>
          <p:spPr>
            <a:xfrm>
              <a:off x="1497203" y="5306332"/>
              <a:ext cx="2351315" cy="783771"/>
            </a:xfrm>
            <a:prstGeom prst="round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Code</a:t>
              </a:r>
              <a:endParaRPr lang="ru-RU" dirty="0"/>
            </a:p>
          </p:txBody>
        </p:sp>
        <p:sp>
          <p:nvSpPr>
            <p:cNvPr id="10" name="Стрелка: вниз 9">
              <a:extLst>
                <a:ext uri="{FF2B5EF4-FFF2-40B4-BE49-F238E27FC236}">
                  <a16:creationId xmlns:a16="http://schemas.microsoft.com/office/drawing/2014/main" id="{2B1A2C4B-518D-0DA7-C2AB-5BA590EF599F}"/>
                </a:ext>
              </a:extLst>
            </p:cNvPr>
            <p:cNvSpPr/>
            <p:nvPr/>
          </p:nvSpPr>
          <p:spPr>
            <a:xfrm>
              <a:off x="2461844" y="3748035"/>
              <a:ext cx="422031" cy="387263"/>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1" name="Стрелка: вниз 10">
              <a:extLst>
                <a:ext uri="{FF2B5EF4-FFF2-40B4-BE49-F238E27FC236}">
                  <a16:creationId xmlns:a16="http://schemas.microsoft.com/office/drawing/2014/main" id="{C1CE43EF-290D-5F37-7BA2-1E204FECDDC5}"/>
                </a:ext>
              </a:extLst>
            </p:cNvPr>
            <p:cNvSpPr/>
            <p:nvPr/>
          </p:nvSpPr>
          <p:spPr>
            <a:xfrm>
              <a:off x="2461844" y="4919069"/>
              <a:ext cx="422031" cy="387263"/>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2" name="Прямоугольник: скругленные углы 11">
              <a:extLst>
                <a:ext uri="{FF2B5EF4-FFF2-40B4-BE49-F238E27FC236}">
                  <a16:creationId xmlns:a16="http://schemas.microsoft.com/office/drawing/2014/main" id="{8E6F2EFC-0172-437A-4435-1AC4BC29F89A}"/>
                </a:ext>
              </a:extLst>
            </p:cNvPr>
            <p:cNvSpPr/>
            <p:nvPr/>
          </p:nvSpPr>
          <p:spPr>
            <a:xfrm>
              <a:off x="1497203" y="2190541"/>
              <a:ext cx="2351315" cy="5321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b="1" dirty="0" err="1"/>
                <a:t>DataBase</a:t>
              </a:r>
              <a:r>
                <a:rPr lang="en-US" sz="2800" b="1" dirty="0"/>
                <a:t> First</a:t>
              </a:r>
              <a:endParaRPr lang="ru-RU" sz="2800" b="1" dirty="0"/>
            </a:p>
          </p:txBody>
        </p:sp>
      </p:grpSp>
      <p:sp>
        <p:nvSpPr>
          <p:cNvPr id="16" name="Прямоугольник 15">
            <a:extLst>
              <a:ext uri="{FF2B5EF4-FFF2-40B4-BE49-F238E27FC236}">
                <a16:creationId xmlns:a16="http://schemas.microsoft.com/office/drawing/2014/main" id="{5516D066-293A-64C1-20C0-7E6230392A35}"/>
              </a:ext>
            </a:extLst>
          </p:cNvPr>
          <p:cNvSpPr/>
          <p:nvPr/>
        </p:nvSpPr>
        <p:spPr>
          <a:xfrm>
            <a:off x="4750348" y="1941843"/>
            <a:ext cx="3004457" cy="47796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ru-RU" dirty="0"/>
          </a:p>
        </p:txBody>
      </p:sp>
      <p:sp>
        <p:nvSpPr>
          <p:cNvPr id="17" name="Прямоугольник: скругленные углы 16">
            <a:extLst>
              <a:ext uri="{FF2B5EF4-FFF2-40B4-BE49-F238E27FC236}">
                <a16:creationId xmlns:a16="http://schemas.microsoft.com/office/drawing/2014/main" id="{D4BA1859-785B-5258-2E08-57E7FC7246D9}"/>
              </a:ext>
            </a:extLst>
          </p:cNvPr>
          <p:cNvSpPr/>
          <p:nvPr/>
        </p:nvSpPr>
        <p:spPr>
          <a:xfrm>
            <a:off x="5174896" y="2954216"/>
            <a:ext cx="2351315" cy="783771"/>
          </a:xfrm>
          <a:prstGeom prst="round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Model</a:t>
            </a:r>
            <a:endParaRPr lang="ru-RU" dirty="0"/>
          </a:p>
        </p:txBody>
      </p:sp>
      <p:sp>
        <p:nvSpPr>
          <p:cNvPr id="18" name="Прямоугольник: скругленные углы 17">
            <a:extLst>
              <a:ext uri="{FF2B5EF4-FFF2-40B4-BE49-F238E27FC236}">
                <a16:creationId xmlns:a16="http://schemas.microsoft.com/office/drawing/2014/main" id="{9327F52A-76F3-4F90-2EFC-5B3591BC6F4E}"/>
              </a:ext>
            </a:extLst>
          </p:cNvPr>
          <p:cNvSpPr/>
          <p:nvPr/>
        </p:nvSpPr>
        <p:spPr>
          <a:xfrm>
            <a:off x="5174896" y="4125250"/>
            <a:ext cx="2351315" cy="783771"/>
          </a:xfrm>
          <a:prstGeom prst="round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Code</a:t>
            </a:r>
            <a:endParaRPr lang="ru-RU" dirty="0"/>
          </a:p>
        </p:txBody>
      </p:sp>
      <p:sp>
        <p:nvSpPr>
          <p:cNvPr id="19" name="Прямоугольник: скругленные углы 18">
            <a:extLst>
              <a:ext uri="{FF2B5EF4-FFF2-40B4-BE49-F238E27FC236}">
                <a16:creationId xmlns:a16="http://schemas.microsoft.com/office/drawing/2014/main" id="{8DCEC7B9-16AB-C126-FBF7-CF09FAF6586E}"/>
              </a:ext>
            </a:extLst>
          </p:cNvPr>
          <p:cNvSpPr/>
          <p:nvPr/>
        </p:nvSpPr>
        <p:spPr>
          <a:xfrm>
            <a:off x="5174895" y="5296284"/>
            <a:ext cx="2351315" cy="783771"/>
          </a:xfrm>
          <a:prstGeom prst="round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Database</a:t>
            </a:r>
            <a:endParaRPr lang="ru-RU" dirty="0"/>
          </a:p>
        </p:txBody>
      </p:sp>
      <p:sp>
        <p:nvSpPr>
          <p:cNvPr id="20" name="Стрелка: вниз 19">
            <a:extLst>
              <a:ext uri="{FF2B5EF4-FFF2-40B4-BE49-F238E27FC236}">
                <a16:creationId xmlns:a16="http://schemas.microsoft.com/office/drawing/2014/main" id="{08DFAA27-E426-C17E-3B9D-1EBBAB9563A6}"/>
              </a:ext>
            </a:extLst>
          </p:cNvPr>
          <p:cNvSpPr/>
          <p:nvPr/>
        </p:nvSpPr>
        <p:spPr>
          <a:xfrm>
            <a:off x="6139536" y="3737987"/>
            <a:ext cx="422031" cy="387263"/>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1" name="Стрелка: вниз 20">
            <a:extLst>
              <a:ext uri="{FF2B5EF4-FFF2-40B4-BE49-F238E27FC236}">
                <a16:creationId xmlns:a16="http://schemas.microsoft.com/office/drawing/2014/main" id="{4ADBE8D7-93AB-B30E-71BE-19100C15B9A3}"/>
              </a:ext>
            </a:extLst>
          </p:cNvPr>
          <p:cNvSpPr/>
          <p:nvPr/>
        </p:nvSpPr>
        <p:spPr>
          <a:xfrm>
            <a:off x="6139536" y="4909021"/>
            <a:ext cx="422031" cy="387263"/>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22" name="Прямоугольник: скругленные углы 21">
            <a:extLst>
              <a:ext uri="{FF2B5EF4-FFF2-40B4-BE49-F238E27FC236}">
                <a16:creationId xmlns:a16="http://schemas.microsoft.com/office/drawing/2014/main" id="{0A695EFC-7A60-85A3-505A-E105E8CCD2AC}"/>
              </a:ext>
            </a:extLst>
          </p:cNvPr>
          <p:cNvSpPr/>
          <p:nvPr/>
        </p:nvSpPr>
        <p:spPr>
          <a:xfrm>
            <a:off x="5174895" y="2180493"/>
            <a:ext cx="2351315" cy="5321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b="1" dirty="0"/>
              <a:t>Model First</a:t>
            </a:r>
            <a:endParaRPr lang="ru-RU" sz="2800" b="1" dirty="0"/>
          </a:p>
        </p:txBody>
      </p:sp>
      <p:sp>
        <p:nvSpPr>
          <p:cNvPr id="23" name="Прямоугольник 22">
            <a:extLst>
              <a:ext uri="{FF2B5EF4-FFF2-40B4-BE49-F238E27FC236}">
                <a16:creationId xmlns:a16="http://schemas.microsoft.com/office/drawing/2014/main" id="{4CA60D20-950E-FA90-B83E-ED06F4213CFD}"/>
              </a:ext>
            </a:extLst>
          </p:cNvPr>
          <p:cNvSpPr/>
          <p:nvPr/>
        </p:nvSpPr>
        <p:spPr>
          <a:xfrm>
            <a:off x="8656638" y="1941843"/>
            <a:ext cx="3004457" cy="47796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ru-RU" dirty="0"/>
          </a:p>
        </p:txBody>
      </p:sp>
      <p:sp>
        <p:nvSpPr>
          <p:cNvPr id="24" name="Прямоугольник: скругленные углы 23">
            <a:extLst>
              <a:ext uri="{FF2B5EF4-FFF2-40B4-BE49-F238E27FC236}">
                <a16:creationId xmlns:a16="http://schemas.microsoft.com/office/drawing/2014/main" id="{6AFEC136-405F-92AB-7D75-9183EF977BAE}"/>
              </a:ext>
            </a:extLst>
          </p:cNvPr>
          <p:cNvSpPr/>
          <p:nvPr/>
        </p:nvSpPr>
        <p:spPr>
          <a:xfrm>
            <a:off x="9116782" y="2964264"/>
            <a:ext cx="2351315" cy="783771"/>
          </a:xfrm>
          <a:prstGeom prst="round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Code</a:t>
            </a:r>
            <a:endParaRPr lang="ru-RU" dirty="0"/>
          </a:p>
        </p:txBody>
      </p:sp>
      <p:sp>
        <p:nvSpPr>
          <p:cNvPr id="26" name="Прямоугольник: скругленные углы 25">
            <a:extLst>
              <a:ext uri="{FF2B5EF4-FFF2-40B4-BE49-F238E27FC236}">
                <a16:creationId xmlns:a16="http://schemas.microsoft.com/office/drawing/2014/main" id="{33E36FB3-4B49-9222-426B-A7E5375E5E44}"/>
              </a:ext>
            </a:extLst>
          </p:cNvPr>
          <p:cNvSpPr/>
          <p:nvPr/>
        </p:nvSpPr>
        <p:spPr>
          <a:xfrm>
            <a:off x="9116781" y="5306332"/>
            <a:ext cx="2351315" cy="783771"/>
          </a:xfrm>
          <a:prstGeom prst="round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Database</a:t>
            </a:r>
            <a:endParaRPr lang="ru-RU" dirty="0"/>
          </a:p>
        </p:txBody>
      </p:sp>
      <p:sp>
        <p:nvSpPr>
          <p:cNvPr id="29" name="Прямоугольник: скругленные углы 28">
            <a:extLst>
              <a:ext uri="{FF2B5EF4-FFF2-40B4-BE49-F238E27FC236}">
                <a16:creationId xmlns:a16="http://schemas.microsoft.com/office/drawing/2014/main" id="{E9A0C662-930C-E4A7-5839-DD852368828E}"/>
              </a:ext>
            </a:extLst>
          </p:cNvPr>
          <p:cNvSpPr/>
          <p:nvPr/>
        </p:nvSpPr>
        <p:spPr>
          <a:xfrm>
            <a:off x="9116781" y="2190541"/>
            <a:ext cx="2351315" cy="53216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b="1"/>
              <a:t>Code </a:t>
            </a:r>
            <a:r>
              <a:rPr lang="en-US" sz="2800" b="1" dirty="0"/>
              <a:t>First</a:t>
            </a:r>
            <a:endParaRPr lang="ru-RU" sz="2800" b="1" dirty="0"/>
          </a:p>
        </p:txBody>
      </p:sp>
      <p:sp>
        <p:nvSpPr>
          <p:cNvPr id="30" name="Стрелка: влево-вправо 29">
            <a:extLst>
              <a:ext uri="{FF2B5EF4-FFF2-40B4-BE49-F238E27FC236}">
                <a16:creationId xmlns:a16="http://schemas.microsoft.com/office/drawing/2014/main" id="{30E3E4C3-2B2A-9579-E231-7116DAF22490}"/>
              </a:ext>
            </a:extLst>
          </p:cNvPr>
          <p:cNvSpPr/>
          <p:nvPr/>
        </p:nvSpPr>
        <p:spPr>
          <a:xfrm rot="16200000">
            <a:off x="9684362" y="4269709"/>
            <a:ext cx="1216152" cy="484632"/>
          </a:xfrm>
          <a:prstGeom prst="lef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45952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AAD0FB-152C-0210-D385-9CC450EE683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A0111E3-30C9-BE04-2B5B-FE1BFFE84D15}"/>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307318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EE31B0-DBED-589F-4964-7279803701D7}"/>
              </a:ext>
            </a:extLst>
          </p:cNvPr>
          <p:cNvSpPr>
            <a:spLocks noGrp="1"/>
          </p:cNvSpPr>
          <p:nvPr>
            <p:ph type="title"/>
          </p:nvPr>
        </p:nvSpPr>
        <p:spPr/>
        <p:txBody>
          <a:bodyPr/>
          <a:lstStyle/>
          <a:p>
            <a:r>
              <a:rPr lang="en-US" dirty="0"/>
              <a:t>Model First</a:t>
            </a:r>
            <a:endParaRPr lang="ru-RU" dirty="0"/>
          </a:p>
        </p:txBody>
      </p:sp>
      <p:sp>
        <p:nvSpPr>
          <p:cNvPr id="3" name="Объект 2">
            <a:extLst>
              <a:ext uri="{FF2B5EF4-FFF2-40B4-BE49-F238E27FC236}">
                <a16:creationId xmlns:a16="http://schemas.microsoft.com/office/drawing/2014/main" id="{43DDE0DB-13E3-3E1C-25D0-92C21FA0EF1D}"/>
              </a:ext>
            </a:extLst>
          </p:cNvPr>
          <p:cNvSpPr>
            <a:spLocks noGrp="1"/>
          </p:cNvSpPr>
          <p:nvPr>
            <p:ph idx="1"/>
          </p:nvPr>
        </p:nvSpPr>
        <p:spPr/>
        <p:txBody>
          <a:bodyPr/>
          <a:lstStyle/>
          <a:p>
            <a:pPr algn="just"/>
            <a:r>
              <a:rPr lang="ru-RU" dirty="0"/>
              <a:t>Модель - </a:t>
            </a:r>
            <a:r>
              <a:rPr lang="ru-RU" b="0" i="1" dirty="0">
                <a:solidFill>
                  <a:srgbClr val="353535"/>
                </a:solidFill>
                <a:effectLst/>
              </a:rPr>
              <a:t>визуальная диаграмма</a:t>
            </a:r>
            <a:r>
              <a:rPr lang="ru-RU" dirty="0"/>
              <a:t>, созданная с помощью инструментов проектирования. </a:t>
            </a:r>
          </a:p>
          <a:p>
            <a:pPr algn="just"/>
            <a:r>
              <a:rPr lang="ru-RU" dirty="0"/>
              <a:t>Затем эта диаграмма будет использоваться платформой для автоматического создания сценария SQL для базы данных и файлов исходного кода модели данных.</a:t>
            </a:r>
          </a:p>
        </p:txBody>
      </p:sp>
    </p:spTree>
    <p:extLst>
      <p:ext uri="{BB962C8B-B14F-4D97-AF65-F5344CB8AC3E}">
        <p14:creationId xmlns:p14="http://schemas.microsoft.com/office/powerpoint/2010/main" val="319072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2BC92B-E0E6-367A-B301-9BDB9B851A1F}"/>
              </a:ext>
            </a:extLst>
          </p:cNvPr>
          <p:cNvSpPr>
            <a:spLocks noGrp="1"/>
          </p:cNvSpPr>
          <p:nvPr>
            <p:ph type="title"/>
          </p:nvPr>
        </p:nvSpPr>
        <p:spPr/>
        <p:txBody>
          <a:bodyPr/>
          <a:lstStyle/>
          <a:p>
            <a:r>
              <a:rPr lang="en-US" dirty="0"/>
              <a:t>Model First</a:t>
            </a:r>
            <a:endParaRPr lang="ru-RU" dirty="0"/>
          </a:p>
        </p:txBody>
      </p:sp>
      <p:pic>
        <p:nvPicPr>
          <p:cNvPr id="5" name="Объект 4">
            <a:extLst>
              <a:ext uri="{FF2B5EF4-FFF2-40B4-BE49-F238E27FC236}">
                <a16:creationId xmlns:a16="http://schemas.microsoft.com/office/drawing/2014/main" id="{26818ED1-22BF-8DF7-A1DF-936B96B600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690" y="1825625"/>
            <a:ext cx="8652620" cy="4895850"/>
          </a:xfrm>
        </p:spPr>
      </p:pic>
    </p:spTree>
    <p:extLst>
      <p:ext uri="{BB962C8B-B14F-4D97-AF65-F5344CB8AC3E}">
        <p14:creationId xmlns:p14="http://schemas.microsoft.com/office/powerpoint/2010/main" val="154321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347889-D233-F252-45F3-B775FBD6D9F1}"/>
              </a:ext>
            </a:extLst>
          </p:cNvPr>
          <p:cNvSpPr>
            <a:spLocks noGrp="1"/>
          </p:cNvSpPr>
          <p:nvPr>
            <p:ph type="title"/>
          </p:nvPr>
        </p:nvSpPr>
        <p:spPr/>
        <p:txBody>
          <a:bodyPr/>
          <a:lstStyle/>
          <a:p>
            <a:r>
              <a:rPr lang="en-US" dirty="0"/>
              <a:t>Model First</a:t>
            </a:r>
            <a:br>
              <a:rPr lang="en-US" dirty="0"/>
            </a:br>
            <a:r>
              <a:rPr lang="ru-RU" dirty="0"/>
              <a:t>Плюсы подхода</a:t>
            </a:r>
          </a:p>
        </p:txBody>
      </p:sp>
      <p:sp>
        <p:nvSpPr>
          <p:cNvPr id="3" name="Объект 2">
            <a:extLst>
              <a:ext uri="{FF2B5EF4-FFF2-40B4-BE49-F238E27FC236}">
                <a16:creationId xmlns:a16="http://schemas.microsoft.com/office/drawing/2014/main" id="{9499CB5E-6A56-526D-1900-B45B8F6A019D}"/>
              </a:ext>
            </a:extLst>
          </p:cNvPr>
          <p:cNvSpPr>
            <a:spLocks noGrp="1"/>
          </p:cNvSpPr>
          <p:nvPr>
            <p:ph idx="1"/>
          </p:nvPr>
        </p:nvSpPr>
        <p:spPr/>
        <p:txBody>
          <a:bodyPr/>
          <a:lstStyle/>
          <a:p>
            <a:pPr marL="457200" indent="-457200" algn="just">
              <a:buFont typeface="Arial" panose="020B0604020202020204" pitchFamily="34" charset="0"/>
              <a:buChar char="•"/>
            </a:pPr>
            <a:r>
              <a:rPr lang="ru-RU" dirty="0"/>
              <a:t>Мы сможем создать схему базы данных и диаграмму классов в целом с помощью инструмента визуального проектирования, что может быть полезно, если структура данных довольно большая</a:t>
            </a:r>
          </a:p>
          <a:p>
            <a:pPr marL="457200" indent="-457200" algn="just">
              <a:buFont typeface="Arial" panose="020B0604020202020204" pitchFamily="34" charset="0"/>
              <a:buChar char="•"/>
            </a:pPr>
            <a:r>
              <a:rPr lang="ru-RU" dirty="0"/>
              <a:t>Всякий раз, когда база данных изменяется, модель может быть соответствующим образом обновлена без потери данных</a:t>
            </a:r>
          </a:p>
        </p:txBody>
      </p:sp>
    </p:spTree>
    <p:extLst>
      <p:ext uri="{BB962C8B-B14F-4D97-AF65-F5344CB8AC3E}">
        <p14:creationId xmlns:p14="http://schemas.microsoft.com/office/powerpoint/2010/main" val="372199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28E7F6-9F02-C5F2-58C5-D0D442DB9CF1}"/>
              </a:ext>
            </a:extLst>
          </p:cNvPr>
          <p:cNvSpPr>
            <a:spLocks noGrp="1"/>
          </p:cNvSpPr>
          <p:nvPr>
            <p:ph type="title"/>
          </p:nvPr>
        </p:nvSpPr>
        <p:spPr/>
        <p:txBody>
          <a:bodyPr/>
          <a:lstStyle/>
          <a:p>
            <a:r>
              <a:rPr lang="en-US" dirty="0"/>
              <a:t>Model First</a:t>
            </a:r>
            <a:br>
              <a:rPr lang="en-US" dirty="0"/>
            </a:br>
            <a:r>
              <a:rPr lang="ru-RU" dirty="0"/>
              <a:t>Минусы подхода</a:t>
            </a:r>
          </a:p>
        </p:txBody>
      </p:sp>
      <p:sp>
        <p:nvSpPr>
          <p:cNvPr id="3" name="Объект 2">
            <a:extLst>
              <a:ext uri="{FF2B5EF4-FFF2-40B4-BE49-F238E27FC236}">
                <a16:creationId xmlns:a16="http://schemas.microsoft.com/office/drawing/2014/main" id="{BB319E83-3CED-87E8-E236-7921AD43FC2D}"/>
              </a:ext>
            </a:extLst>
          </p:cNvPr>
          <p:cNvSpPr>
            <a:spLocks noGrp="1"/>
          </p:cNvSpPr>
          <p:nvPr>
            <p:ph idx="1"/>
          </p:nvPr>
        </p:nvSpPr>
        <p:spPr/>
        <p:txBody>
          <a:bodyPr/>
          <a:lstStyle/>
          <a:p>
            <a:pPr marL="457200" indent="-457200" algn="just">
              <a:buFont typeface="Arial" panose="020B0604020202020204" pitchFamily="34" charset="0"/>
              <a:buChar char="•"/>
            </a:pPr>
            <a:r>
              <a:rPr lang="ru-RU" dirty="0"/>
              <a:t>Автоматически генерируемые SQL-скрипты на основе диаграмм могут привести к потере данных в случае обновлений. Простым решением этой проблемы будет создание скриптов на диске и их изменение вручную, что потребует хороших знаний SQL.</a:t>
            </a:r>
          </a:p>
          <a:p>
            <a:pPr marL="457200" indent="-457200" algn="just">
              <a:buFont typeface="Arial" panose="020B0604020202020204" pitchFamily="34" charset="0"/>
              <a:buChar char="•"/>
            </a:pPr>
            <a:r>
              <a:rPr lang="ru-RU" dirty="0"/>
              <a:t>Работа со схемой может быть непростой, особенно если мы хотим иметь точный контроль над нашими классами моделей. Мы не всегда сможем получить то, что хотим, поскольку фактический исходный код будет автоматически генерироваться инструментом</a:t>
            </a:r>
          </a:p>
        </p:txBody>
      </p:sp>
    </p:spTree>
    <p:extLst>
      <p:ext uri="{BB962C8B-B14F-4D97-AF65-F5344CB8AC3E}">
        <p14:creationId xmlns:p14="http://schemas.microsoft.com/office/powerpoint/2010/main" val="369416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B89F31-A2D8-7E21-3F5A-5DFAA6232567}"/>
              </a:ext>
            </a:extLst>
          </p:cNvPr>
          <p:cNvSpPr>
            <a:spLocks noGrp="1"/>
          </p:cNvSpPr>
          <p:nvPr>
            <p:ph type="title"/>
          </p:nvPr>
        </p:nvSpPr>
        <p:spPr/>
        <p:txBody>
          <a:bodyPr/>
          <a:lstStyle/>
          <a:p>
            <a:r>
              <a:rPr lang="en-US" dirty="0" err="1"/>
              <a:t>DataBase</a:t>
            </a:r>
            <a:r>
              <a:rPr lang="en-US" dirty="0"/>
              <a:t> First</a:t>
            </a:r>
            <a:endParaRPr lang="ru-RU" dirty="0"/>
          </a:p>
        </p:txBody>
      </p:sp>
      <p:sp>
        <p:nvSpPr>
          <p:cNvPr id="3" name="Объект 2">
            <a:extLst>
              <a:ext uri="{FF2B5EF4-FFF2-40B4-BE49-F238E27FC236}">
                <a16:creationId xmlns:a16="http://schemas.microsoft.com/office/drawing/2014/main" id="{2A993B7F-2F2C-7451-508E-B993A5F9B97A}"/>
              </a:ext>
            </a:extLst>
          </p:cNvPr>
          <p:cNvSpPr>
            <a:spLocks noGrp="1"/>
          </p:cNvSpPr>
          <p:nvPr>
            <p:ph idx="1"/>
          </p:nvPr>
        </p:nvSpPr>
        <p:spPr/>
        <p:txBody>
          <a:bodyPr/>
          <a:lstStyle/>
          <a:p>
            <a:pPr algn="just"/>
            <a:r>
              <a:rPr lang="ru-RU" b="0" i="0" dirty="0">
                <a:solidFill>
                  <a:srgbClr val="000000"/>
                </a:solidFill>
                <a:effectLst/>
              </a:rPr>
              <a:t>Database First был первым подходом, который появился в </a:t>
            </a:r>
            <a:r>
              <a:rPr lang="ru-RU" b="0" i="0" dirty="0" err="1">
                <a:solidFill>
                  <a:srgbClr val="000000"/>
                </a:solidFill>
                <a:effectLst/>
              </a:rPr>
              <a:t>Entity</a:t>
            </a:r>
            <a:r>
              <a:rPr lang="ru-RU" b="0" i="0" dirty="0">
                <a:solidFill>
                  <a:srgbClr val="000000"/>
                </a:solidFill>
                <a:effectLst/>
              </a:rPr>
              <a:t> Framework. Данный подход во многом похож на Model First и подходит для тех случаев, когда разработчик уже имеет готовую базу данных.</a:t>
            </a:r>
            <a:endParaRPr lang="ru-RU" dirty="0"/>
          </a:p>
        </p:txBody>
      </p:sp>
    </p:spTree>
    <p:extLst>
      <p:ext uri="{BB962C8B-B14F-4D97-AF65-F5344CB8AC3E}">
        <p14:creationId xmlns:p14="http://schemas.microsoft.com/office/powerpoint/2010/main" val="104913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E1CA5F-605F-D1F3-CE50-F37944C2DB55}"/>
              </a:ext>
            </a:extLst>
          </p:cNvPr>
          <p:cNvSpPr>
            <a:spLocks noGrp="1"/>
          </p:cNvSpPr>
          <p:nvPr>
            <p:ph type="title"/>
          </p:nvPr>
        </p:nvSpPr>
        <p:spPr/>
        <p:txBody>
          <a:bodyPr/>
          <a:lstStyle/>
          <a:p>
            <a:r>
              <a:rPr lang="en-US" dirty="0" err="1"/>
              <a:t>DataBase</a:t>
            </a:r>
            <a:r>
              <a:rPr lang="en-US" dirty="0"/>
              <a:t> First</a:t>
            </a:r>
            <a:endParaRPr lang="ru-RU" dirty="0"/>
          </a:p>
        </p:txBody>
      </p:sp>
      <p:pic>
        <p:nvPicPr>
          <p:cNvPr id="5" name="Объект 4">
            <a:extLst>
              <a:ext uri="{FF2B5EF4-FFF2-40B4-BE49-F238E27FC236}">
                <a16:creationId xmlns:a16="http://schemas.microsoft.com/office/drawing/2014/main" id="{923C57E8-E7DD-DC48-ABE1-A18EAAF44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690" y="1825625"/>
            <a:ext cx="8652620" cy="4895850"/>
          </a:xfrm>
        </p:spPr>
      </p:pic>
    </p:spTree>
    <p:extLst>
      <p:ext uri="{BB962C8B-B14F-4D97-AF65-F5344CB8AC3E}">
        <p14:creationId xmlns:p14="http://schemas.microsoft.com/office/powerpoint/2010/main" val="410128019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2409</TotalTime>
  <Words>1221</Words>
  <Application>Microsoft Office PowerPoint</Application>
  <PresentationFormat>Широкоэкранный</PresentationFormat>
  <Paragraphs>153</Paragraphs>
  <Slides>30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30</vt:i4>
      </vt:variant>
    </vt:vector>
  </HeadingPairs>
  <TitlesOfParts>
    <vt:vector size="35" baseType="lpstr">
      <vt:lpstr>Arial</vt:lpstr>
      <vt:lpstr>Calibri</vt:lpstr>
      <vt:lpstr>Consolas</vt:lpstr>
      <vt:lpstr>Fira Sans</vt:lpstr>
      <vt:lpstr>Тема Office</vt:lpstr>
      <vt:lpstr>Технологии программирования</vt:lpstr>
      <vt:lpstr>Лекция №6 Работа с базой данных</vt:lpstr>
      <vt:lpstr>Подходы к разработке</vt:lpstr>
      <vt:lpstr>Model First</vt:lpstr>
      <vt:lpstr>Model First</vt:lpstr>
      <vt:lpstr>Model First Плюсы подхода</vt:lpstr>
      <vt:lpstr>Model First Минусы подхода</vt:lpstr>
      <vt:lpstr>DataBase First</vt:lpstr>
      <vt:lpstr>DataBase First</vt:lpstr>
      <vt:lpstr>DataBase First Плюсы подхода</vt:lpstr>
      <vt:lpstr>DataBase First Минусы подхода</vt:lpstr>
      <vt:lpstr>Code First</vt:lpstr>
      <vt:lpstr>Code First</vt:lpstr>
      <vt:lpstr>Code First Плюсы подхода</vt:lpstr>
      <vt:lpstr>Code First Минусы подхода</vt:lpstr>
      <vt:lpstr>Презентация PowerPoint</vt:lpstr>
      <vt:lpstr>Добавление базы данных в проект</vt:lpstr>
      <vt:lpstr>Взаимодействие с базой данных Внедрение зависимостей</vt:lpstr>
      <vt:lpstr>Взаимодействие с базой данных Добавление данных</vt:lpstr>
      <vt:lpstr>Взаимодействие с базой данных Получение данных</vt:lpstr>
      <vt:lpstr>Взаимодействие с базой данных Изменение данных</vt:lpstr>
      <vt:lpstr>Взаимодействие с базой данных Удаление данных</vt:lpstr>
      <vt:lpstr>Изменение модели</vt:lpstr>
      <vt:lpstr>Изменение модели Миграция</vt:lpstr>
      <vt:lpstr>Логирование операций с базой данных</vt:lpstr>
      <vt:lpstr>Больше информации можете прочитать по следующим ссылкам</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Иван Петров</dc:creator>
  <cp:lastModifiedBy>Иван Петров</cp:lastModifiedBy>
  <cp:revision>183</cp:revision>
  <dcterms:created xsi:type="dcterms:W3CDTF">2024-09-02T04:38:38Z</dcterms:created>
  <dcterms:modified xsi:type="dcterms:W3CDTF">2025-04-04T08:03:33Z</dcterms:modified>
</cp:coreProperties>
</file>