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06" r:id="rId12"/>
    <p:sldId id="307" r:id="rId13"/>
    <p:sldId id="304" r:id="rId14"/>
    <p:sldId id="305" r:id="rId15"/>
    <p:sldId id="297" r:id="rId16"/>
    <p:sldId id="299" r:id="rId17"/>
    <p:sldId id="300" r:id="rId18"/>
    <p:sldId id="301" r:id="rId19"/>
    <p:sldId id="302" r:id="rId20"/>
    <p:sldId id="303" r:id="rId21"/>
    <p:sldId id="298" r:id="rId22"/>
    <p:sldId id="317" r:id="rId23"/>
    <p:sldId id="318" r:id="rId24"/>
    <p:sldId id="319" r:id="rId25"/>
    <p:sldId id="320" r:id="rId26"/>
    <p:sldId id="322" r:id="rId27"/>
    <p:sldId id="324" r:id="rId28"/>
    <p:sldId id="323" r:id="rId29"/>
    <p:sldId id="32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7595-FCF4-4099-BD8C-13459FCC7DA5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2645-4708-44BD-8BD9-71C144DEF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E67B7-8B86-328F-B7EC-B1BF2A57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CDB87-CA93-4BE7-35CF-A0C68EDF3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E2DA8-8EAF-33A0-3065-C716BF3E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1D051-4978-EF7F-8C8A-3F244BC2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9766E-6D6E-8A4C-658A-B4685CE0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0FEB8-DA1D-02DC-B5C2-755D5259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08DD26-2A62-77FD-1C83-3B3882EA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A89C9-6D79-3B2C-6B15-AEF4507A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70559-F67E-CA20-365A-2B0DDAF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36514-470B-0377-D0F6-5D31A6DE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93FE35-8AF2-DD78-796E-56EC68636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B660D9-45FD-7890-3D0F-E47BD8B3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E59F6-A2CA-A130-A170-4BCEBFD8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9BC6-BAA9-14F7-E5F0-45F92CF9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43F45-277D-2C12-D898-2C9E77A3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2B64-7A03-AC61-9E5C-F4F4D95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FDECA-25F9-183C-D3B7-DD5F7B11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809E4-C3AA-7FFF-66D9-82958219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5A159-D873-5BF8-F8CB-3C05B127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D8BDA-8665-8883-9E4D-14AD25E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31642-8603-DDAE-C5AF-BB3C068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5BA09-5383-933C-E291-BDB4B710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69EBF-C0B5-9EB4-DCC1-9E8BACF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2AC16-93B3-1460-E3C7-65580E1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152A2-48DC-5799-2499-17FE61B4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75EDD-FB9F-F045-EE95-10EF9D2F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7BC94-00BF-2A5B-BF4D-C38882A6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A367E-D4A4-00C0-F75B-8C02E2A0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3EE95-E43A-EB58-34A0-A9DDECDD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CE8F9-1034-21B2-38EF-2A8B5C4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E8E6C-9A75-8F08-58CE-EB938E2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429E8-D3A7-B63A-2739-1D5705FF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582CD-AB3F-25A9-B795-21CDC760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7405F-9984-D933-744C-463E03AB0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0840FB-509F-F934-5C06-61A5B085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BB4397-1D85-C4FA-132E-1D2C7A39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1F2429-F720-BD98-422E-081D31D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D6B9B-B5DF-8947-4A97-B1959BB9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E5F275-C6C3-C7A7-9B49-AB9241D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8BE3-96E3-542D-B866-54D4D5BD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AB0066-C93A-CE44-C9C9-8492509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6183F-4A06-0A6D-2439-9920BE59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A19C14-09EE-8DA0-35EE-10747B9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B0E34C-DF03-FB68-EAB6-2F9E4120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423B85-5262-79FE-1774-FCA052A9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42707-0180-59A5-67BB-16599978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9A8C-27E6-130A-0F34-2A6C962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8BD66-0277-8F15-78C4-39A5EE21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3E5280-B2C5-EB27-34F2-3D18F3D0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0CD3B-D516-8EF6-49C8-81E5229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9D0E4-C405-ED24-5E05-503B004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A4DDD1-B00C-597F-82F6-F2A80929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39A1-0DED-CE4B-5B62-BD19F0BC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54D6F2-42E9-3FEA-C6A7-740C51D9D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8E58D-4DAC-4FC8-5B80-7961711A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A013B-DD5C-737D-F0AB-7C15724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4E4AEB-1CB0-2CFD-BC02-DFD9847A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ABAB9-35CC-F3B8-B086-C857480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8F0C5-9240-24BB-AB2C-20ADF63F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6985C-F8DC-F486-A49E-0B2B6544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1F3EF-F30E-6D88-967B-040F961D8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C0F7-D75B-4C5D-8BA2-4B648570595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879BD-3AFC-8225-C352-7D9D01B1A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1DDE2-73F3-A77C-24A3-116C7FD4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EFAF48-7A20-BDED-6DB6-D8E23EB4BE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53" y="24422"/>
            <a:ext cx="2322947" cy="20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D10E-B4D8-B973-A146-B23613FFF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F7337-EB00-C20F-E6CF-D664DFEC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B5AB-ACA2-14EE-08B8-D2DDB5E3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BFB8B0-C188-7BF5-A921-21218CD23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90" y="1825625"/>
            <a:ext cx="940582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3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8BB60-52D7-3894-3DB5-F4E1A672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EBB4A-BDC6-A4AE-5712-78C5226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44F6A-BA91-3AE0-F458-92B6D459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Каждый сервис в коллекции </a:t>
            </a:r>
            <a:r>
              <a:rPr lang="ru-RU" dirty="0" err="1"/>
              <a:t>IServiceCollection</a:t>
            </a:r>
            <a:r>
              <a:rPr lang="ru-RU" dirty="0"/>
              <a:t> представляет объект </a:t>
            </a:r>
            <a:r>
              <a:rPr lang="ru-RU" dirty="0" err="1"/>
              <a:t>ServiceDescriptor</a:t>
            </a:r>
            <a:r>
              <a:rPr lang="ru-RU" dirty="0"/>
              <a:t>, который несет некоторую информацию. Наиболее важные свойства этого объекта: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ServiceType</a:t>
            </a:r>
            <a:r>
              <a:rPr lang="ru-RU" dirty="0"/>
              <a:t>: тип сервиса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ImplementationType</a:t>
            </a:r>
            <a:r>
              <a:rPr lang="ru-RU" dirty="0"/>
              <a:t>: тип реализации сервиса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Lifetime</a:t>
            </a:r>
            <a:r>
              <a:rPr lang="ru-RU" dirty="0"/>
              <a:t>: жизненный цикл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35318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CBCD4-34CF-F995-875D-D54F3EFB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68D26-7C9D-CC4F-87FD-187A5926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Transient</a:t>
            </a:r>
            <a:r>
              <a:rPr lang="ru-RU" dirty="0"/>
              <a:t>: при каждом обращении к сервису создается новый объект сервиса. В течение одного запроса может быть несколько обращений к сервису, соответственно при каждом обращении будет создаваться новый объект. Подобная модель жизненного цикла наиболее подходит для легковесных сервисов, которые не хранят данных о состоянии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Scoped</a:t>
            </a:r>
            <a:r>
              <a:rPr lang="ru-RU" dirty="0"/>
              <a:t>: для каждого запроса создается свой объект сервиса. То есть если в течение одного запроса есть несколько обращений к одному сервису, то при всех этих обращениях будет использоваться один и тот же объект сервиса.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Singleton</a:t>
            </a:r>
            <a:r>
              <a:rPr lang="ru-RU" dirty="0"/>
              <a:t>: объект сервиса создается при первом обращении к нему, все последующие запросы используют один и тот же ранее созданный объект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74188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4D9EA-4241-D861-013E-088684E6C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EB83-B85C-7F4F-A275-7130BA76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внедрения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4040E-7259-F1AB-203F-D0920B34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Позднее связывание – возможность изменения программного кода без перекомпиляции приложения.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IConfigurationRoot</a:t>
            </a:r>
            <a:r>
              <a:rPr lang="en-US" sz="2400" dirty="0">
                <a:latin typeface="Consolas" panose="020B0609020204030204" pitchFamily="49" charset="0"/>
              </a:rPr>
              <a:t> configuration = new </a:t>
            </a:r>
            <a:r>
              <a:rPr lang="en-US" sz="2400" dirty="0" err="1">
                <a:latin typeface="Consolas" panose="020B0609020204030204" pitchFamily="49" charset="0"/>
              </a:rPr>
              <a:t>ConfigurationBuilder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SetBasePath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Directory.GetCurrentDirectory</a:t>
            </a:r>
            <a:r>
              <a:rPr lang="en-US" sz="2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AddJsonFile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appsettings.json</a:t>
            </a:r>
            <a:r>
              <a:rPr lang="en-US" sz="2400" dirty="0">
                <a:latin typeface="Consolas" panose="020B0609020204030204" pitchFamily="49" charset="0"/>
              </a:rPr>
              <a:t>").Build();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latin typeface="Consolas" panose="020B0609020204030204" pitchFamily="49" charset="0"/>
              </a:rPr>
              <a:t>typeName</a:t>
            </a:r>
            <a:r>
              <a:rPr lang="en-US" sz="2400" dirty="0">
                <a:latin typeface="Consolas" panose="020B0609020204030204" pitchFamily="49" charset="0"/>
              </a:rPr>
              <a:t> = configuration["</a:t>
            </a:r>
            <a:r>
              <a:rPr lang="en-US" sz="2400" dirty="0" err="1">
                <a:latin typeface="Consolas" panose="020B0609020204030204" pitchFamily="49" charset="0"/>
              </a:rPr>
              <a:t>messageWriter</a:t>
            </a:r>
            <a:r>
              <a:rPr lang="en-US" sz="2400" dirty="0">
                <a:latin typeface="Consolas" panose="020B0609020204030204" pitchFamily="49" charset="0"/>
              </a:rPr>
              <a:t>"];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Type </a:t>
            </a:r>
            <a:r>
              <a:rPr lang="en-US" sz="2400" dirty="0" err="1"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Type.GetType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typeName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throwOnError</a:t>
            </a:r>
            <a:r>
              <a:rPr lang="en-US" sz="2400" dirty="0">
                <a:latin typeface="Consolas" panose="020B0609020204030204" pitchFamily="49" charset="0"/>
              </a:rPr>
              <a:t>: true);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IMessageWriter</a:t>
            </a:r>
            <a:r>
              <a:rPr lang="en-US" sz="2400" dirty="0">
                <a:latin typeface="Consolas" panose="020B0609020204030204" pitchFamily="49" charset="0"/>
              </a:rPr>
              <a:t> writer = (</a:t>
            </a:r>
            <a:r>
              <a:rPr lang="en-US" sz="2400" dirty="0" err="1">
                <a:latin typeface="Consolas" panose="020B0609020204030204" pitchFamily="49" charset="0"/>
              </a:rPr>
              <a:t>IMessageWriter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 err="1">
                <a:latin typeface="Consolas" panose="020B0609020204030204" pitchFamily="49" charset="0"/>
              </a:rPr>
              <a:t>Activator.CreateInstance</a:t>
            </a:r>
            <a:r>
              <a:rPr lang="en-US" sz="2400" dirty="0">
                <a:latin typeface="Consolas" panose="020B0609020204030204" pitchFamily="49" charset="0"/>
              </a:rPr>
              <a:t>(type);</a:t>
            </a:r>
            <a:endParaRPr lang="ru-RU" sz="2400" dirty="0">
              <a:latin typeface="Consolas" panose="020B0609020204030204" pitchFamily="49" charset="0"/>
            </a:endParaRPr>
          </a:p>
          <a:p>
            <a:pPr algn="l"/>
            <a:endParaRPr lang="ru-RU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ru-RU" sz="1800" b="0" i="1" u="none" strike="noStrike" baseline="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b="0" i="1" u="none" strike="noStrike" baseline="0" dirty="0">
                <a:latin typeface="Consolas" panose="020B0609020204030204" pitchFamily="49" charset="0"/>
              </a:rPr>
              <a:t>"</a:t>
            </a:r>
            <a:r>
              <a:rPr lang="en-US" sz="1800" b="0" i="1" u="none" strike="noStrike" baseline="0" dirty="0" err="1">
                <a:latin typeface="Consolas" panose="020B0609020204030204" pitchFamily="49" charset="0"/>
              </a:rPr>
              <a:t>messageWriter</a:t>
            </a:r>
            <a:r>
              <a:rPr lang="en-US" sz="1800" b="0" i="1" u="none" strike="noStrike" baseline="0" dirty="0">
                <a:latin typeface="Consolas" panose="020B0609020204030204" pitchFamily="49" charset="0"/>
              </a:rPr>
              <a:t>":</a:t>
            </a:r>
          </a:p>
          <a:p>
            <a:pPr algn="l"/>
            <a:r>
              <a:rPr lang="en-US" sz="1800" b="0" i="1" u="none" strike="noStrike" baseline="0" dirty="0">
                <a:latin typeface="Consolas" panose="020B0609020204030204" pitchFamily="49" charset="0"/>
              </a:rPr>
              <a:t>"</a:t>
            </a:r>
            <a:r>
              <a:rPr lang="en-US" sz="1800" b="0" i="1" u="none" strike="noStrike" baseline="0" dirty="0" err="1">
                <a:latin typeface="Consolas" panose="020B0609020204030204" pitchFamily="49" charset="0"/>
              </a:rPr>
              <a:t>Ploeh.Samples.HelloDI.Console.ConsoleMessageWriter</a:t>
            </a:r>
            <a:r>
              <a:rPr lang="en-US" sz="1800" b="0" i="1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1800" b="0" i="1" u="none" strike="noStrike" baseline="0" dirty="0" err="1">
                <a:latin typeface="Consolas" panose="020B0609020204030204" pitchFamily="49" charset="0"/>
              </a:rPr>
              <a:t>HelloDI.Console</a:t>
            </a:r>
            <a:r>
              <a:rPr lang="en-US" sz="1800" b="0" i="1" u="none" strike="noStrike" baseline="0" dirty="0"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ru-RU" sz="1800" b="0" i="1" u="none" strike="noStrike" baseline="0" dirty="0">
                <a:latin typeface="Consolas" panose="020B0609020204030204" pitchFamily="49" charset="0"/>
              </a:rPr>
              <a:t>}</a:t>
            </a:r>
            <a:endParaRPr lang="ru-RU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6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2107-960F-06E6-2DC8-F2BCC1262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8A150-8E77-7A03-54FD-DB7D5B4D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внедрения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E4E42-BB0D-956C-D00D-DB8D1A5F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u="none" strike="noStrike" baseline="0" dirty="0"/>
              <a:t>Расширяемость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dirty="0"/>
              <a:t>Параллельная разработка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dirty="0" err="1"/>
              <a:t>Сопровождаемость</a:t>
            </a:r>
            <a:endParaRPr lang="ru-RU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000" dirty="0" err="1"/>
              <a:t>Тестировка</a:t>
            </a:r>
            <a:endParaRPr lang="ru-RU" sz="4000" dirty="0"/>
          </a:p>
          <a:p>
            <a:pPr algn="just"/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54185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75143-C4C6-F2C1-3998-4651315B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Провайдер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EA4BD-E73B-6E75-BD08-BF929817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По умолчанию конфигурация уже доступна в приложении </a:t>
            </a: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</a:t>
            </a:r>
            <a:r>
              <a:rPr lang="ru-RU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Файл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appsettings.json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который находится в проекте по умолчанию (провайдер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JsonConfigurationProvider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Файл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appsettings.Development.json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который находится в проекте по умолчанию (провайдер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JsonConfigurationProvider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).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Формально приложение подхватывает файл с именем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-apple-system"/>
              </a:rPr>
              <a:t>appsettings</a:t>
            </a:r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.{environment}.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-apple-system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где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environment -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название стадии, на которой находится проект. Но поскольку по умолчанию для проекта задается стадия "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Development" (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то есть проект находится в процессе разработки), а в проекте определяется файл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-apple-system"/>
              </a:rPr>
              <a:t>appsettings.develoment.json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то собственно он и подхватывается.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Переменные окружения (провайдер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EnvironmentVariablesConfigurationProvider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Параметры командной строки (провайдер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CommandLineConfigurationProvider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6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8D980-4245-F8F9-6892-4FE20D81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Провайдер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E0BEE-F28B-A58E-281C-C02CCB42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Получить экземпляр класса конфигурации вы можете с помощью внедрения зависимостей.</a:t>
            </a:r>
          </a:p>
          <a:p>
            <a:pPr algn="just"/>
            <a:r>
              <a:rPr lang="ru-RU" dirty="0"/>
              <a:t>Для работы с конфигурацией интерфейс </a:t>
            </a:r>
            <a:r>
              <a:rPr lang="ru-RU" dirty="0" err="1"/>
              <a:t>IConfiguration</a:t>
            </a:r>
            <a:r>
              <a:rPr lang="ru-RU" dirty="0"/>
              <a:t> определяет следующие методы: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GetSection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): возвращает объект </a:t>
            </a:r>
            <a:r>
              <a:rPr lang="ru-RU" dirty="0" err="1"/>
              <a:t>IConfiguration</a:t>
            </a:r>
            <a:r>
              <a:rPr lang="ru-RU" dirty="0"/>
              <a:t>, который представляет только определенную секцию </a:t>
            </a:r>
            <a:r>
              <a:rPr lang="ru-RU" dirty="0" err="1"/>
              <a:t>name</a:t>
            </a:r>
            <a:endParaRPr lang="ru-RU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GetChildren</a:t>
            </a:r>
            <a:r>
              <a:rPr lang="ru-RU" dirty="0"/>
              <a:t>(): возвращает все подсекции текущего объекта конфигурации в виде набора объектов </a:t>
            </a:r>
            <a:r>
              <a:rPr lang="ru-RU" dirty="0" err="1"/>
              <a:t>IConfiguration</a:t>
            </a:r>
            <a:endParaRPr lang="ru-RU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GetReloadToken</a:t>
            </a:r>
            <a:r>
              <a:rPr lang="ru-RU" dirty="0"/>
              <a:t>(): возвращает токен - объект </a:t>
            </a:r>
            <a:r>
              <a:rPr lang="ru-RU" dirty="0" err="1"/>
              <a:t>IChangeToken</a:t>
            </a:r>
            <a:r>
              <a:rPr lang="ru-RU" dirty="0"/>
              <a:t>, который используется для уведомления при изменении конфигурации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err="1"/>
              <a:t>GetConnectionString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): эквивалентен вызову </a:t>
            </a:r>
            <a:r>
              <a:rPr lang="ru-RU" dirty="0" err="1"/>
              <a:t>GetSection</a:t>
            </a:r>
            <a:r>
              <a:rPr lang="ru-RU" dirty="0"/>
              <a:t>("</a:t>
            </a:r>
            <a:r>
              <a:rPr lang="ru-RU" dirty="0" err="1"/>
              <a:t>ConnectionStrings</a:t>
            </a:r>
            <a:r>
              <a:rPr lang="ru-RU" dirty="0"/>
              <a:t>")[</a:t>
            </a:r>
            <a:r>
              <a:rPr lang="ru-RU" dirty="0" err="1"/>
              <a:t>name</a:t>
            </a:r>
            <a:r>
              <a:rPr lang="ru-RU" dirty="0"/>
              <a:t>] и предназначается непосредственно для работы со строками подключения к различным базам </a:t>
            </a:r>
            <a:r>
              <a:rPr lang="ru-RU" dirty="0" err="1"/>
              <a:t>даных</a:t>
            </a:r>
            <a:endParaRPr lang="ru-RU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[</a:t>
            </a:r>
            <a:r>
              <a:rPr lang="ru-RU" dirty="0" err="1"/>
              <a:t>key</a:t>
            </a:r>
            <a:r>
              <a:rPr lang="ru-RU" dirty="0"/>
              <a:t>]: индексатор, который позволяет получить по определенному ключу </a:t>
            </a:r>
            <a:r>
              <a:rPr lang="ru-RU" dirty="0" err="1"/>
              <a:t>key</a:t>
            </a:r>
            <a:r>
              <a:rPr lang="ru-RU" dirty="0"/>
              <a:t> хранящееся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68110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B2BA2-96C9-8568-A698-7811F2AA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6B5FE-61B2-1250-56E9-E2B60C43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Xml </a:t>
            </a:r>
            <a:r>
              <a:rPr lang="ru-RU" dirty="0"/>
              <a:t>файлы</a:t>
            </a:r>
          </a:p>
        </p:txBody>
      </p:sp>
    </p:spTree>
    <p:extLst>
      <p:ext uri="{BB962C8B-B14F-4D97-AF65-F5344CB8AC3E}">
        <p14:creationId xmlns:p14="http://schemas.microsoft.com/office/powerpoint/2010/main" val="201618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AB27-9489-4D85-353E-5262D887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4E993-DAEE-E584-4E30-2F0AEE0F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; последнее изменение 1 апреля 2001 года, автор — Джон Доу</a:t>
            </a:r>
          </a:p>
          <a:p>
            <a:r>
              <a:rPr lang="ru-RU" dirty="0">
                <a:latin typeface="Consolas" panose="020B0609020204030204" pitchFamily="49" charset="0"/>
              </a:rPr>
              <a:t>[владелец]</a:t>
            </a:r>
          </a:p>
          <a:p>
            <a:r>
              <a:rPr lang="ru-RU" dirty="0">
                <a:latin typeface="Consolas" panose="020B0609020204030204" pitchFamily="49" charset="0"/>
              </a:rPr>
              <a:t>имя = Джон Доу</a:t>
            </a:r>
          </a:p>
          <a:p>
            <a:r>
              <a:rPr lang="ru-RU" dirty="0">
                <a:latin typeface="Consolas" panose="020B0609020204030204" pitchFamily="49" charset="0"/>
              </a:rPr>
              <a:t>организация = </a:t>
            </a:r>
            <a:r>
              <a:rPr lang="ru-RU" dirty="0" err="1">
                <a:latin typeface="Consolas" panose="020B0609020204030204" pitchFamily="49" charset="0"/>
              </a:rPr>
              <a:t>Acme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Widgets</a:t>
            </a:r>
            <a:r>
              <a:rPr lang="ru-RU" dirty="0">
                <a:latin typeface="Consolas" panose="020B0609020204030204" pitchFamily="49" charset="0"/>
              </a:rPr>
              <a:t> Inc.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[база данных]</a:t>
            </a:r>
          </a:p>
          <a:p>
            <a:r>
              <a:rPr lang="ru-RU" dirty="0">
                <a:latin typeface="Consolas" panose="020B0609020204030204" pitchFamily="49" charset="0"/>
              </a:rPr>
              <a:t>; используйте IP-адрес, если разрешение сетевых имён не работает</a:t>
            </a:r>
          </a:p>
          <a:p>
            <a:r>
              <a:rPr lang="ru-RU" dirty="0">
                <a:latin typeface="Consolas" panose="020B0609020204030204" pitchFamily="49" charset="0"/>
              </a:rPr>
              <a:t>сервер = 192.0.2.62     </a:t>
            </a:r>
          </a:p>
          <a:p>
            <a:r>
              <a:rPr lang="ru-RU" dirty="0">
                <a:latin typeface="Consolas" panose="020B0609020204030204" pitchFamily="49" charset="0"/>
              </a:rPr>
              <a:t>порт = 143</a:t>
            </a:r>
          </a:p>
          <a:p>
            <a:r>
              <a:rPr lang="ru-RU" dirty="0">
                <a:latin typeface="Consolas" panose="020B0609020204030204" pitchFamily="49" charset="0"/>
              </a:rPr>
              <a:t>файл = "payroll.dat"</a:t>
            </a:r>
          </a:p>
        </p:txBody>
      </p:sp>
    </p:spTree>
    <p:extLst>
      <p:ext uri="{BB962C8B-B14F-4D97-AF65-F5344CB8AC3E}">
        <p14:creationId xmlns:p14="http://schemas.microsoft.com/office/powerpoint/2010/main" val="327119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F38B-F086-934E-598E-64462E39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5C656-43B9-8C84-517D-BD9580D4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"Logging": {</a:t>
            </a:r>
          </a:p>
          <a:p>
            <a:r>
              <a:rPr lang="en-US" dirty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LogLevel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  "Default": "Information",</a:t>
            </a:r>
          </a:p>
          <a:p>
            <a:r>
              <a:rPr lang="en-US" dirty="0">
                <a:latin typeface="Consolas" panose="020B0609020204030204" pitchFamily="49" charset="0"/>
              </a:rPr>
              <a:t>      "Microsoft": "Warning",</a:t>
            </a:r>
          </a:p>
          <a:p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Microsoft.Hosting.Lifetime</a:t>
            </a:r>
            <a:r>
              <a:rPr lang="en-US" dirty="0">
                <a:latin typeface="Consolas" panose="020B0609020204030204" pitchFamily="49" charset="0"/>
              </a:rPr>
              <a:t>": "Information"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AllowedHosts</a:t>
            </a:r>
            <a:r>
              <a:rPr lang="en-US" dirty="0">
                <a:latin typeface="Consolas" panose="020B0609020204030204" pitchFamily="49" charset="0"/>
              </a:rPr>
              <a:t>": "*"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CD79-F297-3543-5423-F5A0081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55A01-7D7F-6038-27B1-0C54AEC5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Внедрение зависимостей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Файлы конфигурации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Работа с </a:t>
            </a:r>
            <a:r>
              <a:rPr lang="ru-RU"/>
              <a:t>файловой системой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97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62190-0524-AAB6-6B25-7A7B34D8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0249-A635-C82A-45E6-39206788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&lt;?xml version="1.0" encoding="utf-8" ?&gt;</a:t>
            </a:r>
          </a:p>
          <a:p>
            <a:r>
              <a:rPr lang="en-US" dirty="0"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&lt;color&gt;blue&lt;/color&gt;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&lt;text&gt;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&lt;description&gt;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&lt;data&gt;Hello ASP.NET Core&lt;/data&gt;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&lt;/description&gt;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&lt;/text&gt;</a:t>
            </a:r>
          </a:p>
          <a:p>
            <a:r>
              <a:rPr lang="en-US" dirty="0">
                <a:latin typeface="Consolas" panose="020B0609020204030204" pitchFamily="49" charset="0"/>
              </a:rPr>
              <a:t>&lt;/configuration&gt;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1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17E6-FF37-CB9C-484F-2FA685CA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0E71-F5DB-FA10-F924-B1DE484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Провайдер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AD301-1321-0D58-919E-CB18D240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добавления провайдера конфигурации в приложение:</a:t>
            </a:r>
          </a:p>
          <a:p>
            <a:pPr algn="l"/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IConfigurationRoot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configuration = new 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ConfigurationBuilder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2400" b="0" i="0" u="none" strike="noStrike" baseline="0" dirty="0">
                <a:latin typeface="Consolas" panose="020B0609020204030204" pitchFamily="49" charset="0"/>
              </a:rPr>
              <a:t>.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SetBasePath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Directory.GetCurrentDirectory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US" sz="2400" b="0" i="0" u="none" strike="noStrike" baseline="0" dirty="0">
                <a:latin typeface="Consolas" panose="020B0609020204030204" pitchFamily="49" charset="0"/>
              </a:rPr>
              <a:t>.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AddJsonFile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("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appsettings.json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").Build();</a:t>
            </a:r>
          </a:p>
        </p:txBody>
      </p:sp>
    </p:spTree>
    <p:extLst>
      <p:ext uri="{BB962C8B-B14F-4D97-AF65-F5344CB8AC3E}">
        <p14:creationId xmlns:p14="http://schemas.microsoft.com/office/powerpoint/2010/main" val="337086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FB499-DC56-93E0-341B-E5F3967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Каталоги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C41C3-948D-DFF6-F2CB-2FC840D7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Статический класс Directory предоставляет ряд методов для управления каталогами: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CreateDirectory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создает 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Delete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удаляет 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Exists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определяет, существует ли каталог по указанному пути </a:t>
            </a:r>
            <a:r>
              <a:rPr lang="ru-RU" dirty="0" err="1"/>
              <a:t>path</a:t>
            </a:r>
            <a:r>
              <a:rPr lang="ru-RU" dirty="0"/>
              <a:t>. Если существует, возвращается </a:t>
            </a:r>
            <a:r>
              <a:rPr lang="ru-RU" dirty="0" err="1"/>
              <a:t>true</a:t>
            </a:r>
            <a:r>
              <a:rPr lang="ru-RU" dirty="0"/>
              <a:t>, если не существует, то </a:t>
            </a:r>
            <a:r>
              <a:rPr lang="ru-RU" dirty="0" err="1"/>
              <a:t>false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GetCurrentDirectory</a:t>
            </a:r>
            <a:r>
              <a:rPr lang="ru-RU" dirty="0"/>
              <a:t>(): получает путь к текущей папке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GetDirectories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получает список подкаталогов в каталоге </a:t>
            </a:r>
            <a:r>
              <a:rPr lang="ru-RU" dirty="0" err="1"/>
              <a:t>path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28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676AD-F5AF-905B-7861-9BB0B0AB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Каталоги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24C73-0B8E-3E86-541B-C2AAAA7E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GetFiles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получает список файлов в каталоге </a:t>
            </a:r>
            <a:r>
              <a:rPr lang="ru-RU" dirty="0" err="1"/>
              <a:t>path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GetFileSystemEntries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получает список подкаталогов и файлов в каталоге </a:t>
            </a:r>
            <a:r>
              <a:rPr lang="ru-RU" dirty="0" err="1"/>
              <a:t>path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Move</a:t>
            </a:r>
            <a:r>
              <a:rPr lang="ru-RU" dirty="0"/>
              <a:t>(</a:t>
            </a:r>
            <a:r>
              <a:rPr lang="ru-RU" dirty="0" err="1"/>
              <a:t>sourceDirName</a:t>
            </a:r>
            <a:r>
              <a:rPr lang="ru-RU" dirty="0"/>
              <a:t>, </a:t>
            </a:r>
            <a:r>
              <a:rPr lang="ru-RU" dirty="0" err="1"/>
              <a:t>destDirName</a:t>
            </a:r>
            <a:r>
              <a:rPr lang="ru-RU" dirty="0"/>
              <a:t>): перемещает каталог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GetParent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получение родительского каталога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GetLastWriteTime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возвращает время последнего изменения каталога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GetLastAccessTime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возвращает время последнего обращения к каталогу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GetCreationTime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возвращает время создания каталога</a:t>
            </a:r>
          </a:p>
        </p:txBody>
      </p:sp>
    </p:spTree>
    <p:extLst>
      <p:ext uri="{BB962C8B-B14F-4D97-AF65-F5344CB8AC3E}">
        <p14:creationId xmlns:p14="http://schemas.microsoft.com/office/powerpoint/2010/main" val="16743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DA5D6-B91C-3DD2-67F1-8DE44BF0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F61EF-593A-86BA-E8AF-CCFBE946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Свойства класса </a:t>
            </a:r>
            <a:r>
              <a:rPr lang="ru-RU" dirty="0" err="1"/>
              <a:t>FileInfo</a:t>
            </a:r>
            <a:r>
              <a:rPr lang="ru-RU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CopyTo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копирует файл в новое место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(): создает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Delete</a:t>
            </a:r>
            <a:r>
              <a:rPr lang="ru-RU" dirty="0"/>
              <a:t>(): удаляет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MoveTo</a:t>
            </a:r>
            <a:r>
              <a:rPr lang="ru-RU" dirty="0"/>
              <a:t>(</a:t>
            </a:r>
            <a:r>
              <a:rPr lang="ru-RU" dirty="0" err="1"/>
              <a:t>destFileName</a:t>
            </a:r>
            <a:r>
              <a:rPr lang="ru-RU" dirty="0"/>
              <a:t>): перемещает файл в новое место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Directory: получает родительский каталог в виде объекта </a:t>
            </a:r>
            <a:r>
              <a:rPr lang="ru-RU" dirty="0" err="1"/>
              <a:t>DirectoryInfo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DirectoryName</a:t>
            </a:r>
            <a:r>
              <a:rPr lang="ru-RU" dirty="0"/>
              <a:t>: получает полный путь к родительскому каталогу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Exists</a:t>
            </a:r>
            <a:r>
              <a:rPr lang="ru-RU" dirty="0"/>
              <a:t>: указывает, существует ли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Length</a:t>
            </a:r>
            <a:r>
              <a:rPr lang="ru-RU" dirty="0"/>
              <a:t>: получает размер файла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Extension</a:t>
            </a:r>
            <a:r>
              <a:rPr lang="ru-RU" dirty="0"/>
              <a:t>: получает расширение файла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Name: получает имя файла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FullName</a:t>
            </a:r>
            <a:r>
              <a:rPr lang="ru-RU" dirty="0"/>
              <a:t>: получает полное имя файла</a:t>
            </a:r>
          </a:p>
        </p:txBody>
      </p:sp>
    </p:spTree>
    <p:extLst>
      <p:ext uri="{BB962C8B-B14F-4D97-AF65-F5344CB8AC3E}">
        <p14:creationId xmlns:p14="http://schemas.microsoft.com/office/powerpoint/2010/main" val="32678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748E9-8EB6-C532-4630-586640C6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2197A-AD8D-52AD-DAEE-D25BD253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1" dirty="0" err="1"/>
              <a:t>Copy</a:t>
            </a:r>
            <a:r>
              <a:rPr lang="ru-RU" i="1" dirty="0"/>
              <a:t>()</a:t>
            </a:r>
            <a:r>
              <a:rPr lang="ru-RU" dirty="0"/>
              <a:t> – копирует файл в новое место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1" dirty="0" err="1"/>
              <a:t>Create</a:t>
            </a:r>
            <a:r>
              <a:rPr lang="ru-RU" i="1" dirty="0"/>
              <a:t>()</a:t>
            </a:r>
            <a:r>
              <a:rPr lang="ru-RU" dirty="0"/>
              <a:t> – создает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1" dirty="0" err="1"/>
              <a:t>Delete</a:t>
            </a:r>
            <a:r>
              <a:rPr lang="ru-RU" i="1" dirty="0"/>
              <a:t>()</a:t>
            </a:r>
            <a:r>
              <a:rPr lang="ru-RU" dirty="0"/>
              <a:t> – удаляет 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1" dirty="0" err="1"/>
              <a:t>Move</a:t>
            </a:r>
            <a:r>
              <a:rPr lang="ru-RU" i="1" dirty="0"/>
              <a:t>()</a:t>
            </a:r>
            <a:r>
              <a:rPr lang="ru-RU" dirty="0"/>
              <a:t> – перемещает файл в новое место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i="1" dirty="0" err="1"/>
              <a:t>Exists</a:t>
            </a:r>
            <a:r>
              <a:rPr lang="ru-RU" i="1" dirty="0"/>
              <a:t>(</a:t>
            </a:r>
            <a:r>
              <a:rPr lang="ru-RU" i="1" dirty="0" err="1"/>
              <a:t>file</a:t>
            </a:r>
            <a:r>
              <a:rPr lang="ru-RU" i="1" dirty="0"/>
              <a:t>)</a:t>
            </a:r>
            <a:r>
              <a:rPr lang="ru-RU" dirty="0"/>
              <a:t> – определяет, существует ли файл</a:t>
            </a:r>
          </a:p>
        </p:txBody>
      </p:sp>
    </p:spTree>
    <p:extLst>
      <p:ext uri="{BB962C8B-B14F-4D97-AF65-F5344CB8AC3E}">
        <p14:creationId xmlns:p14="http://schemas.microsoft.com/office/powerpoint/2010/main" val="250347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34CAB-8507-E043-99E7-EF175B81B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6CFE7-305A-B68B-BD74-D849CF90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61EAF-1815-7361-3440-57A1BA9F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Класс File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AppendAllLines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&lt;String&gt;)</a:t>
            </a:r>
            <a:r>
              <a:rPr lang="ru-RU" dirty="0">
                <a:solidFill>
                  <a:srgbClr val="000000"/>
                </a:solidFill>
              </a:rPr>
              <a:t> – </a:t>
            </a:r>
            <a:r>
              <a:rPr lang="ru-RU" dirty="0">
                <a:solidFill>
                  <a:srgbClr val="000000"/>
                </a:solidFill>
                <a:effectLst/>
              </a:rPr>
              <a:t>добавляют в файл набор строк. Если файл не существует, то он создается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AppendAllText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(String, String)</a:t>
            </a:r>
            <a:r>
              <a:rPr lang="ru-RU" dirty="0">
                <a:solidFill>
                  <a:srgbClr val="000000"/>
                </a:solidFill>
                <a:effectLst/>
              </a:rPr>
              <a:t> – добавляют в файл строку. Если файл не существует, то он создается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byte[]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ReadAllBytes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path)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ru-RU" dirty="0">
                <a:solidFill>
                  <a:srgbClr val="000000"/>
                </a:solidFill>
              </a:rPr>
              <a:t> – </a:t>
            </a:r>
            <a:r>
              <a:rPr lang="ru-RU" dirty="0">
                <a:solidFill>
                  <a:srgbClr val="000000"/>
                </a:solidFill>
                <a:effectLst/>
              </a:rPr>
              <a:t>считывают содержимое бинарного файла в массив байтов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ReadAllLines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path)</a:t>
            </a:r>
            <a:r>
              <a:rPr lang="ru-RU" dirty="0">
                <a:solidFill>
                  <a:srgbClr val="000000"/>
                </a:solidFill>
                <a:effectLst/>
              </a:rPr>
              <a:t> – считывают содержимое текстового файла в массив строк</a:t>
            </a:r>
          </a:p>
          <a:p>
            <a:pPr algn="just"/>
            <a:r>
              <a:rPr lang="ru-RU" b="1" dirty="0"/>
              <a:t>У всех этих методов есть асинхронная версия.</a:t>
            </a:r>
          </a:p>
        </p:txBody>
      </p:sp>
    </p:spTree>
    <p:extLst>
      <p:ext uri="{BB962C8B-B14F-4D97-AF65-F5344CB8AC3E}">
        <p14:creationId xmlns:p14="http://schemas.microsoft.com/office/powerpoint/2010/main" val="1169025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6747-2993-10FA-AED3-5EA978D89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28DE1-ADC3-9BF0-3BD6-3103631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AAF05-17DB-C496-F9A6-8342094D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Класс File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ReadAllText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path) / Task&lt;string&gt;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ReadAllTextAsync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– 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считывают содержимое текстового файла в строку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– 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считывают содержимое текстового файла в коллекцию строк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90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9669-6B15-EA95-7EB7-D2782891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57D66-7A09-1182-D942-277BD18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файловой системой</a:t>
            </a:r>
            <a:br>
              <a:rPr lang="ru-RU" dirty="0"/>
            </a:br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9E5D4-D5E8-767B-7560-D86C164D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 File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WriteAllBytes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path, byte[] bytes)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ru-RU" i="0" dirty="0">
                <a:solidFill>
                  <a:srgbClr val="000000"/>
                </a:solidFill>
                <a:effectLst/>
              </a:rPr>
              <a:t>записывают массив байт в бинарный файл. Если файл не существует, он создается. Если существует, то перезаписывается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WriteAllLines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path, string[] contents)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ru-RU" i="0" dirty="0">
                <a:solidFill>
                  <a:srgbClr val="000000"/>
                </a:solidFill>
                <a:effectLst/>
              </a:rPr>
              <a:t>записывают массив строк в текстовый файл. Если файл не существует, он создается. Если существует, то перезаписывается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WriteAllText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path, string? contents)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ru-RU" i="0" dirty="0">
                <a:solidFill>
                  <a:srgbClr val="000000"/>
                </a:solidFill>
                <a:effectLst/>
              </a:rPr>
              <a:t>записывают строку в текстовый файл. Если файл не существует, он создается. Если существует, то перезаписывается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5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1AE24-2A61-1926-3F76-99724D2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1ED8E-1E2D-0CFF-6949-3365315C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7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9B1D9-7328-4815-9956-E5AEB2EA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Инверсия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3CF40-A9D4-07FB-F49F-6B62B987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Инверсия управления (</a:t>
            </a:r>
            <a:r>
              <a:rPr lang="ru-RU" dirty="0" err="1"/>
              <a:t>Inversion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Control, </a:t>
            </a:r>
            <a:r>
              <a:rPr lang="ru-RU" dirty="0" err="1"/>
              <a:t>IoC</a:t>
            </a:r>
            <a:r>
              <a:rPr lang="ru-RU" dirty="0"/>
              <a:t>) — общий принцип программирования используемый для уменьшения зацепления (связанности) в компьютерных программах. Также архитектурное решение, при котором поток управления программы контролируется фреймворком.</a:t>
            </a:r>
          </a:p>
        </p:txBody>
      </p:sp>
    </p:spTree>
    <p:extLst>
      <p:ext uri="{BB962C8B-B14F-4D97-AF65-F5344CB8AC3E}">
        <p14:creationId xmlns:p14="http://schemas.microsoft.com/office/powerpoint/2010/main" val="27896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C9953-02A8-CD1D-C97D-B91A424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Инверсия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A7EE2-D78A-F8DC-9D6A-9CA95323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Шаблон «Фабрика»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Локатор служб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Внедрение зависимости (</a:t>
            </a:r>
            <a:r>
              <a:rPr lang="en-US" dirty="0"/>
              <a:t>Dependency injection)</a:t>
            </a:r>
          </a:p>
        </p:txBody>
      </p:sp>
    </p:spTree>
    <p:extLst>
      <p:ext uri="{BB962C8B-B14F-4D97-AF65-F5344CB8AC3E}">
        <p14:creationId xmlns:p14="http://schemas.microsoft.com/office/powerpoint/2010/main" val="353184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4F274-48DB-A0EC-ADDE-3C745F84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EACE-3E61-D56F-3E2A-0E27FABE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Когда заранее неизвестно, объекты каких типов необходимо создавать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Когда система должна быть независимой от процесса создания новых объектов и расширяемой: в нее можно легко вводить новые классы, объекты которых система должна создавать.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Когда создание новых объектов необходимо делегировать из базового класса классам наследникам</a:t>
            </a:r>
          </a:p>
        </p:txBody>
      </p:sp>
    </p:spTree>
    <p:extLst>
      <p:ext uri="{BB962C8B-B14F-4D97-AF65-F5344CB8AC3E}">
        <p14:creationId xmlns:p14="http://schemas.microsoft.com/office/powerpoint/2010/main" val="36380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2A9D-8596-4D70-F1F4-D18E4DD7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EB0374-6C8F-2C04-DFB4-691415152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33" y="1825625"/>
            <a:ext cx="90657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C4D01-94A8-2F22-1CCF-8AB35E82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69821" cy="768699"/>
          </a:xfrm>
        </p:spPr>
        <p:txBody>
          <a:bodyPr>
            <a:normAutofit/>
          </a:bodyPr>
          <a:lstStyle/>
          <a:p>
            <a:r>
              <a:rPr lang="ru-RU" sz="4400" dirty="0"/>
              <a:t>Локатор служб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CD9B9B-6819-CE73-1A15-4A88A025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253" y="1911571"/>
            <a:ext cx="7921494" cy="4604946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F3AE24D0-9AC0-5909-6142-26E78D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8437"/>
            <a:ext cx="9469821" cy="3811588"/>
          </a:xfrm>
        </p:spPr>
        <p:txBody>
          <a:bodyPr/>
          <a:lstStyle/>
          <a:p>
            <a:r>
              <a:rPr lang="ru-RU" dirty="0"/>
              <a:t>Паттерн Service </a:t>
            </a:r>
            <a:r>
              <a:rPr lang="ru-RU" dirty="0" err="1"/>
              <a:t>Locator</a:t>
            </a:r>
            <a:r>
              <a:rPr lang="ru-RU" dirty="0"/>
              <a:t> — это структурный шаблон проектирования, который предоставляет центральное место для поиска сервисов или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391380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E71DAD8-EB92-42DA-BC11-C0549654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Локатор служб</a:t>
            </a:r>
            <a:br>
              <a:rPr lang="ru-RU" dirty="0"/>
            </a:br>
            <a:r>
              <a:rPr lang="ru-RU" dirty="0"/>
              <a:t>Пример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AFAE4A-779B-B771-501B-F18C64DB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ITimeService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GetTime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ShortTimeService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ITimeService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dirty="0" err="1">
                <a:latin typeface="Consolas" panose="020B0609020204030204" pitchFamily="49" charset="0"/>
              </a:rPr>
              <a:t>GetTime</a:t>
            </a:r>
            <a:r>
              <a:rPr lang="en-US" dirty="0">
                <a:latin typeface="Consolas" panose="020B0609020204030204" pitchFamily="49" charset="0"/>
              </a:rPr>
              <a:t>() =&gt; </a:t>
            </a:r>
            <a:r>
              <a:rPr lang="en-US" dirty="0" err="1">
                <a:latin typeface="Consolas" panose="020B0609020204030204" pitchFamily="49" charset="0"/>
              </a:rPr>
              <a:t>DateTime.Now.ToShortTimeString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8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1C7B0-B240-0B98-E10C-1301087C9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CECC208-D925-09D9-32A3-67D5ED9A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Локатор служб</a:t>
            </a:r>
            <a:br>
              <a:rPr lang="ru-RU" dirty="0"/>
            </a:br>
            <a:r>
              <a:rPr lang="ru-RU" dirty="0"/>
              <a:t>Пример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B8A299-97DD-013F-A57D-46D4E60A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var builder = </a:t>
            </a:r>
            <a:r>
              <a:rPr lang="en-US" sz="2000" dirty="0" err="1">
                <a:latin typeface="Consolas" panose="020B0609020204030204" pitchFamily="49" charset="0"/>
              </a:rPr>
              <a:t>WebApplication.CreateBuilder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builder.Services.AddTransient</a:t>
            </a:r>
            <a:r>
              <a:rPr lang="en-US" sz="2000" b="1" dirty="0"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latin typeface="Consolas" panose="020B0609020204030204" pitchFamily="49" charset="0"/>
              </a:rPr>
              <a:t>ITimeService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ShortTimeService</a:t>
            </a:r>
            <a:r>
              <a:rPr lang="en-US" sz="2000" b="1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var app = </a:t>
            </a:r>
            <a:r>
              <a:rPr lang="en-US" sz="2000" dirty="0" err="1">
                <a:latin typeface="Consolas" panose="020B0609020204030204" pitchFamily="49" charset="0"/>
              </a:rPr>
              <a:t>builder.Build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app.Run</a:t>
            </a:r>
            <a:r>
              <a:rPr lang="en-US" sz="2000" dirty="0">
                <a:latin typeface="Consolas" panose="020B0609020204030204" pitchFamily="49" charset="0"/>
              </a:rPr>
              <a:t>(async context =&gt;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var </a:t>
            </a:r>
            <a:r>
              <a:rPr lang="en-US" sz="2000" b="1" dirty="0" err="1">
                <a:latin typeface="Consolas" panose="020B0609020204030204" pitchFamily="49" charset="0"/>
              </a:rPr>
              <a:t>timeService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app.Services.GetService</a:t>
            </a:r>
            <a:r>
              <a:rPr lang="en-US" sz="2000" b="1" dirty="0"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latin typeface="Consolas" panose="020B0609020204030204" pitchFamily="49" charset="0"/>
              </a:rPr>
              <a:t>ITimeService</a:t>
            </a:r>
            <a:r>
              <a:rPr lang="en-US" sz="2000" b="1" dirty="0">
                <a:latin typeface="Consolas" panose="020B0609020204030204" pitchFamily="49" charset="0"/>
              </a:rPr>
              <a:t>&gt;();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await </a:t>
            </a:r>
            <a:r>
              <a:rPr lang="en-US" sz="2000" dirty="0" err="1">
                <a:latin typeface="Consolas" panose="020B0609020204030204" pitchFamily="49" charset="0"/>
              </a:rPr>
              <a:t>context.Response.WriteAsync</a:t>
            </a:r>
            <a:r>
              <a:rPr lang="en-US" sz="2000" dirty="0">
                <a:latin typeface="Consolas" panose="020B0609020204030204" pitchFamily="49" charset="0"/>
              </a:rPr>
              <a:t>($"Time: {</a:t>
            </a:r>
            <a:r>
              <a:rPr lang="en-US" sz="2000" dirty="0" err="1">
                <a:latin typeface="Consolas" panose="020B0609020204030204" pitchFamily="49" charset="0"/>
              </a:rPr>
              <a:t>timeService</a:t>
            </a:r>
            <a:r>
              <a:rPr lang="en-US" sz="2000" dirty="0">
                <a:latin typeface="Consolas" panose="020B0609020204030204" pitchFamily="49" charset="0"/>
              </a:rPr>
              <a:t>?.</a:t>
            </a:r>
            <a:r>
              <a:rPr lang="en-US" sz="2000" dirty="0" err="1">
                <a:latin typeface="Consolas" panose="020B0609020204030204" pitchFamily="49" charset="0"/>
              </a:rPr>
              <a:t>GetTime</a:t>
            </a:r>
            <a:r>
              <a:rPr lang="en-US" sz="2000" dirty="0">
                <a:latin typeface="Consolas" panose="020B0609020204030204" pitchFamily="49" charset="0"/>
              </a:rPr>
              <a:t>()}");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app.Run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48318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1423</Words>
  <Application>Microsoft Office PowerPoint</Application>
  <PresentationFormat>Широкоэкранный</PresentationFormat>
  <Paragraphs>171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Calibri</vt:lpstr>
      <vt:lpstr>Consolas</vt:lpstr>
      <vt:lpstr>Тема Office</vt:lpstr>
      <vt:lpstr>Технологии программирования</vt:lpstr>
      <vt:lpstr>Лекция №3</vt:lpstr>
      <vt:lpstr>Инверсия управления</vt:lpstr>
      <vt:lpstr>Инверсия управления</vt:lpstr>
      <vt:lpstr>Фабрика</vt:lpstr>
      <vt:lpstr>Пример</vt:lpstr>
      <vt:lpstr>Локатор служб</vt:lpstr>
      <vt:lpstr>Локатор служб Пример</vt:lpstr>
      <vt:lpstr>Локатор служб Пример</vt:lpstr>
      <vt:lpstr>Внедрение зависимостей</vt:lpstr>
      <vt:lpstr>Описание зависимостей</vt:lpstr>
      <vt:lpstr>Жизненный цикл зависимостей</vt:lpstr>
      <vt:lpstr>Преимущества использования внедрения зависимостей</vt:lpstr>
      <vt:lpstr>Преимущества использования внедрения зависимостей</vt:lpstr>
      <vt:lpstr>Провайдер конфигурации</vt:lpstr>
      <vt:lpstr>Провайдер конфигурации</vt:lpstr>
      <vt:lpstr>Файлы конфигурации</vt:lpstr>
      <vt:lpstr>Ini файлы</vt:lpstr>
      <vt:lpstr>Json файлы</vt:lpstr>
      <vt:lpstr>Xml файлы</vt:lpstr>
      <vt:lpstr>Провайдер конфигурации</vt:lpstr>
      <vt:lpstr>Работа с файловой системой Каталоги</vt:lpstr>
      <vt:lpstr>Работа с файловой системой Каталоги</vt:lpstr>
      <vt:lpstr>Работа с файловой системой Файлы</vt:lpstr>
      <vt:lpstr>Работа с файловой системой Файлы</vt:lpstr>
      <vt:lpstr>Работа с файловой системой Файлы</vt:lpstr>
      <vt:lpstr>Работа с файловой системой Файлы</vt:lpstr>
      <vt:lpstr>Работа с файловой системой Файлы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Петров</dc:creator>
  <cp:lastModifiedBy>Иван Петров</cp:lastModifiedBy>
  <cp:revision>77</cp:revision>
  <dcterms:created xsi:type="dcterms:W3CDTF">2024-09-02T04:38:38Z</dcterms:created>
  <dcterms:modified xsi:type="dcterms:W3CDTF">2025-02-26T10:47:48Z</dcterms:modified>
</cp:coreProperties>
</file>