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7595-FCF4-4099-BD8C-13459FCC7DA5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2645-4708-44BD-8BD9-71C144DEF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E67B7-8B86-328F-B7EC-B1BF2A57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CDB87-CA93-4BE7-35CF-A0C68EDF3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E2DA8-8EAF-33A0-3065-C716BF3E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1D051-4978-EF7F-8C8A-3F244BC2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9766E-6D6E-8A4C-658A-B4685CE0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0FEB8-DA1D-02DC-B5C2-755D5259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08DD26-2A62-77FD-1C83-3B3882EA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A89C9-6D79-3B2C-6B15-AEF4507A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70559-F67E-CA20-365A-2B0DDAF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36514-470B-0377-D0F6-5D31A6DE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93FE35-8AF2-DD78-796E-56EC68636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B660D9-45FD-7890-3D0F-E47BD8B3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E59F6-A2CA-A130-A170-4BCEBFD8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9BC6-BAA9-14F7-E5F0-45F92CF9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43F45-277D-2C12-D898-2C9E77A3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2B64-7A03-AC61-9E5C-F4F4D95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FDECA-25F9-183C-D3B7-DD5F7B11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809E4-C3AA-7FFF-66D9-82958219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5A159-D873-5BF8-F8CB-3C05B127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D8BDA-8665-8883-9E4D-14AD25E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31642-8603-DDAE-C5AF-BB3C068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5BA09-5383-933C-E291-BDB4B710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69EBF-C0B5-9EB4-DCC1-9E8BACF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2AC16-93B3-1460-E3C7-65580E1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152A2-48DC-5799-2499-17FE61B4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75EDD-FB9F-F045-EE95-10EF9D2F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7BC94-00BF-2A5B-BF4D-C38882A6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A367E-D4A4-00C0-F75B-8C02E2A0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3EE95-E43A-EB58-34A0-A9DDECDD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CE8F9-1034-21B2-38EF-2A8B5C4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E8E6C-9A75-8F08-58CE-EB938E2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429E8-D3A7-B63A-2739-1D5705FF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582CD-AB3F-25A9-B795-21CDC760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7405F-9984-D933-744C-463E03AB0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0840FB-509F-F934-5C06-61A5B085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BB4397-1D85-C4FA-132E-1D2C7A39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1F2429-F720-BD98-422E-081D31D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D6B9B-B5DF-8947-4A97-B1959BB9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E5F275-C6C3-C7A7-9B49-AB9241D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8BE3-96E3-542D-B866-54D4D5BD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AB0066-C93A-CE44-C9C9-8492509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6183F-4A06-0A6D-2439-9920BE59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A19C14-09EE-8DA0-35EE-10747B9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B0E34C-DF03-FB68-EAB6-2F9E4120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423B85-5262-79FE-1774-FCA052A9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42707-0180-59A5-67BB-16599978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9A8C-27E6-130A-0F34-2A6C962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8BD66-0277-8F15-78C4-39A5EE21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3E5280-B2C5-EB27-34F2-3D18F3D0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0CD3B-D516-8EF6-49C8-81E5229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9D0E4-C405-ED24-5E05-503B004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A4DDD1-B00C-597F-82F6-F2A80929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39A1-0DED-CE4B-5B62-BD19F0BC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54D6F2-42E9-3FEA-C6A7-740C51D9D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8E58D-4DAC-4FC8-5B80-7961711A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A013B-DD5C-737D-F0AB-7C15724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4E4AEB-1CB0-2CFD-BC02-DFD9847A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ABAB9-35CC-F3B8-B086-C857480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8F0C5-9240-24BB-AB2C-20ADF63F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6985C-F8DC-F486-A49E-0B2B6544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1F3EF-F30E-6D88-967B-040F961D8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C0F7-D75B-4C5D-8BA2-4B64857059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879BD-3AFC-8225-C352-7D9D01B1A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1DDE2-73F3-A77C-24A3-116C7FD4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EFAF48-7A20-BDED-6DB6-D8E23EB4BE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53" y="24422"/>
            <a:ext cx="2322947" cy="20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D10E-B4D8-B973-A146-B23613FFF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F7337-EB00-C20F-E6CF-D664DFEC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C672D-6C1C-6E7C-BB4F-8E28888B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0B2CE-F1A5-0CC3-0057-E31587F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использования модульного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9E92C-134E-0BB5-C218-234A8BC4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Могут использоваться как низкоуровневые наборы регрессионных тестов.</a:t>
            </a: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Демонстрируют прогресс в незавершённой системной интеграции.</a:t>
            </a: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Снижают стоимость исправления багов (</a:t>
            </a:r>
            <a:r>
              <a:rPr lang="en-US" dirty="0">
                <a:solidFill>
                  <a:srgbClr val="333333"/>
                </a:solidFill>
              </a:rPr>
              <a:t>TDD – </a:t>
            </a:r>
            <a:r>
              <a:rPr lang="ru-RU" dirty="0">
                <a:solidFill>
                  <a:srgbClr val="333333"/>
                </a:solidFill>
              </a:rPr>
              <a:t>разработка через тестирование. «Тесты пишутся раньше, чем код»</a:t>
            </a:r>
            <a:r>
              <a:rPr lang="ru-RU" b="0" i="0" dirty="0">
                <a:solidFill>
                  <a:srgbClr val="333333"/>
                </a:solidFill>
                <a:effectLst/>
              </a:rPr>
              <a:t>).</a:t>
            </a: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Позволяют улучшать архитектуру приложения с помощью определения ответственности модулей.</a:t>
            </a: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Если вы можете это протестировать, то можете присоединить к своей системе.</a:t>
            </a:r>
          </a:p>
          <a:p>
            <a:pPr marL="457200" indent="-457200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Модульное тестирование — это ВЕСЕЛО!</a:t>
            </a:r>
          </a:p>
        </p:txBody>
      </p:sp>
    </p:spTree>
    <p:extLst>
      <p:ext uri="{BB962C8B-B14F-4D97-AF65-F5344CB8AC3E}">
        <p14:creationId xmlns:p14="http://schemas.microsoft.com/office/powerpoint/2010/main" val="4517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9A63-F548-4659-063B-B3B0CE5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модульного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04A00-9445-2708-B222-3EC21446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Модульное тестирование не вылавливает ошибки интегрирования.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Каждое булево выражение требует как минимум двух тестов, и количество быстро растёт.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Модульные тесты столь же глючные, как и тестируемый ими код.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Привязка тестов к паре конкретных фреймворков или библиотек может ограничить рабочий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93793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1E56F-007C-3236-E399-814F28025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65C37-89E0-37EC-7F26-71A41657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модульного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ED79F-B0E7-59B0-ADDF-71AD8A76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Большинство тестов пишется после завершения разработки. Печально. Используйте TDD!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Возможно, после маленького рефакторинга система будет работать как прежде, но тесты будут сбоить.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Вырастает стоимость разработки.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Человеческая ошибка: комментирование сломанных тестов.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Человеческая ошибка: добавление в код обходных путей специально для прохождения модульных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20908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0395F-F963-F11F-F50F-455BCD8E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«Каким должен быть модульный тест?»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54174-E6B6-E98D-0430-E185F002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Быстрым.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Автоматизированным.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Полностью управлять всеми своими зависимостями.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Надёжным: может запускаться в любом порядке, вне зависимости от других тестов.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Может запускаться только в памяти (никаких взаимодействий с БД, чтений/записей в файловой системе).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Всегда возвращать один результат.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Удобным для чтения и сопровождения.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Не тестирует SUT-конфигурацию (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Имеет чётко определённую ЕДИНСТВЕННУЮ ЗАДАЧУ.</a:t>
            </a:r>
          </a:p>
        </p:txBody>
      </p:sp>
    </p:spTree>
    <p:extLst>
      <p:ext uri="{BB962C8B-B14F-4D97-AF65-F5344CB8AC3E}">
        <p14:creationId xmlns:p14="http://schemas.microsoft.com/office/powerpoint/2010/main" val="113170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AAC8-543C-1E5D-688A-35D900C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TDD – </a:t>
            </a:r>
            <a:r>
              <a:rPr lang="ru-RU" sz="4000" dirty="0"/>
              <a:t>разработка через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FE431-C46A-9850-7961-A6A19CD9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Основные принципы применения TDD: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Прежде чем писать код реализации некоей возможности, пишут тест, который позволяет проверить, работает ли этот будущий код реализации, или нет. Прежде чем переходить к следующему шагу, тест запускают и убеждаются в том, что он выдаёт ошибку. Благодаря этому можно быть уверенным в том, что тест не выдаёт ложноположительные результаты, это — своего рода тестирование самих тестов.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Создают реализацию возможности и добиваются того, чтобы она успешно прошла тестирование.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Выполняют, если это нужно, рефакторинг кода. Рефакторинг, при наличии теста, который способен указать разработчику на правильность или неправильность работы системы, вселяет в разработчика уверенность в его действиях.</a:t>
            </a:r>
          </a:p>
        </p:txBody>
      </p:sp>
    </p:spTree>
    <p:extLst>
      <p:ext uri="{BB962C8B-B14F-4D97-AF65-F5344CB8AC3E}">
        <p14:creationId xmlns:p14="http://schemas.microsoft.com/office/powerpoint/2010/main" val="30700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D4358-93C1-925C-3FD1-512454BE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DC44D-6DBE-CA3C-9B62-99C1A4C3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/>
              <a:t>NUnit</a:t>
            </a:r>
            <a:r>
              <a:rPr lang="en-US" dirty="0"/>
              <a:t> – </a:t>
            </a:r>
            <a:r>
              <a:rPr lang="ru-RU" dirty="0"/>
              <a:t>о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ткрытая среда юнит-тестирования приложений для .NET. Она была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портирована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с языка Java (библиотека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JUnit</a:t>
            </a:r>
            <a:r>
              <a:rPr lang="ru-RU" b="0" i="0" dirty="0">
                <a:solidFill>
                  <a:srgbClr val="333333"/>
                </a:solidFill>
                <a:effectLst/>
              </a:rPr>
              <a:t>).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– </a:t>
            </a:r>
            <a:r>
              <a:rPr lang="ru-RU" dirty="0"/>
              <a:t>это бесплатный инструмент модульного тестирования с открытым исходным кодом, ориентированный на сообщество, для .NET Framework. Разработан создателем </a:t>
            </a:r>
            <a:r>
              <a:rPr lang="ru-RU" dirty="0" err="1"/>
              <a:t>NUnit</a:t>
            </a:r>
            <a:r>
              <a:rPr lang="ru-RU" dirty="0"/>
              <a:t> v2</a:t>
            </a:r>
            <a:r>
              <a:rPr lang="en-US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/>
              <a:t>MsTest</a:t>
            </a:r>
            <a:r>
              <a:rPr lang="en-US" dirty="0"/>
              <a:t> – </a:t>
            </a:r>
            <a:r>
              <a:rPr lang="ru-RU" b="0" i="0" dirty="0">
                <a:solidFill>
                  <a:srgbClr val="161616"/>
                </a:solidFill>
                <a:effectLst/>
              </a:rPr>
              <a:t>это полностью поддерживаемая платформа с открытым исходным кодом и кроссплатформенная платформа тестирования, которая работает со всеми поддерживаемыми целевыми объектами 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D9EA8-7C43-9691-DE1D-6B19C3A8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проекта в решение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665DC6-1F09-E331-ED95-79BF5561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8897"/>
            <a:ext cx="12176372" cy="4330839"/>
          </a:xfrm>
        </p:spPr>
      </p:pic>
    </p:spTree>
    <p:extLst>
      <p:ext uri="{BB962C8B-B14F-4D97-AF65-F5344CB8AC3E}">
        <p14:creationId xmlns:p14="http://schemas.microsoft.com/office/powerpoint/2010/main" val="291722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B512E-CAB9-24FE-EE7B-B18D1626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ссылки на проект, который будем тестировать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E65163-16C0-38F5-2E70-DA0A9D80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141" y="1825625"/>
            <a:ext cx="7157718" cy="4895850"/>
          </a:xfrm>
        </p:spPr>
      </p:pic>
    </p:spTree>
    <p:extLst>
      <p:ext uri="{BB962C8B-B14F-4D97-AF65-F5344CB8AC3E}">
        <p14:creationId xmlns:p14="http://schemas.microsoft.com/office/powerpoint/2010/main" val="391304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5006F-3DA0-5BAB-4CD4-9168E97C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03F70-F928-2154-7117-159F079E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namespace </a:t>
            </a:r>
            <a:r>
              <a:rPr lang="en-US" sz="1600" b="1" dirty="0" err="1">
                <a:latin typeface="Consolas" panose="020B0609020204030204" pitchFamily="49" charset="0"/>
              </a:rPr>
              <a:t>ShopAppTests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public class Tests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[</a:t>
            </a:r>
            <a:r>
              <a:rPr lang="en-US" sz="1600" b="1" dirty="0" err="1">
                <a:latin typeface="Consolas" panose="020B0609020204030204" pitchFamily="49" charset="0"/>
              </a:rPr>
              <a:t>SetUp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public void Setup()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}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		[Test]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public void Test1()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	</a:t>
            </a:r>
            <a:r>
              <a:rPr lang="en-US" sz="1600" b="1" dirty="0" err="1">
                <a:latin typeface="Consolas" panose="020B0609020204030204" pitchFamily="49" charset="0"/>
              </a:rPr>
              <a:t>Assert.Pass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ru-RU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8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4C37-B5D9-42F8-0C38-71FB9AC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– </a:t>
            </a:r>
            <a:r>
              <a:rPr lang="ru-RU" dirty="0"/>
              <a:t>фреймворк для модульного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50A46-4EDE-AA2E-FD8F-FE39CB2F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ru-RU" dirty="0" err="1">
                <a:latin typeface="Consolas" panose="020B0609020204030204" pitchFamily="49" charset="0"/>
              </a:rPr>
              <a:t>TestFixture</a:t>
            </a:r>
            <a:r>
              <a:rPr lang="ru-RU" dirty="0">
                <a:latin typeface="Consolas" panose="020B0609020204030204" pitchFamily="49" charset="0"/>
              </a:rPr>
              <a:t>]</a:t>
            </a:r>
            <a:r>
              <a:rPr lang="ru-RU" dirty="0"/>
              <a:t> обозначает класс, содержащий модульные тесты.</a:t>
            </a:r>
            <a:endParaRPr lang="en-US" dirty="0"/>
          </a:p>
          <a:p>
            <a:r>
              <a:rPr lang="ru-RU" dirty="0"/>
              <a:t>Атрибут указывает, что данный метод </a:t>
            </a:r>
            <a:endParaRPr lang="en-US" dirty="0"/>
          </a:p>
          <a:p>
            <a:r>
              <a:rPr lang="ru-RU" dirty="0"/>
              <a:t>Атрибут [Test] указывает, что метод — это метода теста.</a:t>
            </a:r>
          </a:p>
          <a:p>
            <a:r>
              <a:rPr lang="ru-RU" dirty="0"/>
              <a:t>Атрибут [</a:t>
            </a:r>
            <a:r>
              <a:rPr lang="ru-RU" dirty="0" err="1"/>
              <a:t>SetUp</a:t>
            </a:r>
            <a:r>
              <a:rPr lang="ru-RU" dirty="0"/>
              <a:t>] указывает, что метод выполняется перед каждым тестом в тестовом наборе.</a:t>
            </a:r>
          </a:p>
          <a:p>
            <a:r>
              <a:rPr lang="ru-RU" dirty="0"/>
              <a:t>Атрибут [</a:t>
            </a:r>
            <a:r>
              <a:rPr lang="ru-RU" dirty="0" err="1"/>
              <a:t>TearDown</a:t>
            </a:r>
            <a:r>
              <a:rPr lang="ru-RU" dirty="0"/>
              <a:t>] указывает, что метод выполняется после каждого теста в тестовом наборе.</a:t>
            </a:r>
          </a:p>
        </p:txBody>
      </p:sp>
    </p:spTree>
    <p:extLst>
      <p:ext uri="{BB962C8B-B14F-4D97-AF65-F5344CB8AC3E}">
        <p14:creationId xmlns:p14="http://schemas.microsoft.com/office/powerpoint/2010/main" val="4743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CD79-F297-3543-5423-F5A0081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Лекция №4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55A01-7D7F-6038-27B1-0C54AEC5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Тестирование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8497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A272-533A-5D98-A708-F05625A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Меняем шаблон по умолчанию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46D517-B1F1-50CB-2C8C-7F7B95C4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841" y="1825625"/>
            <a:ext cx="8710317" cy="4895850"/>
          </a:xfrm>
        </p:spPr>
      </p:pic>
    </p:spTree>
    <p:extLst>
      <p:ext uri="{BB962C8B-B14F-4D97-AF65-F5344CB8AC3E}">
        <p14:creationId xmlns:p14="http://schemas.microsoft.com/office/powerpoint/2010/main" val="232686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B47BE-DDC9-B4B0-2F4B-C4954599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запуска теста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50EF4D-353B-F4E9-0EE0-C5B7D5B6E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4292"/>
            <a:ext cx="10515600" cy="2638515"/>
          </a:xfrm>
        </p:spPr>
      </p:pic>
    </p:spTree>
    <p:extLst>
      <p:ext uri="{BB962C8B-B14F-4D97-AF65-F5344CB8AC3E}">
        <p14:creationId xmlns:p14="http://schemas.microsoft.com/office/powerpoint/2010/main" val="147474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5BE4A-E69E-7247-9F0D-31B76FCE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второй тестовый метод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6146D-B656-A2F9-93DC-0B3AE390D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08" y="1825625"/>
            <a:ext cx="9499783" cy="4895850"/>
          </a:xfrm>
        </p:spPr>
      </p:pic>
    </p:spTree>
    <p:extLst>
      <p:ext uri="{BB962C8B-B14F-4D97-AF65-F5344CB8AC3E}">
        <p14:creationId xmlns:p14="http://schemas.microsoft.com/office/powerpoint/2010/main" val="12665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B2636-F80E-E0A6-61CD-6574CF56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запуска тестов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EEAD22-5D71-2DF9-D3ED-AEFFFA4B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480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747E9D-8F3A-D5F9-F277-C56596C6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0285"/>
            <a:ext cx="10554086" cy="25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7F5B1-C666-E0A0-6D70-E4A740F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5E475-7BE7-5972-FDB4-F48C31F5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 – </a:t>
            </a:r>
            <a:r>
              <a:rPr lang="ru-RU" dirty="0"/>
              <a:t>статический класс, содержащий набор утверждений и ограничений.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&lt;Exception&gt;(()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Is.True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Is.False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Assert.That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Is.EqualTo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  <a:endParaRPr lang="ru-RU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9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8CCFF-50B6-2D26-5138-5EF285C4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16C705-7319-DAF3-1E8D-28B189C73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232"/>
            <a:ext cx="10515600" cy="4718636"/>
          </a:xfrm>
        </p:spPr>
      </p:pic>
    </p:spTree>
    <p:extLst>
      <p:ext uri="{BB962C8B-B14F-4D97-AF65-F5344CB8AC3E}">
        <p14:creationId xmlns:p14="http://schemas.microsoft.com/office/powerpoint/2010/main" val="335488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E66E-F2DC-4FC2-6321-C264A809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в 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DF8ED0-999E-797C-C093-BB90BE827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064" y="1504078"/>
            <a:ext cx="8357871" cy="4895850"/>
          </a:xfrm>
        </p:spPr>
      </p:pic>
    </p:spTree>
    <p:extLst>
      <p:ext uri="{BB962C8B-B14F-4D97-AF65-F5344CB8AC3E}">
        <p14:creationId xmlns:p14="http://schemas.microsoft.com/office/powerpoint/2010/main" val="51604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9A090-959E-0B3E-8B2C-04156503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реализацию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42017-6680-83D8-BD2F-267FD692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B15C9-791A-D62E-9AFE-99FE380F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1383497"/>
            <a:ext cx="5912739" cy="51093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6FC25D-3D61-26E4-A5E6-5D770882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63" y="1383497"/>
            <a:ext cx="5460114" cy="51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6346C-CFFE-B2A5-2C6D-0AB5A5E5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контроллер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4EADFA-CEF2-09E5-F1CC-E08B5EFF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98" y="1825625"/>
            <a:ext cx="8766803" cy="4895850"/>
          </a:xfrm>
        </p:spPr>
      </p:pic>
    </p:spTree>
    <p:extLst>
      <p:ext uri="{BB962C8B-B14F-4D97-AF65-F5344CB8AC3E}">
        <p14:creationId xmlns:p14="http://schemas.microsoft.com/office/powerpoint/2010/main" val="109867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9327-A808-263D-A3F6-C7B88188B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A3D7B-8130-C8F3-0B41-6747450E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здесь плохо?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49D091-E57C-73EB-F0AB-32C84B763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98" y="1825625"/>
            <a:ext cx="8766803" cy="4895850"/>
          </a:xfrm>
        </p:spPr>
      </p:pic>
    </p:spTree>
    <p:extLst>
      <p:ext uri="{BB962C8B-B14F-4D97-AF65-F5344CB8AC3E}">
        <p14:creationId xmlns:p14="http://schemas.microsoft.com/office/powerpoint/2010/main" val="38169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79647-AD97-6343-FD70-AC02182E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– </a:t>
            </a:r>
            <a:r>
              <a:rPr lang="en-HK" dirty="0"/>
              <a:t>5 </a:t>
            </a:r>
            <a:r>
              <a:rPr lang="ru-RU" dirty="0"/>
              <a:t>основных принципов 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D7460-183F-633B-BE89-60793282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Принцип единственной ответственности (Single </a:t>
            </a:r>
            <a:r>
              <a:rPr lang="ru-RU" dirty="0" err="1"/>
              <a:t>Responsibility</a:t>
            </a:r>
            <a:r>
              <a:rPr lang="ru-RU" dirty="0"/>
              <a:t>). Каждый класс или модуль в программе должен иметь только одну причину для изменения.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Принцип открытости/закрытости (Open-</a:t>
            </a:r>
            <a:r>
              <a:rPr lang="ru-RU" dirty="0" err="1"/>
              <a:t>Closed</a:t>
            </a:r>
            <a:r>
              <a:rPr lang="ru-RU" dirty="0"/>
              <a:t>). Программные сущности (классы, модули, функции и т. п.) должны быть открыты для расширения, но закрыты для изменения.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Принцип подстановки Барбары Лисков (</a:t>
            </a:r>
            <a:r>
              <a:rPr lang="ru-RU" dirty="0" err="1"/>
              <a:t>Liskov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). Объекты в программе должны быть заменяемыми на экземпляры их подтипов без изменения корректности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Принцип разделения интерфейса (Interface </a:t>
            </a:r>
            <a:r>
              <a:rPr lang="ru-RU" dirty="0" err="1"/>
              <a:t>Segregation</a:t>
            </a:r>
            <a:r>
              <a:rPr lang="ru-RU" dirty="0"/>
              <a:t>). Большой интерфейс должен быть разбит на несколько меньших и более конкретных, чтобы клиенты могли использовать только те интерфейсы, которые им нужны.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Принцип инверсии зависимостей (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Inversion</a:t>
            </a:r>
            <a:r>
              <a:rPr lang="ru-RU" dirty="0"/>
              <a:t>). Зависимости внутри системы должны строиться на основе абстракций, а не деталей.</a:t>
            </a:r>
          </a:p>
        </p:txBody>
      </p:sp>
    </p:spTree>
    <p:extLst>
      <p:ext uri="{BB962C8B-B14F-4D97-AF65-F5344CB8AC3E}">
        <p14:creationId xmlns:p14="http://schemas.microsoft.com/office/powerpoint/2010/main" val="372829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D3A98-6B81-8F15-0FDF-721F9696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9C788-F1BF-1A98-A381-3317B08A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F405A-D28B-7781-DCEC-1BEF995A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7D090-F123-0B65-7DA5-1B0649F0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─"/>
            </a:pPr>
            <a:r>
              <a:rPr lang="ru-RU" dirty="0"/>
              <a:t>процесс поиска ошибок программного обеспечения</a:t>
            </a:r>
          </a:p>
          <a:p>
            <a:pPr marL="457200" indent="-457200" algn="just">
              <a:buFont typeface="Arial" panose="020B0604020202020204" pitchFamily="34" charset="0"/>
              <a:buChar char="─"/>
            </a:pPr>
            <a:r>
              <a:rPr lang="ru-RU" dirty="0"/>
              <a:t>процесс оценки качества тестируемого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0228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38A67-1B08-BC42-D063-BA310FD5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5596C-C225-CAFC-8B6C-3B1AD792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E1014"/>
                </a:solidFill>
                <a:effectLst/>
              </a:rPr>
              <a:t>По глубине покрытия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E1014"/>
                </a:solidFill>
                <a:effectLst/>
              </a:rPr>
              <a:t>По ширине покрытия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E1014"/>
                </a:solidFill>
                <a:effectLst/>
              </a:rPr>
              <a:t>По знанию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E1014"/>
                </a:solidFill>
                <a:effectLst/>
              </a:rPr>
              <a:t>По месту и времени проведения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E1014"/>
                </a:solidFill>
                <a:effectLst/>
              </a:rPr>
              <a:t>По изолированности компонентов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E1014"/>
                </a:solidFill>
                <a:effectLst/>
              </a:rPr>
              <a:t>По степени автоматизации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75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0D6CA-2757-C723-67CC-51D6813B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C12A7-AB2E-E626-E2F9-DDA60ABF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0" dirty="0">
                <a:solidFill>
                  <a:srgbClr val="333333"/>
                </a:solidFill>
                <a:effectLst/>
              </a:rPr>
              <a:t>Модульное тестирование необходимо для предотвращения несоответствий между проектом и реализацией.</a:t>
            </a:r>
          </a:p>
          <a:p>
            <a:pPr algn="just"/>
            <a:r>
              <a:rPr lang="ru-RU" i="0" dirty="0">
                <a:solidFill>
                  <a:srgbClr val="333333"/>
                </a:solidFill>
                <a:effectLst/>
              </a:rPr>
              <a:t>Модульное тестирование проверяет функциональность конкретного куска кода, обычно по одной функции за раз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5A53C-0AFF-F99E-9044-39A34FC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01" y="2695079"/>
            <a:ext cx="4206199" cy="41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87ACC-A24A-6FD1-DAFA-9AA51058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Модульное 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2044BE-E128-08F3-D707-1A3C60F06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682" y="1825625"/>
            <a:ext cx="494863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583FF-C341-FD1C-F428-870C528B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ПО с точки зрения тестирования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B381AE-DF01-94CC-D2B8-92889599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09" y="1825625"/>
            <a:ext cx="7119381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D9C63-E2C4-C807-D640-79F711B3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использования модульного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7EF23-2781-A35F-1FEF-824F4B1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Изолируют каждую часть программы и проверяют её корректность.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Помогают рано обнаруживать проблемы.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Заставляют разработчиков мыслить в рамках входных, выходных и ошибочных условий.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Придают коду удобный для тестирования вид, облегчают будущий рефакторинг.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Упрощают интегрирование рабочих модулей.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Частично заменяют техническую документацию.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Заставляют отделять интерфейс от реализации.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Доказывают, что код модуля работает так, как ожидалось (хотя бы математически).</a:t>
            </a:r>
          </a:p>
        </p:txBody>
      </p:sp>
    </p:spTree>
    <p:extLst>
      <p:ext uri="{BB962C8B-B14F-4D97-AF65-F5344CB8AC3E}">
        <p14:creationId xmlns:p14="http://schemas.microsoft.com/office/powerpoint/2010/main" val="3527872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964</Words>
  <Application>Microsoft Office PowerPoint</Application>
  <PresentationFormat>Широкоэкранный</PresentationFormat>
  <Paragraphs>113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Тема Office</vt:lpstr>
      <vt:lpstr>Технологии программирования</vt:lpstr>
      <vt:lpstr>Лекция №4</vt:lpstr>
      <vt:lpstr>SOLID – 5 основных принципов ООП</vt:lpstr>
      <vt:lpstr>Тестирование</vt:lpstr>
      <vt:lpstr>Типы тестирования</vt:lpstr>
      <vt:lpstr>Модульное тестирование</vt:lpstr>
      <vt:lpstr>Модульное тестирование</vt:lpstr>
      <vt:lpstr>Жизненный цикл ПО с точки зрения тестирования</vt:lpstr>
      <vt:lpstr>Плюсы использования модульного тестирования</vt:lpstr>
      <vt:lpstr>Плюсы использования модульного тестирования</vt:lpstr>
      <vt:lpstr>Ограничения модульного тестирования</vt:lpstr>
      <vt:lpstr>Ограничения модульного тестирования</vt:lpstr>
      <vt:lpstr>«Каким должен быть модульный тест?»</vt:lpstr>
      <vt:lpstr>TDD – разработка через тестирование</vt:lpstr>
      <vt:lpstr>Frameworks</vt:lpstr>
      <vt:lpstr>Добавление проекта в решение</vt:lpstr>
      <vt:lpstr>Добавление ссылки на проект, который будем тестировать</vt:lpstr>
      <vt:lpstr>Шаблон по умолчанию</vt:lpstr>
      <vt:lpstr>NUnit – фреймворк для модульного тестирования</vt:lpstr>
      <vt:lpstr>Меняем шаблон по умолчанию</vt:lpstr>
      <vt:lpstr>Результат запуска теста</vt:lpstr>
      <vt:lpstr>Добавляем второй тестовый метод</vt:lpstr>
      <vt:lpstr>Результат запуска тестов</vt:lpstr>
      <vt:lpstr>Проверка результатов теста</vt:lpstr>
      <vt:lpstr>Реальный пример</vt:lpstr>
      <vt:lpstr>Передача параметров в тест</vt:lpstr>
      <vt:lpstr>Тестируем реализацию сервиса</vt:lpstr>
      <vt:lpstr>Тестируем контроллер</vt:lpstr>
      <vt:lpstr>Что здесь плохо?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Петров</dc:creator>
  <cp:lastModifiedBy>Иван Петров</cp:lastModifiedBy>
  <cp:revision>99</cp:revision>
  <dcterms:created xsi:type="dcterms:W3CDTF">2024-09-02T04:38:38Z</dcterms:created>
  <dcterms:modified xsi:type="dcterms:W3CDTF">2025-02-28T05:56:26Z</dcterms:modified>
</cp:coreProperties>
</file>