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6" r:id="rId3"/>
    <p:sldId id="297" r:id="rId4"/>
    <p:sldId id="298" r:id="rId5"/>
    <p:sldId id="299" r:id="rId6"/>
    <p:sldId id="301" r:id="rId7"/>
    <p:sldId id="303" r:id="rId8"/>
    <p:sldId id="300" r:id="rId9"/>
    <p:sldId id="304" r:id="rId10"/>
    <p:sldId id="305" r:id="rId11"/>
    <p:sldId id="306" r:id="rId12"/>
    <p:sldId id="307" r:id="rId13"/>
    <p:sldId id="308" r:id="rId14"/>
    <p:sldId id="309" r:id="rId15"/>
    <p:sldId id="313" r:id="rId16"/>
    <p:sldId id="312" r:id="rId17"/>
    <p:sldId id="310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14" autoAdjust="0"/>
  </p:normalViewPr>
  <p:slideViewPr>
    <p:cSldViewPr snapToGrid="0">
      <p:cViewPr varScale="1">
        <p:scale>
          <a:sx n="76" d="100"/>
          <a:sy n="76" d="100"/>
        </p:scale>
        <p:origin x="9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7595-FCF4-4099-BD8C-13459FCC7DA5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2645-4708-44BD-8BD9-71C144DEF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55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E67B7-8B86-328F-B7EC-B1BF2A576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9CDB87-CA93-4BE7-35CF-A0C68EDF3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0E2DA8-8EAF-33A0-3065-C716BF3E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1D051-4978-EF7F-8C8A-3F244BC2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B9766E-6D6E-8A4C-658A-B4685CE0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0FEB8-DA1D-02DC-B5C2-755D5259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08DD26-2A62-77FD-1C83-3B3882EAC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A89C9-6D79-3B2C-6B15-AEF4507A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70559-F67E-CA20-365A-2B0DDAF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36514-470B-0377-D0F6-5D31A6DE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55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93FE35-8AF2-DD78-796E-56EC68636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B660D9-45FD-7890-3D0F-E47BD8B39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5E59F6-A2CA-A130-A170-4BCEBFD8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39BC6-BAA9-14F7-E5F0-45F92CF9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43F45-277D-2C12-D898-2C9E77A3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02B64-7A03-AC61-9E5C-F4F4D956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FDECA-25F9-183C-D3B7-DD5F7B11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809E4-C3AA-7FFF-66D9-82958219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5A159-D873-5BF8-F8CB-3C05B127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D8BDA-8665-8883-9E4D-14AD25E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2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31642-8603-DDAE-C5AF-BB3C0685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25BA09-5383-933C-E291-BDB4B710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069EBF-C0B5-9EB4-DCC1-9E8BACFF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32AC16-93B3-1460-E3C7-65580E1A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7152A2-48DC-5799-2499-17FE61B4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44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75EDD-FB9F-F045-EE95-10EF9D2F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7BC94-00BF-2A5B-BF4D-C38882A6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5A367E-D4A4-00C0-F75B-8C02E2A06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43EE95-E43A-EB58-34A0-A9DDECDD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CE8F9-1034-21B2-38EF-2A8B5C4D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EE8E6C-9A75-8F08-58CE-EB938E29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9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429E8-D3A7-B63A-2739-1D5705FF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582CD-AB3F-25A9-B795-21CDC760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87405F-9984-D933-744C-463E03AB0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0840FB-509F-F934-5C06-61A5B0852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BB4397-1D85-C4FA-132E-1D2C7A393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1F2429-F720-BD98-422E-081D31DB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D6B9B-B5DF-8947-4A97-B1959BB9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E5F275-C6C3-C7A7-9B49-AB9241D5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47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78BE3-96E3-542D-B866-54D4D5BD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AB0066-C93A-CE44-C9C9-8492509E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86183F-4A06-0A6D-2439-9920BE59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A19C14-09EE-8DA0-35EE-10747B9F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1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B0E34C-DF03-FB68-EAB6-2F9E4120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423B85-5262-79FE-1774-FCA052A9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42707-0180-59A5-67BB-16599978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1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69A8C-27E6-130A-0F34-2A6C9620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8BD66-0277-8F15-78C4-39A5EE21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3E5280-B2C5-EB27-34F2-3D18F3D0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0CD3B-D516-8EF6-49C8-81E52299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39D0E4-C405-ED24-5E05-503B0046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A4DDD1-B00C-597F-82F6-F2A80929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59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E39A1-0DED-CE4B-5B62-BD19F0BC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54D6F2-42E9-3FEA-C6A7-740C51D9D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8E58D-4DAC-4FC8-5B80-7961711A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0A013B-DD5C-737D-F0AB-7C157241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4E4AEB-1CB0-2CFD-BC02-DFD9847A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0ABAB9-35CC-F3B8-B086-C857480E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7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8F0C5-9240-24BB-AB2C-20ADF63F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74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A6985C-F8DC-F486-A49E-0B2B6544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1F3EF-F30E-6D88-967B-040F961D8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C0F7-D75B-4C5D-8BA2-4B6485705959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9879BD-3AFC-8225-C352-7D9D01B1A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E1DDE2-73F3-A77C-24A3-116C7FD4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EFAF48-7A20-BDED-6DB6-D8E23EB4BE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53" y="24422"/>
            <a:ext cx="2322947" cy="20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6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6D10E-B4D8-B973-A146-B23613FFF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AF7337-EB00-C20F-E6CF-D664DFEC7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70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CBA48-D0F4-4856-4C1A-16B8B2A9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074641-B57C-B610-AAC0-38F70B07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складской учёт товаров;</a:t>
            </a:r>
          </a:p>
          <a:p>
            <a:pPr marL="457200" indent="-457200" algn="just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онлайн- и офлайн-продажи;</a:t>
            </a:r>
          </a:p>
          <a:p>
            <a:pPr marL="457200" indent="-457200" algn="just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логистика товаров;</a:t>
            </a:r>
          </a:p>
          <a:p>
            <a:pPr marL="457200" indent="-457200" algn="just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маркетинговые исследования;</a:t>
            </a:r>
          </a:p>
          <a:p>
            <a:pPr marL="457200" indent="-457200" algn="just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учёт качества обслуживания клиентов.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61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462A5-6C14-D567-B6EA-41EDD0A7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 «ключ – значение»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84494BC-9424-12A6-E558-2B26BDB22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3090" y="1825625"/>
            <a:ext cx="894582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47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53AA8-0EB6-0474-7C54-C2DD4149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84496-BD0C-DCE1-084C-B9B1723F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</a:rPr>
              <a:t>Идентифицировать элемент можно только по ключу</a:t>
            </a:r>
            <a:r>
              <a:rPr lang="en-HK" dirty="0">
                <a:solidFill>
                  <a:srgbClr val="333333"/>
                </a:solidFill>
              </a:rPr>
              <a:t>;</a:t>
            </a:r>
            <a:endParaRPr lang="ru-RU" b="0" i="0" dirty="0">
              <a:solidFill>
                <a:srgbClr val="333333"/>
              </a:solidFill>
              <a:effectLst/>
            </a:endParaRPr>
          </a:p>
          <a:p>
            <a:pPr marL="457200" indent="-457200" algn="just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</a:rPr>
              <a:t>Хеш-функция детерминировано преобразует ключ в целое число</a:t>
            </a:r>
            <a:r>
              <a:rPr lang="en-HK" dirty="0">
                <a:solidFill>
                  <a:srgbClr val="333333"/>
                </a:solidFill>
              </a:rPr>
              <a:t>;</a:t>
            </a:r>
            <a:endParaRPr lang="ru-RU" b="0" i="0" dirty="0">
              <a:solidFill>
                <a:srgbClr val="333333"/>
              </a:solidFill>
              <a:effectLst/>
            </a:endParaRPr>
          </a:p>
          <a:p>
            <a:pPr marL="457200" indent="-457200" algn="just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</a:rPr>
              <a:t>Мы не выполняем никаких агрегатных операций либо ограничиваем их объем</a:t>
            </a:r>
            <a:r>
              <a:rPr lang="en-HK" dirty="0">
                <a:solidFill>
                  <a:srgbClr val="333333"/>
                </a:solidFill>
              </a:rPr>
              <a:t>;</a:t>
            </a:r>
            <a:endParaRPr lang="ru-RU" b="0" i="0" dirty="0">
              <a:solidFill>
                <a:srgbClr val="333333"/>
              </a:solidFill>
              <a:effectLst/>
            </a:endParaRPr>
          </a:p>
          <a:p>
            <a:pPr marL="457200" indent="-457200" algn="just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</a:rPr>
              <a:t>При обновлении изменяется значение целиком, поскольку базе данных неизвестна схема хранения элементов. Хотя есть некоторые базы, которые обходят это правило.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74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C1ED2-59AA-1F25-552E-10EB8831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A8C23-27BC-F375-7AF3-9433E744A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/>
              <a:t>Redis</a:t>
            </a:r>
            <a:r>
              <a:rPr lang="ru-RU" dirty="0"/>
              <a:t> часто называют сервером структур данных. Это означает, что </a:t>
            </a:r>
            <a:r>
              <a:rPr lang="ru-RU" dirty="0" err="1"/>
              <a:t>Redis</a:t>
            </a:r>
            <a:r>
              <a:rPr lang="ru-RU" dirty="0"/>
              <a:t> предоставляет доступ к изменяемым структурам данных с помощью набора команд, которые отправляются с использованием модели «сервер-клиент» с сокетами TCP и простым протоколом. Таким образом, разные процессы могут совместно запрашивать и изменять одни и те же структуры данных.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163FAF8A-4137-ED74-234F-0D41E8E55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60" y="4556669"/>
            <a:ext cx="2164806" cy="21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24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86946-2C15-ABB8-5532-7D9D7E0D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  <a:r>
              <a:rPr lang="ru-RU" dirty="0"/>
              <a:t> –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BA2ED-2FB9-7007-EE72-7F47D2B5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F2328"/>
                </a:solidFill>
                <a:effectLst/>
              </a:rPr>
              <a:t>Redis</a:t>
            </a:r>
            <a:r>
              <a:rPr lang="ru-RU" b="0" i="0" dirty="0">
                <a:solidFill>
                  <a:srgbClr val="1F2328"/>
                </a:solidFill>
                <a:effectLst/>
              </a:rPr>
              <a:t> сохраняет их на диске, даже если они всегда обслуживаются и изменяются в памяти сервера. Это означает, что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Redis</a:t>
            </a:r>
            <a:r>
              <a:rPr lang="ru-RU" b="0" i="0" dirty="0">
                <a:solidFill>
                  <a:srgbClr val="1F2328"/>
                </a:solidFill>
                <a:effectLst/>
              </a:rPr>
              <a:t> работает быстро, но при этом является энергонезависимым.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</a:rPr>
              <a:t>При реализации структур данных особое внимание уделяется эффективности использования памяти, поэтому структуры данных в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Redis</a:t>
            </a:r>
            <a:r>
              <a:rPr lang="ru-RU" b="0" i="0" dirty="0">
                <a:solidFill>
                  <a:srgbClr val="1F2328"/>
                </a:solidFill>
                <a:effectLst/>
              </a:rPr>
              <a:t>, скорее всего, будут занимать меньше памяти по сравнению с той же структурой данных, смоделированной с помощью языка программирования высокого уровня.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F2328"/>
                </a:solidFill>
                <a:effectLst/>
              </a:rPr>
              <a:t>Redis</a:t>
            </a:r>
            <a:r>
              <a:rPr lang="ru-RU" b="0" i="0" dirty="0">
                <a:solidFill>
                  <a:srgbClr val="1F2328"/>
                </a:solidFill>
                <a:effectLst/>
              </a:rPr>
              <a:t> предлагает ряд функций, которые можно было бы ожидать от базы данных, например, репликацию, настраиваемые уровни надёжности, кластеризацию и высокую доступность.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95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54977-7FFC-4598-B860-F41739A2C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6553C-BA72-4400-D556-691615CF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– </a:t>
            </a:r>
            <a:r>
              <a:rPr lang="ru-RU" dirty="0"/>
              <a:t>типы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5297E8E-10F0-9B6A-08A7-74C982FCF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9452"/>
            <a:ext cx="10515600" cy="3608196"/>
          </a:xfrm>
        </p:spPr>
      </p:pic>
    </p:spTree>
    <p:extLst>
      <p:ext uri="{BB962C8B-B14F-4D97-AF65-F5344CB8AC3E}">
        <p14:creationId xmlns:p14="http://schemas.microsoft.com/office/powerpoint/2010/main" val="193288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707F2-587C-EEF8-20D4-FFCF725A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использования </a:t>
            </a:r>
            <a:r>
              <a:rPr lang="en-US" dirty="0"/>
              <a:t>Redis</a:t>
            </a:r>
            <a:endParaRPr lang="ru-RU" dirty="0"/>
          </a:p>
        </p:txBody>
      </p:sp>
      <p:pic>
        <p:nvPicPr>
          <p:cNvPr id="5122" name="Picture 2" descr="Традиционный подход к использованию Redis выглядит следующим образом: клиент обращается к приложению, а оно получает необходимые для выполнения его запроса данные. Сначала (пункт 1 на рисунке) приложение обращается к кешу Redis представленному главной базой данных (Main). Если данные в кеше есть, произошло попадание кеша, выполняется обычный возврат данных. Если произошёл промах кеша (пункт 2), система обращается к постоянному хранилищу (в данном случае — базе данных MySQL). Данные из него (пункт 3) загружаются в кеш, после чего ими сможет воспользоваться приложение.">
            <a:extLst>
              <a:ext uri="{FF2B5EF4-FFF2-40B4-BE49-F238E27FC236}">
                <a16:creationId xmlns:a16="http://schemas.microsoft.com/office/drawing/2014/main" id="{839C4744-D242-2595-E7D2-4BD0A5B2D3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78" y="1825625"/>
            <a:ext cx="8880844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2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130D1-529C-2902-FFD5-594FF744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9474200" cy="640715"/>
          </a:xfrm>
        </p:spPr>
        <p:txBody>
          <a:bodyPr>
            <a:normAutofit fontScale="90000"/>
          </a:bodyPr>
          <a:lstStyle/>
          <a:p>
            <a:r>
              <a:rPr lang="ru-RU" dirty="0"/>
              <a:t>Скорость работы памяти</a:t>
            </a:r>
          </a:p>
        </p:txBody>
      </p:sp>
    </p:spTree>
    <p:extLst>
      <p:ext uri="{BB962C8B-B14F-4D97-AF65-F5344CB8AC3E}">
        <p14:creationId xmlns:p14="http://schemas.microsoft.com/office/powerpoint/2010/main" val="163063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A9EAD-C2BF-6653-A0AE-5F2D6F30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Колоночные базы данных</a:t>
            </a:r>
          </a:p>
        </p:txBody>
      </p:sp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C6B32361-9B70-DBF0-B5BC-DADD6BADC5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9" y="1960880"/>
            <a:ext cx="10707321" cy="453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79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C2EFD-DA12-9E41-1E8E-E1625A2E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Построчное хранение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13304-550E-F78D-85CB-E0CD4D41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Под построчным хранением данных обычно понимается физическое хранение всей строки таблицы в виде одной записи, в которой поля идут последовательно одно за другим, а за последним полем записи в общем случае идет первое следующей записи.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</a:rPr>
              <a:t>Такое хранение чрезвычайно удобно для частых операций добавления новых строк в базу данных, хранящуюся как правило на жестком диске – ведь в этом случае новая запись может быть добавлена целиком всего за один проход головки накопителя.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19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BCD79-F297-3543-5423-F5A00811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/>
              <a:t>5 </a:t>
            </a:r>
            <a:r>
              <a:rPr lang="ru-RU" dirty="0"/>
              <a:t>Работа с базой данных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D649E81-D7D0-8528-27EE-DDA22CD44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56" y="1293143"/>
            <a:ext cx="7431087" cy="539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97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F4EA2-5225-F9DD-6571-F99BEE2C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Построчное хранение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8169B-8EBC-2AE2-5384-514FE2265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Существенные ограничения по скорости, накладываемые НМЖД, вызвали также необходимость ведения специальных индексов, которые позволяли бы отыскивать нужную запись на диске за минимальное количество проходов головки HDD. Обычно формируется несколько индексов, в зависимости от того, по каким полям требуется делать поиск, что увеличивает объем БД на диске иногда в несколько раз. </a:t>
            </a:r>
          </a:p>
          <a:p>
            <a:pPr algn="just"/>
            <a:r>
              <a:rPr lang="ru-RU" dirty="0"/>
              <a:t>Для отказоустойчивости, традиционные СУБД автоматически дублируют операции в логах, что приводит к еще большему месту занимаемому на дисках. </a:t>
            </a:r>
          </a:p>
          <a:p>
            <a:pPr algn="just"/>
            <a:r>
              <a:rPr lang="ru-RU" dirty="0"/>
              <a:t>В итоге, например среднестатистическая БД Oracle занимает на диске в 5 раз больше места, чем объем полезных данных в ней. </a:t>
            </a:r>
          </a:p>
        </p:txBody>
      </p:sp>
    </p:spTree>
    <p:extLst>
      <p:ext uri="{BB962C8B-B14F-4D97-AF65-F5344CB8AC3E}">
        <p14:creationId xmlns:p14="http://schemas.microsoft.com/office/powerpoint/2010/main" val="105348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19AAF-20C5-F2D9-BC8D-1630DE6C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Построчное хранение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893C41C-DC45-5EEB-A5B8-7851A4EBCA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4035"/>
            <a:ext cx="10515600" cy="447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64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2210D-CB8F-FCF9-4076-CADDC576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Колоночное хранение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5FA57-8B6E-9F37-2B38-47827F769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solidFill>
                  <a:srgbClr val="333333"/>
                </a:solidFill>
              </a:rPr>
              <a:t>Т</a:t>
            </a:r>
            <a:r>
              <a:rPr lang="ru-RU" i="0" dirty="0">
                <a:solidFill>
                  <a:srgbClr val="333333"/>
                </a:solidFill>
                <a:effectLst/>
              </a:rPr>
              <a:t>ранзакционным приложениям свойственны очень частые мелкие операции добавления или изменения одной или нескольких записей (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insert</a:t>
            </a:r>
            <a:r>
              <a:rPr lang="ru-RU" i="0" dirty="0">
                <a:solidFill>
                  <a:srgbClr val="333333"/>
                </a:solidFill>
                <a:effectLst/>
              </a:rPr>
              <a:t>/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update</a:t>
            </a:r>
            <a:r>
              <a:rPr lang="ru-RU" i="0" dirty="0">
                <a:solidFill>
                  <a:srgbClr val="333333"/>
                </a:solidFill>
                <a:effectLst/>
              </a:rPr>
              <a:t>).</a:t>
            </a:r>
          </a:p>
          <a:p>
            <a:pPr algn="just"/>
            <a:r>
              <a:rPr lang="ru-RU" dirty="0">
                <a:solidFill>
                  <a:srgbClr val="333333"/>
                </a:solidFill>
              </a:rPr>
              <a:t>В</a:t>
            </a:r>
            <a:r>
              <a:rPr lang="ru-RU" i="0" dirty="0">
                <a:solidFill>
                  <a:srgbClr val="333333"/>
                </a:solidFill>
                <a:effectLst/>
              </a:rPr>
              <a:t> случае аналитических систем картина прямо противоположная – наибольшая нагрузка создается сравнительно редкими, но тяжелыми выборками (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select</a:t>
            </a:r>
            <a:r>
              <a:rPr lang="ru-RU" i="0" dirty="0">
                <a:solidFill>
                  <a:srgbClr val="333333"/>
                </a:solidFill>
                <a:effectLst/>
              </a:rPr>
              <a:t>) сотен тысяч и миллионов записей, часто с группировками и расчетом итоговых значений (так называемых агрегатов). Количество операций записи при этом невысоко, нередко менее 1% общего числа. Причем часто запись идет крупными блоками (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bulk</a:t>
            </a:r>
            <a:r>
              <a:rPr lang="ru-RU" i="0" dirty="0">
                <a:solidFill>
                  <a:srgbClr val="333333"/>
                </a:solidFill>
                <a:effectLst/>
              </a:rPr>
              <a:t> 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load</a:t>
            </a:r>
            <a:r>
              <a:rPr lang="ru-RU" i="0" dirty="0">
                <a:solidFill>
                  <a:srgbClr val="333333"/>
                </a:solidFill>
                <a:effectLst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23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0EBBB-376F-F057-826C-3277C184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Колоночное хранение</a:t>
            </a:r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87A95596-6E8C-2316-3C33-E05FEC5A42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68" y="2204720"/>
            <a:ext cx="9965463" cy="35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4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ADFE0-0356-2C37-E22A-DFEC11B2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хранения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32FC7-B0B0-D327-56CF-1B70E7AF5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/>
              <a:t>При </a:t>
            </a:r>
            <a:r>
              <a:rPr lang="ru-RU" sz="2400" dirty="0" err="1"/>
              <a:t>поколоночном</a:t>
            </a:r>
            <a:r>
              <a:rPr lang="ru-RU" sz="2400" dirty="0"/>
              <a:t> хранении данных появляется замечательная возможность сильно компрессировать данные, так как в одной колонке таблицы данные как правило однотипные, чего не скажешь о строке. Алгоритмы компрессии могут быть разные. Приведем пример одного из них — так называемого </a:t>
            </a:r>
            <a:r>
              <a:rPr lang="ru-RU" sz="2400" dirty="0" err="1"/>
              <a:t>Run-Length</a:t>
            </a:r>
            <a:r>
              <a:rPr lang="ru-RU" sz="2400" dirty="0"/>
              <a:t> </a:t>
            </a:r>
            <a:r>
              <a:rPr lang="ru-RU" sz="2400" dirty="0" err="1"/>
              <a:t>Encoding</a:t>
            </a:r>
            <a:r>
              <a:rPr lang="ru-RU" sz="2400" dirty="0"/>
              <a:t> (RLE):</a:t>
            </a:r>
          </a:p>
        </p:txBody>
      </p:sp>
    </p:spTree>
    <p:extLst>
      <p:ext uri="{BB962C8B-B14F-4D97-AF65-F5344CB8AC3E}">
        <p14:creationId xmlns:p14="http://schemas.microsoft.com/office/powerpoint/2010/main" val="90850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EF29F-5B5D-A9D7-CB05-20B6C685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хранения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72E81-A662-0D0F-7341-FBDC7172E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dirty="0"/>
              <a:t>Если у нас есть таблица со 100 млн записей, сделанных в течение одного года, то в колонке «Дата» на самом деле будет храниться не более 365 возможных значений, так как в году не более 365 дней (включая високосные года). </a:t>
            </a:r>
          </a:p>
          <a:p>
            <a:pPr algn="just"/>
            <a:r>
              <a:rPr lang="ru-RU" sz="2800" dirty="0"/>
              <a:t>Поэтому мы можем 100 млн отсортированных значений в этом поле заменить на 365 пар значений вида &lt;дата, количество раз&gt; и хранить их на диске в таком виде. </a:t>
            </a:r>
          </a:p>
          <a:p>
            <a:pPr algn="just"/>
            <a:r>
              <a:rPr lang="ru-RU" sz="2800" dirty="0"/>
              <a:t>При этом они будут занимать приблизительно в 100 тыс. раз меньше места, что также способствует повышению скорости выполнения запросов.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429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E4527-AA14-5B44-7B38-ABB4E82F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ClickHouse</a:t>
            </a:r>
            <a:endParaRPr lang="ru-RU" dirty="0"/>
          </a:p>
        </p:txBody>
      </p:sp>
      <p:pic>
        <p:nvPicPr>
          <p:cNvPr id="10242" name="Picture 2" descr="Picture background">
            <a:extLst>
              <a:ext uri="{FF2B5EF4-FFF2-40B4-BE49-F238E27FC236}">
                <a16:creationId xmlns:a16="http://schemas.microsoft.com/office/drawing/2014/main" id="{6CABC39A-D32E-12B3-A907-521DD8C3B8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2" y="1929679"/>
            <a:ext cx="11659776" cy="34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11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5842C-3A41-D476-E511-1FD8B4B7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Документно-ориентированные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4E72A-79DE-1FBF-8F56-5DEC722D5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</a:rPr>
              <a:t>Документно-ориентированные базы данных очень похожи на «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key-value</a:t>
            </a:r>
            <a:r>
              <a:rPr lang="ru-RU" b="0" i="0" dirty="0">
                <a:solidFill>
                  <a:srgbClr val="333333"/>
                </a:solidFill>
                <a:effectLst/>
              </a:rPr>
              <a:t>» в какой-то из областей их применения. Но у них единицей является документ.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</a:rPr>
              <a:t>Каждый документ может хранить в себе, как правило, XML, JSON или BSON — бинарно-сохраняемый JSON. Но сейчас это уже практически всегда JSON или BSON.</a:t>
            </a:r>
            <a:endParaRPr lang="ru-RU" dirty="0">
              <a:solidFill>
                <a:srgbClr val="333333"/>
              </a:solidFill>
            </a:endParaRPr>
          </a:p>
          <a:p>
            <a:r>
              <a:rPr lang="ru-RU" dirty="0"/>
              <a:t>Преимущество </a:t>
            </a:r>
            <a:r>
              <a:rPr lang="ru-RU" dirty="0" err="1"/>
              <a:t>документоориентированных</a:t>
            </a:r>
            <a:r>
              <a:rPr lang="ru-RU" dirty="0"/>
              <a:t> БД: они обладают очень высокой доступностью и гибкостью данных. В любой документ, в любой JSON вы можете записать абсолютно любой набор данных. </a:t>
            </a:r>
          </a:p>
          <a:p>
            <a:r>
              <a:rPr lang="ru-RU" dirty="0"/>
              <a:t>Применение: нужно сделать какой-нибудь каталог и когда каждый продукт в каталоге может иметь разные характеристики.</a:t>
            </a:r>
          </a:p>
        </p:txBody>
      </p:sp>
    </p:spTree>
    <p:extLst>
      <p:ext uri="{BB962C8B-B14F-4D97-AF65-F5344CB8AC3E}">
        <p14:creationId xmlns:p14="http://schemas.microsoft.com/office/powerpoint/2010/main" val="2429811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040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68E3BA0-1B09-8640-E88E-58E959FF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26954B-4C72-1310-97A2-9A8E1FDF6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460846"/>
              </p:ext>
            </p:extLst>
          </p:nvPr>
        </p:nvGraphicFramePr>
        <p:xfrm>
          <a:off x="477520" y="1566374"/>
          <a:ext cx="11236960" cy="514938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618480">
                  <a:extLst>
                    <a:ext uri="{9D8B030D-6E8A-4147-A177-3AD203B41FA5}">
                      <a16:colId xmlns:a16="http://schemas.microsoft.com/office/drawing/2014/main" val="3435532188"/>
                    </a:ext>
                  </a:extLst>
                </a:gridCol>
                <a:gridCol w="5618480">
                  <a:extLst>
                    <a:ext uri="{9D8B030D-6E8A-4147-A177-3AD203B41FA5}">
                      <a16:colId xmlns:a16="http://schemas.microsoft.com/office/drawing/2014/main" val="36225670"/>
                    </a:ext>
                  </a:extLst>
                </a:gridCol>
              </a:tblGrid>
              <a:tr h="54920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РСУБД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284" marR="58284" marT="29142" marB="291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Система документных баз данных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84" marR="58284" marT="29142" marB="29142" anchor="ctr"/>
                </a:tc>
                <a:extLst>
                  <a:ext uri="{0D108BD9-81ED-4DB2-BD59-A6C34878D82A}">
                    <a16:rowId xmlns:a16="http://schemas.microsoft.com/office/drawing/2014/main" val="1255631042"/>
                  </a:ext>
                </a:extLst>
              </a:tr>
              <a:tr h="54920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Выстроена вокруг концепции о связях</a:t>
                      </a:r>
                    </a:p>
                  </a:txBody>
                  <a:tcPr marL="58284" marR="58284" marT="29142" marB="291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Сосредоточена на </a:t>
                      </a:r>
                      <a:r>
                        <a:rPr lang="ru-RU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данных</a:t>
                      </a:r>
                      <a:r>
                        <a:rPr lang="ru-RU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а не связях</a:t>
                      </a:r>
                    </a:p>
                  </a:txBody>
                  <a:tcPr marL="58284" marR="58284" marT="29142" marB="29142" anchor="ctr"/>
                </a:tc>
                <a:extLst>
                  <a:ext uri="{0D108BD9-81ED-4DB2-BD59-A6C34878D82A}">
                    <a16:rowId xmlns:a16="http://schemas.microsoft.com/office/drawing/2014/main" val="2783605605"/>
                  </a:ext>
                </a:extLst>
              </a:tr>
              <a:tr h="78457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Структурирует данные в </a:t>
                      </a: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кортежи 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(или строки)</a:t>
                      </a:r>
                    </a:p>
                  </a:txBody>
                  <a:tcPr marL="58284" marR="58284" marT="29142" marB="291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Вместо строк в документах имеются </a:t>
                      </a: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свойства 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без теоретических определений.</a:t>
                      </a:r>
                    </a:p>
                  </a:txBody>
                  <a:tcPr marL="58284" marR="58284" marT="29142" marB="29142" anchor="ctr"/>
                </a:tc>
                <a:extLst>
                  <a:ext uri="{0D108BD9-81ED-4DB2-BD59-A6C34878D82A}">
                    <a16:rowId xmlns:a16="http://schemas.microsoft.com/office/drawing/2014/main" val="1919214025"/>
                  </a:ext>
                </a:extLst>
              </a:tr>
              <a:tr h="82633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Определяет данные (образует связи) через ограничения и </a:t>
                      </a: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внешние ключи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84" marR="58284" marT="29142" marB="291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Для определения схем не нужен язык DDL.</a:t>
                      </a:r>
                    </a:p>
                  </a:txBody>
                  <a:tcPr marL="58284" marR="58284" marT="29142" marB="29142" anchor="ctr"/>
                </a:tc>
                <a:extLst>
                  <a:ext uri="{0D108BD9-81ED-4DB2-BD59-A6C34878D82A}">
                    <a16:rowId xmlns:a16="http://schemas.microsoft.com/office/drawing/2014/main" val="308327505"/>
                  </a:ext>
                </a:extLst>
              </a:tr>
              <a:tr h="118475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Для создания связей использует язык DDL (язык описания данных).</a:t>
                      </a:r>
                    </a:p>
                  </a:txBody>
                  <a:tcPr marL="58284" marR="58284" marT="29142" marB="291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Вместо внешних ключей связи реализованы через </a:t>
                      </a: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вложенные данные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(в одном документе могут содержаться другие, вложенные в него, документы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84" marR="58284" marT="29142" marB="29142" anchor="ctr"/>
                </a:tc>
                <a:extLst>
                  <a:ext uri="{0D108BD9-81ED-4DB2-BD59-A6C34878D82A}">
                    <a16:rowId xmlns:a16="http://schemas.microsoft.com/office/drawing/2014/main" val="2124696888"/>
                  </a:ext>
                </a:extLst>
              </a:tr>
              <a:tr h="125532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Обеспечивает </a:t>
                      </a: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исключительную согласованность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В некоторых случаях она просто необходима (например, ежедневные банковские операции).</a:t>
                      </a:r>
                    </a:p>
                  </a:txBody>
                  <a:tcPr marL="58284" marR="58284" marT="29142" marB="2914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Обеспечивает 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согласованность в конечном счете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(с периодом несогласованности).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84" marR="58284" marT="29142" marB="29142"/>
                </a:tc>
                <a:extLst>
                  <a:ext uri="{0D108BD9-81ED-4DB2-BD59-A6C34878D82A}">
                    <a16:rowId xmlns:a16="http://schemas.microsoft.com/office/drawing/2014/main" val="163514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05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43B23-6F58-A8BF-97FD-2E86B6EC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59278-B40B-B95A-EA2F-B9326ACEF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SQLServer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PostgreSql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MySql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SQLite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Oracle 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IBM Db2 </a:t>
            </a:r>
            <a:r>
              <a:rPr lang="ru-RU" sz="2400" dirty="0"/>
              <a:t>и </a:t>
            </a:r>
            <a:r>
              <a:rPr lang="ru-RU" sz="2400" dirty="0" err="1"/>
              <a:t>тд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9323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82876-CE7F-310E-B15B-67888F24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Полнотекстовый поиск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DA48B0-E3E0-1E41-6561-63BA2B12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0" dirty="0">
                <a:effectLst/>
                <a:latin typeface="Arial" panose="020B0604020202020204" pitchFamily="34" charset="0"/>
              </a:rPr>
              <a:t>Полнотекстовый поиск — автоматизированный поиск документов, при котором поиск ведётся не по именам документов, а по их содержимому, всему или существенной части.</a:t>
            </a:r>
          </a:p>
          <a:p>
            <a:pPr algn="just"/>
            <a:r>
              <a:rPr lang="ru-RU" i="0" dirty="0">
                <a:effectLst/>
                <a:latin typeface="Arial" panose="020B0604020202020204" pitchFamily="34" charset="0"/>
              </a:rPr>
              <a:t>Поисковый индекс — </a:t>
            </a:r>
            <a:r>
              <a:rPr lang="ru-RU" i="0" u="none" strike="noStrike" dirty="0">
                <a:effectLst/>
                <a:latin typeface="Arial" panose="020B0604020202020204" pitchFamily="34" charset="0"/>
              </a:rPr>
              <a:t>структура данных</a:t>
            </a:r>
            <a:r>
              <a:rPr lang="ru-RU" i="0" dirty="0">
                <a:effectLst/>
                <a:latin typeface="Arial" panose="020B0604020202020204" pitchFamily="34" charset="0"/>
              </a:rPr>
              <a:t>, которая содержит информацию о документах.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1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DBCCD-9D97-D114-2E7A-6F92CEE4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Полнотекстовые индексы </a:t>
            </a:r>
            <a:br>
              <a:rPr lang="ru-RU" sz="3600" dirty="0"/>
            </a:br>
            <a:r>
              <a:rPr lang="ru-RU" sz="3600" dirty="0" err="1"/>
              <a:t>Суффиксное</a:t>
            </a:r>
            <a:r>
              <a:rPr lang="ru-RU" sz="3600" dirty="0"/>
              <a:t> дерево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D5F2C7-F627-0CAD-7807-4C273BC55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280" y="1585716"/>
            <a:ext cx="8133080" cy="5272283"/>
          </a:xfrm>
        </p:spPr>
      </p:pic>
    </p:spTree>
    <p:extLst>
      <p:ext uri="{BB962C8B-B14F-4D97-AF65-F5344CB8AC3E}">
        <p14:creationId xmlns:p14="http://schemas.microsoft.com/office/powerpoint/2010/main" val="130753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90AF4-4A3D-BDFE-C33B-7E313C60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Префиксное дерево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17DB056-51F0-4E7D-77CF-45CF6804F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511" y="1328957"/>
            <a:ext cx="9090977" cy="5443953"/>
          </a:xfrm>
        </p:spPr>
      </p:pic>
    </p:spTree>
    <p:extLst>
      <p:ext uri="{BB962C8B-B14F-4D97-AF65-F5344CB8AC3E}">
        <p14:creationId xmlns:p14="http://schemas.microsoft.com/office/powerpoint/2010/main" val="957001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760DA-3D00-4474-A160-CA5A0A71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Инвертированный индекс</a:t>
            </a:r>
          </a:p>
        </p:txBody>
      </p:sp>
      <p:pic>
        <p:nvPicPr>
          <p:cNvPr id="15362" name="Picture 2" descr="terms-and-posting-lists">
            <a:extLst>
              <a:ext uri="{FF2B5EF4-FFF2-40B4-BE49-F238E27FC236}">
                <a16:creationId xmlns:a16="http://schemas.microsoft.com/office/drawing/2014/main" id="{A1405993-52F4-D040-EC03-4F8AE8A615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2" y="1887537"/>
            <a:ext cx="39147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97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6D93C-88D1-11C3-4E30-2CCAFBEC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AC719-4E09-E4F0-4590-A71C3008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AEBBE13-350A-3058-562B-5E38EC4F1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15" y="2321170"/>
            <a:ext cx="11615570" cy="3185327"/>
          </a:xfrm>
        </p:spPr>
      </p:pic>
    </p:spTree>
    <p:extLst>
      <p:ext uri="{BB962C8B-B14F-4D97-AF65-F5344CB8AC3E}">
        <p14:creationId xmlns:p14="http://schemas.microsoft.com/office/powerpoint/2010/main" val="43035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15E88-51F6-A9D6-6682-495F94CD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</a:t>
            </a:r>
            <a:r>
              <a:rPr lang="ru-RU" dirty="0"/>
              <a:t> – кубы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C29863-9B20-C364-CBFE-A51BA6752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421" y="1825625"/>
            <a:ext cx="5217157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9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C1D2D-B990-F8AC-0523-522668271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4367B-CC37-E28D-C6CD-1C2DF4EA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</a:t>
            </a:r>
            <a:r>
              <a:rPr lang="ru-RU" dirty="0"/>
              <a:t> – кубы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DE65016-F21E-E43F-C144-F84BB0F4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Куб данных — это дизайн-паттерн, в котором показатели, агрегируются по разным разрезам.</a:t>
            </a:r>
          </a:p>
          <a:p>
            <a:pPr algn="just"/>
            <a:r>
              <a:rPr lang="ru-RU" dirty="0"/>
              <a:t>Дизайн-паттерн реализован в основном в двух контекстах: </a:t>
            </a:r>
          </a:p>
          <a:p>
            <a:pPr lvl="1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предварительно агрегированная таблица в реляционной базе данных.</a:t>
            </a:r>
          </a:p>
          <a:p>
            <a:pPr lvl="1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объект данных в специализированной OLAP-системе.</a:t>
            </a:r>
          </a:p>
          <a:p>
            <a:pPr marL="457200" lvl="1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5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F8FFC-630F-3D30-5B82-95061252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</a:t>
            </a:r>
            <a:r>
              <a:rPr lang="ru-RU" dirty="0"/>
              <a:t> – кубы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CFA57-0E18-5CCA-1CEC-85517583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SELECT SUM(price) as </a:t>
            </a:r>
            <a:r>
              <a:rPr lang="en-US" dirty="0" err="1">
                <a:latin typeface="Consolas" panose="020B0609020204030204" pitchFamily="49" charset="0"/>
              </a:rPr>
              <a:t>total_sales</a:t>
            </a:r>
            <a:r>
              <a:rPr lang="en-US" dirty="0">
                <a:latin typeface="Consolas" panose="020B0609020204030204" pitchFamily="49" charset="0"/>
              </a:rPr>
              <a:t>, region, store, product </a:t>
            </a:r>
          </a:p>
          <a:p>
            <a:r>
              <a:rPr lang="en-US" dirty="0">
                <a:latin typeface="Consolas" panose="020B0609020204030204" pitchFamily="49" charset="0"/>
              </a:rPr>
              <a:t>FROM sales GROUP BY CUBE(region, store, product);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40BD816-36C0-F389-495A-858CBDAA0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3429000"/>
            <a:ext cx="91725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4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3A0DF-9392-72CF-B3A1-AF6859A4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OLAP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AC1CB-9D70-9BF2-C711-916E3606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 latinLnBrk="0">
              <a:buNone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MOLAP (</a:t>
            </a:r>
            <a:r>
              <a:rPr lang="ru-RU" b="1" i="0" u="none" strike="noStrike" dirty="0" err="1">
                <a:solidFill>
                  <a:srgbClr val="000000"/>
                </a:solidFill>
                <a:effectLst/>
              </a:rPr>
              <a:t>multidimensional</a:t>
            </a: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 OLAP)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– </a:t>
            </a:r>
            <a:r>
              <a:rPr lang="ru-RU" dirty="0">
                <a:solidFill>
                  <a:srgbClr val="000000"/>
                </a:solidFill>
              </a:rPr>
              <a:t>п</a:t>
            </a:r>
            <a:r>
              <a:rPr lang="ru-RU" i="0" u="none" strike="noStrike" dirty="0">
                <a:solidFill>
                  <a:srgbClr val="000000"/>
                </a:solidFill>
                <a:effectLst/>
              </a:rPr>
              <a:t>ервичные данные и результат их обработки хранятся в виде классических OLAP-кубов, описанных в предыдущем разделе. Это самый быстрый метод из всех трёх — пользователь сразу извлекает по запросу любой срез хранящейся информации.</a:t>
            </a:r>
          </a:p>
          <a:p>
            <a:pPr algn="just" fontAlgn="base" latinLnBrk="0">
              <a:buNone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ROLAP (</a:t>
            </a:r>
            <a:r>
              <a:rPr lang="ru-RU" b="1" i="0" u="none" strike="noStrike" dirty="0" err="1">
                <a:solidFill>
                  <a:srgbClr val="000000"/>
                </a:solidFill>
                <a:effectLst/>
              </a:rPr>
              <a:t>relational</a:t>
            </a: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 OLAP) </a:t>
            </a:r>
            <a:r>
              <a:rPr lang="ru-RU" i="0" u="none" strike="noStrike" dirty="0">
                <a:solidFill>
                  <a:srgbClr val="000000"/>
                </a:solidFill>
                <a:effectLst/>
              </a:rPr>
              <a:t>— исходные данные и результат их обработки хранятся в реляционных базах данных, а не в OLAP-кубе. Система проще по структуре, так как информация находится в обычных SQL-таблицах, но медленнее, чем MOLAP. Для получения каждого среза приходится отправлять несколько запросов к разным таблицам.</a:t>
            </a:r>
          </a:p>
          <a:p>
            <a:pPr algn="just" fontAlgn="base" latinLnBrk="0"/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HOLAP (</a:t>
            </a:r>
            <a:r>
              <a:rPr lang="ru-RU" b="1" i="0" u="none" strike="noStrike" dirty="0" err="1">
                <a:solidFill>
                  <a:srgbClr val="000000"/>
                </a:solidFill>
                <a:effectLst/>
              </a:rPr>
              <a:t>hybrid</a:t>
            </a: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 OLAP) </a:t>
            </a:r>
            <a:r>
              <a:rPr lang="ru-RU" i="0" u="none" strike="noStrike" dirty="0">
                <a:solidFill>
                  <a:srgbClr val="000000"/>
                </a:solidFill>
                <a:effectLst/>
              </a:rPr>
              <a:t>— гибридная схема, объединяющая MOLAP и ROLAP. Первичная информация хранится в реляционной БД, а результат её анализа — в многомерном кубе. Этот вариант применяется чаще всего, так как использует сильные стороны обоих подходов.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03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17A70-8727-8563-C021-BA757F6D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3C6A4E-0A1F-ACC8-87A7-A7F68157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изучение потребностей клиентов и оценивание востребованности товаров в онлайн-магазине;</a:t>
            </a:r>
          </a:p>
          <a:p>
            <a:pPr marL="457200" indent="-457200" algn="just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оценивание эффективности логистики и оптимизирование маршрутов;</a:t>
            </a:r>
          </a:p>
          <a:p>
            <a:pPr marL="457200" indent="-457200" algn="just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управление ресурсами компании</a:t>
            </a:r>
          </a:p>
          <a:p>
            <a:pPr marL="457200" indent="-457200" algn="just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подготовка финансовых, товарных и других видов отчётов;</a:t>
            </a:r>
          </a:p>
          <a:p>
            <a:pPr marL="457200" indent="-457200" algn="just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поиск причин снижения выручки и прибыли, определение механизмов их устранения и так далее.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011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1221</Words>
  <Application>Microsoft Office PowerPoint</Application>
  <PresentationFormat>Широкоэкранный</PresentationFormat>
  <Paragraphs>94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Тема Office</vt:lpstr>
      <vt:lpstr>Технологии программирования</vt:lpstr>
      <vt:lpstr>Лекция №5 Работа с базой данных</vt:lpstr>
      <vt:lpstr>Реляционные базы данных</vt:lpstr>
      <vt:lpstr>Реляционные базы данных</vt:lpstr>
      <vt:lpstr>OLAP – кубы</vt:lpstr>
      <vt:lpstr>OLAP – кубы</vt:lpstr>
      <vt:lpstr>OLAP – кубы</vt:lpstr>
      <vt:lpstr>Типы OLAP</vt:lpstr>
      <vt:lpstr>Применение</vt:lpstr>
      <vt:lpstr>Применение</vt:lpstr>
      <vt:lpstr>Базы данных «ключ – значение»</vt:lpstr>
      <vt:lpstr>Общие принципы</vt:lpstr>
      <vt:lpstr>Redis</vt:lpstr>
      <vt:lpstr>Redis – структуры данных</vt:lpstr>
      <vt:lpstr>Redis – типы данных</vt:lpstr>
      <vt:lpstr>Вариант использования Redis</vt:lpstr>
      <vt:lpstr>Скорость работы памяти</vt:lpstr>
      <vt:lpstr>Колоночные базы данных</vt:lpstr>
      <vt:lpstr>Построчное хранение</vt:lpstr>
      <vt:lpstr>Построчное хранение</vt:lpstr>
      <vt:lpstr>Построчное хранение</vt:lpstr>
      <vt:lpstr>Колоночное хранение</vt:lpstr>
      <vt:lpstr>Колоночное хранение</vt:lpstr>
      <vt:lpstr>Оптимизация хранения</vt:lpstr>
      <vt:lpstr>Оптимизация хранения</vt:lpstr>
      <vt:lpstr>ClickHouse</vt:lpstr>
      <vt:lpstr>Документно-ориентированные базы данных</vt:lpstr>
      <vt:lpstr>Презентация PowerPoint</vt:lpstr>
      <vt:lpstr>Презентация PowerPoint</vt:lpstr>
      <vt:lpstr>Полнотекстовый поиск</vt:lpstr>
      <vt:lpstr>Полнотекстовые индексы  Суффиксное дерево</vt:lpstr>
      <vt:lpstr>Префиксное дерево</vt:lpstr>
      <vt:lpstr>Инвертированный индекс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Петров</dc:creator>
  <cp:lastModifiedBy>Иван Петров</cp:lastModifiedBy>
  <cp:revision>145</cp:revision>
  <dcterms:created xsi:type="dcterms:W3CDTF">2024-09-02T04:38:38Z</dcterms:created>
  <dcterms:modified xsi:type="dcterms:W3CDTF">2025-03-28T07:46:39Z</dcterms:modified>
</cp:coreProperties>
</file>