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2" d="100"/>
          <a:sy n="22" d="100"/>
        </p:scale>
        <p:origin x="1289" y="110"/>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11/24/2016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11/24/2016</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369560" y="-228600"/>
            <a:ext cx="329184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V-Menu Restaurant Management System</a:t>
            </a:r>
          </a:p>
          <a:p>
            <a:pPr algn="ctr" eaLnBrk="1" hangingPunct="1"/>
            <a:r>
              <a:rPr lang="en-US" sz="6000" b="1" i="1" dirty="0">
                <a:solidFill>
                  <a:schemeClr val="accent3">
                    <a:lumMod val="20000"/>
                    <a:lumOff val="80000"/>
                  </a:schemeClr>
                </a:solidFill>
                <a:latin typeface="+mn-lt"/>
              </a:rPr>
              <a:t>Building the Restaurant of Tomorrow Today</a:t>
            </a:r>
            <a:endParaRPr lang="en-US" sz="6000" b="1" i="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286000"/>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rgbClr val="9BBB59">
                    <a:lumMod val="20000"/>
                    <a:lumOff val="80000"/>
                  </a:srgbClr>
                </a:solidFill>
                <a:latin typeface="Calibri"/>
              </a:rPr>
              <a:t>Team: Matthew Boyette, William Mejia, Demetrius Myers, Slaven Popadic</a:t>
            </a:r>
          </a:p>
          <a:p>
            <a:pPr algn="ctr" eaLnBrk="1" hangingPunct="1"/>
            <a:r>
              <a:rPr lang="en-US" sz="4000" dirty="0">
                <a:solidFill>
                  <a:srgbClr val="9BBB59">
                    <a:lumMod val="20000"/>
                    <a:lumOff val="80000"/>
                  </a:srgbClr>
                </a:solidFill>
                <a:latin typeface="Calibri"/>
              </a:rPr>
              <a:t>https://github.com/Dyndrilliac/cen-4010-assignments</a:t>
            </a:r>
          </a:p>
          <a:p>
            <a:pPr algn="ctr" eaLnBrk="1" hangingPunct="1"/>
            <a:r>
              <a:rPr lang="en-US" sz="4000" dirty="0">
                <a:solidFill>
                  <a:srgbClr val="9BBB59">
                    <a:lumMod val="20000"/>
                    <a:lumOff val="80000"/>
                  </a:srgbClr>
                </a:solidFill>
                <a:latin typeface="Calibri"/>
              </a:rPr>
              <a:t>1 UNF Drive | Jacksonville, FL 32224 | Phone: (904) 620-1000</a:t>
            </a:r>
          </a:p>
        </p:txBody>
      </p:sp>
      <p:sp>
        <p:nvSpPr>
          <p:cNvPr id="10" name="Text Box 189"/>
          <p:cNvSpPr txBox="1">
            <a:spLocks noChangeArrowheads="1"/>
          </p:cNvSpPr>
          <p:nvPr/>
        </p:nvSpPr>
        <p:spPr bwMode="auto">
          <a:xfrm>
            <a:off x="33284160" y="5486400"/>
            <a:ext cx="9144000" cy="175428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Our team chose to perform functional decomposition for our application since it most accurately mirrored our high-level use case diagram.</a:t>
            </a:r>
            <a:endParaRPr lang="en-US" sz="3200" dirty="0">
              <a:latin typeface="Calibri" pitchFamily="34" charset="0"/>
            </a:endParaRPr>
          </a:p>
        </p:txBody>
      </p:sp>
      <p:sp>
        <p:nvSpPr>
          <p:cNvPr id="32" name="Rectangle 31"/>
          <p:cNvSpPr/>
          <p:nvPr/>
        </p:nvSpPr>
        <p:spPr>
          <a:xfrm>
            <a:off x="33284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Functional Decomposition Diagram</a:t>
            </a:r>
          </a:p>
        </p:txBody>
      </p:sp>
      <p:sp>
        <p:nvSpPr>
          <p:cNvPr id="15" name="Text Box 194"/>
          <p:cNvSpPr txBox="1">
            <a:spLocks noChangeArrowheads="1"/>
          </p:cNvSpPr>
          <p:nvPr/>
        </p:nvSpPr>
        <p:spPr bwMode="auto">
          <a:xfrm>
            <a:off x="11338560" y="14173200"/>
            <a:ext cx="21214080" cy="99060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anose="020F0502020204030204" pitchFamily="34" charset="0"/>
                <a:ea typeface="Calibri" panose="020F0502020204030204" pitchFamily="34" charset="0"/>
                <a:cs typeface="Times New Roman" panose="02020603050405020304" pitchFamily="18" charset="0"/>
              </a:rPr>
              <a:t>V-Menu is a system designed to turn the day-to-day logistics of managing a restaurant into a problem solvable using distributed computing. By turning the individual human elements of the restaurant into computable problems, we hope to push the boundaries and take the next step toward a completely automated restaurant. Although a fully automated restaurant is still relatively infeasible with today’s level of off-the-shelf consumer technology, it won’t be long before advances in robotics make such an occurrence not only practical, but also commonplace. There are three primary factors of functionality that must be addressed before robotic employees become ready for mainstream adoption.</a:t>
            </a:r>
          </a:p>
          <a:p>
            <a:pPr algn="just" eaLnBrk="1" hangingPunct="1"/>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eaLnBrk="1" hangingPunct="1">
              <a:buFont typeface="Arial" panose="020B0604020202020204" pitchFamily="34" charset="0"/>
              <a:buChar char="•"/>
            </a:pPr>
            <a:r>
              <a:rPr lang="en-US" sz="3200" dirty="0">
                <a:latin typeface="Calibri" panose="020F0502020204030204" pitchFamily="34" charset="0"/>
                <a:ea typeface="Calibri" panose="020F0502020204030204" pitchFamily="34" charset="0"/>
                <a:cs typeface="Times New Roman" panose="02020603050405020304" pitchFamily="18" charset="0"/>
              </a:rPr>
              <a:t>Precision of movement. Tasks like cooking and waiting tables require precise movements, and the objects being moved are designed to be manipulated by a human hand.</a:t>
            </a:r>
          </a:p>
          <a:p>
            <a:pPr marL="457200" indent="-457200" algn="just" eaLnBrk="1" hangingPunct="1">
              <a:buFont typeface="Arial" panose="020B0604020202020204" pitchFamily="34" charset="0"/>
              <a:buChar char="•"/>
            </a:pPr>
            <a:r>
              <a:rPr lang="en-US" sz="3200" dirty="0">
                <a:latin typeface="Calibri" panose="020F0502020204030204" pitchFamily="34" charset="0"/>
                <a:ea typeface="Calibri" panose="020F0502020204030204" pitchFamily="34" charset="0"/>
                <a:cs typeface="Times New Roman" panose="02020603050405020304" pitchFamily="18" charset="0"/>
              </a:rPr>
              <a:t>Collision avoidance. A restaurant is usually a bustling place with a great deal of movement (not only by employees, but also customers). Being able to avoid colliding with obstacles is critical.</a:t>
            </a:r>
          </a:p>
          <a:p>
            <a:pPr marL="457200" indent="-457200" algn="just" eaLnBrk="1" hangingPunct="1">
              <a:buFont typeface="Arial" panose="020B0604020202020204" pitchFamily="34" charset="0"/>
              <a:buChar char="•"/>
            </a:pPr>
            <a:r>
              <a:rPr lang="en-US" sz="3200" dirty="0">
                <a:latin typeface="Calibri" panose="020F0502020204030204" pitchFamily="34" charset="0"/>
                <a:ea typeface="Calibri" panose="020F0502020204030204" pitchFamily="34" charset="0"/>
                <a:cs typeface="Times New Roman" panose="02020603050405020304" pitchFamily="18" charset="0"/>
              </a:rPr>
              <a:t>Communication interface. Computerized speech recognition still has some ways to go before a randomly chosen customer can reliably communicate their orders verbally to a robotic employee.</a:t>
            </a:r>
          </a:p>
          <a:p>
            <a:pPr algn="just" eaLnBrk="1" hangingPunct="1"/>
            <a:endParaRPr lang="en-US" sz="3200" dirty="0">
              <a:latin typeface="Calibri" panose="020F0502020204030204" pitchFamily="34" charset="0"/>
              <a:cs typeface="Times New Roman" panose="02020603050405020304" pitchFamily="18" charset="0"/>
            </a:endParaRPr>
          </a:p>
          <a:p>
            <a:pPr algn="just" eaLnBrk="1" hangingPunct="1"/>
            <a:r>
              <a:rPr lang="en-US" sz="3200" dirty="0">
                <a:latin typeface="Calibri" panose="020F0502020204030204" pitchFamily="34" charset="0"/>
                <a:ea typeface="Calibri" panose="020F0502020204030204" pitchFamily="34" charset="0"/>
                <a:cs typeface="Times New Roman" panose="02020603050405020304" pitchFamily="18" charset="0"/>
              </a:rPr>
              <a:t>Many restaurants currently have similar systems in place already, but the feature-set and overall design is inconsistent. Further, many of these systems focus solely on patrons who want food delivered to an exterior location, or patrons who wish to pick up their food at the restaurant and then take it with them to dine elsewhere (usually a home or office). Our goal is two-fold: to serve the needs of those dining inside the restaurant, and to merge the functionality of existing systems for a consistent design and interface which can be easily customized or extended to suit each individual client.</a:t>
            </a:r>
            <a:endParaRPr lang="en-US" sz="3200" dirty="0">
              <a:latin typeface="Calibri" pitchFamily="34" charset="0"/>
            </a:endParaRPr>
          </a:p>
        </p:txBody>
      </p:sp>
      <p:sp>
        <p:nvSpPr>
          <p:cNvPr id="33" name="Rectangle 32"/>
          <p:cNvSpPr/>
          <p:nvPr/>
        </p:nvSpPr>
        <p:spPr>
          <a:xfrm>
            <a:off x="1463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High-Level Use Case Diagram</a:t>
            </a:r>
          </a:p>
        </p:txBody>
      </p:sp>
      <p:sp>
        <p:nvSpPr>
          <p:cNvPr id="13" name="Text Box 192"/>
          <p:cNvSpPr txBox="1">
            <a:spLocks noChangeArrowheads="1"/>
          </p:cNvSpPr>
          <p:nvPr/>
        </p:nvSpPr>
        <p:spPr bwMode="auto">
          <a:xfrm>
            <a:off x="11338560" y="5486400"/>
            <a:ext cx="2121408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V-Menu is a web application that utilizes a standard client-server configuration over the HTTP and HTTPS protocols. It is built on top of a standard LAMP stack, and is integrated with the OpenMenu service. The core of V-Menu was built using the Drupal content management system (CMS) framework. The layout was designed using Bootstrap Studio.</a:t>
            </a:r>
          </a:p>
          <a:p>
            <a:pPr eaLnBrk="1" hangingPunct="1"/>
            <a:endParaRPr lang="en-US" sz="3200" dirty="0">
              <a:latin typeface="Calibri" pitchFamily="34" charset="0"/>
            </a:endParaRPr>
          </a:p>
          <a:p>
            <a:pPr marL="457200" indent="-457200" eaLnBrk="1" hangingPunct="1">
              <a:buFont typeface="Arial" panose="020B0604020202020204" pitchFamily="34" charset="0"/>
              <a:buChar char="•"/>
            </a:pPr>
            <a:r>
              <a:rPr lang="en-US" sz="3200" dirty="0">
                <a:latin typeface="Calibri" pitchFamily="34" charset="0"/>
              </a:rPr>
              <a:t>Drupal 8.2.x</a:t>
            </a:r>
          </a:p>
          <a:p>
            <a:pPr marL="457200" indent="-457200" eaLnBrk="1" hangingPunct="1">
              <a:buFont typeface="Arial" panose="020B0604020202020204" pitchFamily="34" charset="0"/>
              <a:buChar char="•"/>
            </a:pPr>
            <a:r>
              <a:rPr lang="en-US" sz="3200" dirty="0">
                <a:latin typeface="Calibri" pitchFamily="34" charset="0"/>
              </a:rPr>
              <a:t>Ubuntu Server</a:t>
            </a:r>
          </a:p>
          <a:p>
            <a:pPr marL="457200" indent="-457200" eaLnBrk="1" hangingPunct="1">
              <a:buFont typeface="Arial" panose="020B0604020202020204" pitchFamily="34" charset="0"/>
              <a:buChar char="•"/>
            </a:pPr>
            <a:r>
              <a:rPr lang="en-US" sz="3200" dirty="0">
                <a:latin typeface="Calibri" pitchFamily="34" charset="0"/>
              </a:rPr>
              <a:t>Apache</a:t>
            </a:r>
          </a:p>
          <a:p>
            <a:pPr marL="457200" indent="-457200" eaLnBrk="1" hangingPunct="1">
              <a:buFont typeface="Arial" panose="020B0604020202020204" pitchFamily="34" charset="0"/>
              <a:buChar char="•"/>
            </a:pPr>
            <a:r>
              <a:rPr lang="en-US" sz="3200" dirty="0">
                <a:latin typeface="Calibri" pitchFamily="34" charset="0"/>
              </a:rPr>
              <a:t>MariaDB/MySQL</a:t>
            </a:r>
          </a:p>
          <a:p>
            <a:pPr marL="457200" indent="-457200" eaLnBrk="1" hangingPunct="1">
              <a:buFont typeface="Arial" panose="020B0604020202020204" pitchFamily="34" charset="0"/>
              <a:buChar char="•"/>
            </a:pPr>
            <a:r>
              <a:rPr lang="en-US" sz="3200" dirty="0">
                <a:latin typeface="Calibri" pitchFamily="34" charset="0"/>
              </a:rPr>
              <a:t>PHP</a:t>
            </a:r>
          </a:p>
          <a:p>
            <a:pPr marL="457200" indent="-457200" eaLnBrk="1" hangingPunct="1">
              <a:buFont typeface="Arial" panose="020B0604020202020204" pitchFamily="34" charset="0"/>
              <a:buChar char="•"/>
            </a:pPr>
            <a:r>
              <a:rPr lang="en-US" sz="3200" dirty="0">
                <a:latin typeface="Calibri" pitchFamily="34" charset="0"/>
              </a:rPr>
              <a:t>JQuery</a:t>
            </a:r>
          </a:p>
          <a:p>
            <a:pPr marL="457200" indent="-457200" eaLnBrk="1" hangingPunct="1">
              <a:buFont typeface="Arial" panose="020B0604020202020204" pitchFamily="34" charset="0"/>
              <a:buChar char="•"/>
            </a:pPr>
            <a:r>
              <a:rPr lang="en-US" sz="3200" dirty="0">
                <a:latin typeface="Calibri" pitchFamily="34" charset="0"/>
              </a:rPr>
              <a:t>Bootstrap</a:t>
            </a:r>
          </a:p>
          <a:p>
            <a:pPr marL="457200" indent="-457200" eaLnBrk="1" hangingPunct="1">
              <a:buFont typeface="Arial" panose="020B0604020202020204" pitchFamily="34" charset="0"/>
              <a:buChar char="•"/>
            </a:pPr>
            <a:r>
              <a:rPr lang="en-US" sz="3200" dirty="0">
                <a:latin typeface="Calibri" pitchFamily="34" charset="0"/>
              </a:rPr>
              <a:t>Bootstrap Studio</a:t>
            </a:r>
          </a:p>
          <a:p>
            <a:pPr marL="457200" indent="-457200" eaLnBrk="1" hangingPunct="1">
              <a:buFont typeface="Arial" panose="020B0604020202020204" pitchFamily="34" charset="0"/>
              <a:buChar char="•"/>
            </a:pPr>
            <a:r>
              <a:rPr lang="en-US" sz="3200" dirty="0">
                <a:latin typeface="Calibri" pitchFamily="34" charset="0"/>
              </a:rPr>
              <a:t>MySQL Workbench</a:t>
            </a:r>
          </a:p>
          <a:p>
            <a:pPr marL="457200" indent="-457200" eaLnBrk="1" hangingPunct="1">
              <a:buFont typeface="Arial" panose="020B0604020202020204" pitchFamily="34" charset="0"/>
              <a:buChar char="•"/>
            </a:pPr>
            <a:r>
              <a:rPr lang="en-US" sz="3200" dirty="0">
                <a:latin typeface="Calibri" pitchFamily="34" charset="0"/>
              </a:rPr>
              <a:t>Microsoft Visual Studio</a:t>
            </a:r>
          </a:p>
        </p:txBody>
      </p:sp>
      <p:sp>
        <p:nvSpPr>
          <p:cNvPr id="34" name="Rectangle 33"/>
          <p:cNvSpPr/>
          <p:nvPr/>
        </p:nvSpPr>
        <p:spPr>
          <a:xfrm>
            <a:off x="11338560" y="4800600"/>
            <a:ext cx="2121408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36" name="Rectangle 35"/>
          <p:cNvSpPr/>
          <p:nvPr/>
        </p:nvSpPr>
        <p:spPr>
          <a:xfrm>
            <a:off x="33284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Server Architecture Diagram</a:t>
            </a:r>
          </a:p>
        </p:txBody>
      </p:sp>
      <p:sp>
        <p:nvSpPr>
          <p:cNvPr id="45" name="Rectangle 44"/>
          <p:cNvSpPr/>
          <p:nvPr/>
        </p:nvSpPr>
        <p:spPr>
          <a:xfrm>
            <a:off x="11338560" y="13487400"/>
            <a:ext cx="2121408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Objectives</a:t>
            </a:r>
          </a:p>
        </p:txBody>
      </p:sp>
      <p:pic>
        <p:nvPicPr>
          <p:cNvPr id="49" name="Picture 178"/>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1481169" y="8458138"/>
            <a:ext cx="1584281" cy="2848707"/>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7139644" y="8458200"/>
            <a:ext cx="2611732" cy="284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20172373" y="11513095"/>
            <a:ext cx="4600338"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V-Menu main page layout.</a:t>
            </a:r>
          </a:p>
          <a:p>
            <a:pPr eaLnBrk="1" hangingPunct="1"/>
            <a:r>
              <a:rPr lang="en-US" sz="2400" dirty="0">
                <a:latin typeface="Calibri" pitchFamily="34" charset="0"/>
              </a:rPr>
              <a:t>Smartphone form factor.</a:t>
            </a:r>
          </a:p>
        </p:txBody>
      </p:sp>
      <p:sp>
        <p:nvSpPr>
          <p:cNvPr id="52" name="Text Box 181"/>
          <p:cNvSpPr txBox="1">
            <a:spLocks noChangeArrowheads="1"/>
          </p:cNvSpPr>
          <p:nvPr/>
        </p:nvSpPr>
        <p:spPr bwMode="auto">
          <a:xfrm>
            <a:off x="26344571" y="11513095"/>
            <a:ext cx="4600338" cy="80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V-Menu main page layout.</a:t>
            </a:r>
          </a:p>
          <a:p>
            <a:pPr eaLnBrk="1" hangingPunct="1"/>
            <a:r>
              <a:rPr lang="en-US" sz="2400" dirty="0">
                <a:latin typeface="Calibri" pitchFamily="34" charset="0"/>
              </a:rPr>
              <a:t>Tablet form factor.</a:t>
            </a:r>
          </a:p>
        </p:txBody>
      </p:sp>
      <p:sp>
        <p:nvSpPr>
          <p:cNvPr id="40" name="Text Box 193"/>
          <p:cNvSpPr txBox="1">
            <a:spLocks noChangeArrowheads="1"/>
          </p:cNvSpPr>
          <p:nvPr/>
        </p:nvSpPr>
        <p:spPr bwMode="auto">
          <a:xfrm>
            <a:off x="11338560" y="25589548"/>
            <a:ext cx="31089600" cy="175428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V-Menu is the future of digital restaurant management. Our product provides a convenient way for the customer to get what they want in real-time without the hassle of waiting in line, while simultaneously arming management with advanced operational data metrics for maximal business decision making assistance. We have gone to great lengths to package simplicity and reliability all in one application.</a:t>
            </a:r>
            <a:endParaRPr lang="en-US" sz="3200" dirty="0">
              <a:latin typeface="Calibri" pitchFamily="34" charset="0"/>
            </a:endParaRPr>
          </a:p>
        </p:txBody>
      </p:sp>
      <p:sp>
        <p:nvSpPr>
          <p:cNvPr id="41" name="Rectangle 40"/>
          <p:cNvSpPr/>
          <p:nvPr/>
        </p:nvSpPr>
        <p:spPr>
          <a:xfrm>
            <a:off x="11338560" y="24903747"/>
            <a:ext cx="31089600" cy="68580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pic>
        <p:nvPicPr>
          <p:cNvPr id="42" name="Picture 41"/>
          <p:cNvPicPr>
            <a:picLocks noChangeAspect="1"/>
          </p:cNvPicPr>
          <p:nvPr/>
        </p:nvPicPr>
        <p:blipFill>
          <a:blip r:embed="rId4"/>
          <a:stretch>
            <a:fillRect/>
          </a:stretch>
        </p:blipFill>
        <p:spPr>
          <a:xfrm>
            <a:off x="34240522" y="29260800"/>
            <a:ext cx="8187638" cy="3206774"/>
          </a:xfrm>
          <a:prstGeom prst="rect">
            <a:avLst/>
          </a:prstGeom>
        </p:spPr>
      </p:pic>
      <p:pic>
        <p:nvPicPr>
          <p:cNvPr id="43" name="Picture 42" descr="UNF_LOGO_HORZ_REV [Converted].eps"/>
          <p:cNvPicPr>
            <a:picLocks noChangeAspect="1"/>
          </p:cNvPicPr>
          <p:nvPr/>
        </p:nvPicPr>
        <p:blipFill>
          <a:blip r:embed="rId5" cstate="print"/>
          <a:stretch>
            <a:fillRect/>
          </a:stretch>
        </p:blipFill>
        <p:spPr>
          <a:xfrm>
            <a:off x="34240522" y="381000"/>
            <a:ext cx="7924800" cy="3324960"/>
          </a:xfrm>
          <a:prstGeom prst="rect">
            <a:avLst/>
          </a:prstGeom>
        </p:spPr>
      </p:pic>
      <p:pic>
        <p:nvPicPr>
          <p:cNvPr id="46" name="Picture 45" descr="UNF_LOGO_HORZ_REV [Converted].eps"/>
          <p:cNvPicPr>
            <a:picLocks noChangeAspect="1"/>
          </p:cNvPicPr>
          <p:nvPr/>
        </p:nvPicPr>
        <p:blipFill>
          <a:blip r:embed="rId5" cstate="print"/>
          <a:stretch>
            <a:fillRect/>
          </a:stretch>
        </p:blipFill>
        <p:spPr>
          <a:xfrm>
            <a:off x="1594458" y="384048"/>
            <a:ext cx="7924800" cy="3324960"/>
          </a:xfrm>
          <a:prstGeom prst="rect">
            <a:avLst/>
          </a:prstGeom>
        </p:spPr>
      </p:pic>
      <p:pic>
        <p:nvPicPr>
          <p:cNvPr id="47" name="Picture 46"/>
          <p:cNvPicPr>
            <a:picLocks noChangeAspect="1"/>
          </p:cNvPicPr>
          <p:nvPr/>
        </p:nvPicPr>
        <p:blipFill>
          <a:blip r:embed="rId4"/>
          <a:stretch>
            <a:fillRect/>
          </a:stretch>
        </p:blipFill>
        <p:spPr>
          <a:xfrm>
            <a:off x="1463039" y="29260800"/>
            <a:ext cx="8187638" cy="3206774"/>
          </a:xfrm>
          <a:prstGeom prst="rect">
            <a:avLst/>
          </a:prstGeom>
        </p:spPr>
      </p:pic>
      <p:pic>
        <p:nvPicPr>
          <p:cNvPr id="48" name="Picture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0" y="29451300"/>
            <a:ext cx="2857500" cy="2857500"/>
          </a:xfrm>
          <a:prstGeom prst="rect">
            <a:avLst/>
          </a:prstGeom>
        </p:spPr>
      </p:pic>
      <p:sp>
        <p:nvSpPr>
          <p:cNvPr id="54" name="Text Box 123"/>
          <p:cNvSpPr txBox="1">
            <a:spLocks noChangeArrowheads="1"/>
          </p:cNvSpPr>
          <p:nvPr/>
        </p:nvSpPr>
        <p:spPr bwMode="auto">
          <a:xfrm>
            <a:off x="15316200" y="29225887"/>
            <a:ext cx="16611600" cy="331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just" eaLnBrk="1" hangingPunct="1"/>
            <a:r>
              <a:rPr lang="en-US" sz="4800" dirty="0">
                <a:solidFill>
                  <a:schemeClr val="tx2"/>
                </a:solidFill>
              </a:rPr>
              <a:t>Want to try V-Menu, but don’t want to type? No problem!</a:t>
            </a:r>
          </a:p>
          <a:p>
            <a:pPr algn="just" eaLnBrk="1" hangingPunct="1"/>
            <a:r>
              <a:rPr lang="en-US" sz="4800" dirty="0">
                <a:solidFill>
                  <a:schemeClr val="tx2"/>
                </a:solidFill>
              </a:rPr>
              <a:t>Scan this QR code with your device to open the URL above!</a:t>
            </a: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63040" y="15003053"/>
            <a:ext cx="9143999" cy="12551594"/>
          </a:xfrm>
          <a:prstGeom prst="rect">
            <a:avLst/>
          </a:prstGeom>
        </p:spPr>
      </p:pic>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177370" y="7926480"/>
            <a:ext cx="7410450" cy="4600575"/>
          </a:xfrm>
          <a:prstGeom prst="rect">
            <a:avLst/>
          </a:prstGeom>
        </p:spPr>
      </p:pic>
      <p:sp>
        <p:nvSpPr>
          <p:cNvPr id="55" name="Text Box 191"/>
          <p:cNvSpPr txBox="1">
            <a:spLocks noChangeArrowheads="1"/>
          </p:cNvSpPr>
          <p:nvPr/>
        </p:nvSpPr>
        <p:spPr bwMode="auto">
          <a:xfrm>
            <a:off x="1463039" y="5516153"/>
            <a:ext cx="914400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Have you ever wanted to order your food from the restaurant before you got there? Have you ever been in a situation where the waiter didn’t give you what you ordered? With V-Menu, these annoyances are a thing of the past.</a:t>
            </a:r>
          </a:p>
          <a:p>
            <a:pPr algn="just" eaLnBrk="1" hangingPunct="1"/>
            <a:endParaRPr lang="en-US" sz="3200" dirty="0">
              <a:latin typeface="Calibri" pitchFamily="34" charset="0"/>
            </a:endParaRPr>
          </a:p>
          <a:p>
            <a:pPr algn="just" eaLnBrk="1" hangingPunct="1"/>
            <a:r>
              <a:rPr lang="en-US" sz="3200" dirty="0">
                <a:latin typeface="Calibri" pitchFamily="34" charset="0"/>
              </a:rPr>
              <a:t>With the convenience of V-Menu, you can now order your food on the go and arrive at the restaurant with food nearly ready to serve. The application's OpenMenu integration means you can also send your dining preferences exactly as you like them without fear of miscommunication. V-Menu gives you the flexible futuristic dining experience you didn’t know you were missing!</a:t>
            </a:r>
            <a:endParaRPr lang="en-US" sz="3200" dirty="0">
              <a:latin typeface="Calibri" pitchFamily="34" charset="0"/>
            </a:endParaRPr>
          </a:p>
        </p:txBody>
      </p:sp>
      <p:sp>
        <p:nvSpPr>
          <p:cNvPr id="56" name="Rectangle 55"/>
          <p:cNvSpPr/>
          <p:nvPr/>
        </p:nvSpPr>
        <p:spPr>
          <a:xfrm>
            <a:off x="1463039" y="4830353"/>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284160" y="14173200"/>
            <a:ext cx="9144000" cy="990600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3243</TotalTime>
  <Words>702</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Matthew Boyette</cp:lastModifiedBy>
  <cp:revision>111</cp:revision>
  <cp:lastPrinted>2016-11-25T03:27:43Z</cp:lastPrinted>
  <dcterms:created xsi:type="dcterms:W3CDTF">2013-02-10T21:14:48Z</dcterms:created>
  <dcterms:modified xsi:type="dcterms:W3CDTF">2016-11-25T03:28:02Z</dcterms:modified>
</cp:coreProperties>
</file>