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89" y="-728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9837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878" y="187301"/>
            <a:ext cx="3226125" cy="5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2816550" y="4437965"/>
            <a:ext cx="3864600" cy="8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일시: </a:t>
            </a:r>
            <a:r>
              <a:rPr lang="en-US" altLang="ko-KR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2024.04.29</a:t>
            </a:r>
            <a:r>
              <a:rPr lang="ko-KR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(월) PM </a:t>
            </a:r>
            <a:r>
              <a:rPr lang="en-US" altLang="ko-KR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ko-KR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:30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연사: </a:t>
            </a:r>
            <a:r>
              <a:rPr lang="ko-KR" alt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김다인</a:t>
            </a:r>
            <a:endParaRPr lang="en-US" altLang="ko-KR"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 flipH="1">
            <a:off x="236803" y="5241792"/>
            <a:ext cx="186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02879" y="5702554"/>
            <a:ext cx="6478272" cy="276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 err="1">
                <a:solidFill>
                  <a:schemeClr val="dk1"/>
                </a:solidFill>
              </a:rPr>
              <a:t>복소다변수론은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ko-KR" altLang="en-US" sz="1800" dirty="0" err="1">
                <a:solidFill>
                  <a:schemeClr val="dk1"/>
                </a:solidFill>
              </a:rPr>
              <a:t>다변수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ko-KR" altLang="en-US" sz="1800" dirty="0" err="1">
                <a:solidFill>
                  <a:schemeClr val="dk1"/>
                </a:solidFill>
              </a:rPr>
              <a:t>복소함수를</a:t>
            </a:r>
            <a:r>
              <a:rPr lang="ko-KR" altLang="en-US" sz="1800" dirty="0">
                <a:solidFill>
                  <a:schemeClr val="dk1"/>
                </a:solidFill>
              </a:rPr>
              <a:t> 다루는 분야이다</a:t>
            </a:r>
            <a:r>
              <a:rPr lang="en-US" altLang="ko-KR" sz="1800" dirty="0">
                <a:solidFill>
                  <a:schemeClr val="dk1"/>
                </a:solidFill>
              </a:rPr>
              <a:t>. </a:t>
            </a:r>
            <a:r>
              <a:rPr lang="ko-KR" altLang="en-US" sz="1800" dirty="0">
                <a:solidFill>
                  <a:schemeClr val="dk1"/>
                </a:solidFill>
              </a:rPr>
              <a:t>통상적인 </a:t>
            </a:r>
            <a:r>
              <a:rPr lang="ko-KR" altLang="en-US" sz="1800" dirty="0" err="1">
                <a:solidFill>
                  <a:schemeClr val="dk1"/>
                </a:solidFill>
              </a:rPr>
              <a:t>복소</a:t>
            </a:r>
            <a:r>
              <a:rPr lang="en-US" altLang="ko-KR" sz="1800" dirty="0">
                <a:solidFill>
                  <a:schemeClr val="dk1"/>
                </a:solidFill>
              </a:rPr>
              <a:t>1</a:t>
            </a:r>
            <a:r>
              <a:rPr lang="ko-KR" altLang="en-US" sz="1800" dirty="0">
                <a:solidFill>
                  <a:schemeClr val="dk1"/>
                </a:solidFill>
              </a:rPr>
              <a:t>변수론의 정리들을 간단히 복습한 후</a:t>
            </a:r>
            <a:r>
              <a:rPr lang="en-US" altLang="ko-KR" sz="1800" dirty="0">
                <a:solidFill>
                  <a:schemeClr val="dk1"/>
                </a:solidFill>
              </a:rPr>
              <a:t>, </a:t>
            </a:r>
            <a:r>
              <a:rPr lang="ko-KR" altLang="en-US" sz="1800" dirty="0">
                <a:solidFill>
                  <a:schemeClr val="dk1"/>
                </a:solidFill>
              </a:rPr>
              <a:t>이들 중 다변수로 일반화하여 확장되는 것과 그렇지 못한 것을 구별하고</a:t>
            </a:r>
            <a:r>
              <a:rPr lang="en-US" altLang="ko-KR" sz="1800" dirty="0">
                <a:solidFill>
                  <a:schemeClr val="dk1"/>
                </a:solidFill>
              </a:rPr>
              <a:t>, </a:t>
            </a:r>
            <a:r>
              <a:rPr lang="ko-KR" altLang="en-US" sz="1800" dirty="0">
                <a:solidFill>
                  <a:schemeClr val="dk1"/>
                </a:solidFill>
              </a:rPr>
              <a:t>다변수의 경우에만 성립하는 특성들을 소개한 후 </a:t>
            </a:r>
            <a:r>
              <a:rPr lang="ko-KR" altLang="en-US" sz="1800" dirty="0" err="1">
                <a:solidFill>
                  <a:schemeClr val="dk1"/>
                </a:solidFill>
              </a:rPr>
              <a:t>홀로모픽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ko-KR" altLang="en-US" sz="1800" dirty="0" err="1">
                <a:solidFill>
                  <a:schemeClr val="dk1"/>
                </a:solidFill>
              </a:rPr>
              <a:t>함수층</a:t>
            </a:r>
            <a:r>
              <a:rPr lang="en-US" altLang="ko-KR" sz="1800" dirty="0">
                <a:solidFill>
                  <a:schemeClr val="dk1"/>
                </a:solidFill>
              </a:rPr>
              <a:t>(sheaf of holomorphic functions)</a:t>
            </a:r>
            <a:r>
              <a:rPr lang="ko-KR" altLang="en-US" sz="1800" dirty="0">
                <a:solidFill>
                  <a:schemeClr val="dk1"/>
                </a:solidFill>
              </a:rPr>
              <a:t> 등을 간단히 소개하여 고전 대수기하학과의 대비를 통해 </a:t>
            </a:r>
            <a:r>
              <a:rPr lang="ko-KR" altLang="en-US" sz="1800" dirty="0" err="1">
                <a:solidFill>
                  <a:schemeClr val="dk1"/>
                </a:solidFill>
              </a:rPr>
              <a:t>복소다양체</a:t>
            </a:r>
            <a:r>
              <a:rPr lang="en-US" altLang="ko-KR" sz="1800" dirty="0">
                <a:solidFill>
                  <a:schemeClr val="dk1"/>
                </a:solidFill>
              </a:rPr>
              <a:t>(complex manifold)</a:t>
            </a:r>
            <a:r>
              <a:rPr lang="ko-KR" altLang="en-US" sz="1800" dirty="0">
                <a:solidFill>
                  <a:schemeClr val="dk1"/>
                </a:solidFill>
              </a:rPr>
              <a:t>의 개념을 소개하겠다</a:t>
            </a:r>
            <a:r>
              <a:rPr lang="en-US" altLang="ko-KR" sz="18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88" name="Google Shape;88;p13"/>
          <p:cNvSpPr txBox="1"/>
          <p:nvPr/>
        </p:nvSpPr>
        <p:spPr>
          <a:xfrm>
            <a:off x="202878" y="8505108"/>
            <a:ext cx="6191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ko-K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선수지식</a:t>
            </a:r>
            <a:r>
              <a:rPr 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학부 </a:t>
            </a:r>
            <a:r>
              <a:rPr lang="ko-KR" alt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복소해석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현대대수 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(Ring, Ideal</a:t>
            </a:r>
            <a:r>
              <a:rPr lang="en-US" alt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etc.)</a:t>
            </a:r>
            <a:b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알면 좋은 것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대학원 </a:t>
            </a:r>
            <a:r>
              <a:rPr lang="ko-KR" alt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복소해석</a:t>
            </a:r>
            <a:r>
              <a:rPr lang="en-US" altLang="ko-K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학부 대수기하개론</a:t>
            </a:r>
            <a:endParaRPr lang="en-US" altLang="ko-KR" sz="20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36803" y="752890"/>
            <a:ext cx="6382587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dirty="0">
                <a:solidFill>
                  <a:schemeClr val="dk1"/>
                </a:solidFill>
                <a:highlight>
                  <a:srgbClr val="FFFFFF"/>
                </a:highlight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Several Complex Variables</a:t>
            </a:r>
            <a:endParaRPr sz="3000" dirty="0">
              <a:solidFill>
                <a:schemeClr val="dk1"/>
              </a:solidFill>
              <a:highlight>
                <a:srgbClr val="FFFFFF"/>
              </a:highlight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Function of several complex variables - Wikipedia">
            <a:extLst>
              <a:ext uri="{FF2B5EF4-FFF2-40B4-BE49-F238E27FC236}">
                <a16:creationId xmlns:a16="http://schemas.microsoft.com/office/drawing/2014/main" id="{37EC5500-585C-4989-AE23-B9D79A7A7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74" y="3208020"/>
            <a:ext cx="3980098" cy="104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mit Domains in Several Complex Variables | Semantic Scholar">
            <a:extLst>
              <a:ext uri="{FF2B5EF4-FFF2-40B4-BE49-F238E27FC236}">
                <a16:creationId xmlns:a16="http://schemas.microsoft.com/office/drawing/2014/main" id="{7F8E431D-BB7A-4E49-B9B4-B0204E37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88" y="1573589"/>
            <a:ext cx="3253494" cy="150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lex analysis - Wikipedia">
            <a:extLst>
              <a:ext uri="{FF2B5EF4-FFF2-40B4-BE49-F238E27FC236}">
                <a16:creationId xmlns:a16="http://schemas.microsoft.com/office/drawing/2014/main" id="{F77F70D0-3ED1-4323-A2AD-C996A855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3" y="1439729"/>
            <a:ext cx="2263413" cy="176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plex manifold - Wikipedia">
            <a:extLst>
              <a:ext uri="{FF2B5EF4-FFF2-40B4-BE49-F238E27FC236}">
                <a16:creationId xmlns:a16="http://schemas.microsoft.com/office/drawing/2014/main" id="{4282CA54-2B42-4CDB-BBD1-DD6F3C27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3" y="3224128"/>
            <a:ext cx="1962037" cy="19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95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Arial</vt:lpstr>
      <vt:lpstr>Book Antiqua</vt:lpstr>
      <vt:lpstr>Calibri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NHY</dc:creator>
  <cp:lastModifiedBy>Dyne</cp:lastModifiedBy>
  <cp:revision>51</cp:revision>
  <dcterms:modified xsi:type="dcterms:W3CDTF">2024-04-29T05:31:08Z</dcterms:modified>
</cp:coreProperties>
</file>