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7"/>
  </p:handoutMasterIdLst>
  <p:sldIdLst>
    <p:sldId id="256" r:id="rId3"/>
    <p:sldId id="265" r:id="rId4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2022.04.03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普及良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这启发你给 </a:t>
            </a:r>
            <a:r>
              <a:rPr lang="en-US" altLang="zh-CN" sz="4000"/>
              <a:t>(i,j+n) </a:t>
            </a:r>
            <a:r>
              <a:rPr lang="zh-CN" altLang="en-US" sz="4000"/>
              <a:t>连一条费用为  </a:t>
            </a:r>
            <a:r>
              <a:rPr lang="en-US" altLang="zh-CN" sz="4000"/>
              <a:t>a[i][j] </a:t>
            </a:r>
            <a:r>
              <a:rPr lang="zh-CN" altLang="en-US" sz="4000"/>
              <a:t>的边，现在问题变为有 </a:t>
            </a:r>
            <a:r>
              <a:rPr lang="en-US" altLang="zh-CN" sz="4000"/>
              <a:t>n+m </a:t>
            </a:r>
            <a:r>
              <a:rPr lang="zh-CN" altLang="en-US" sz="4000"/>
              <a:t>个点，</a:t>
            </a:r>
            <a:r>
              <a:rPr lang="en-US" altLang="zh-CN" sz="4000"/>
              <a:t>nm </a:t>
            </a:r>
            <a:r>
              <a:rPr lang="zh-CN" altLang="en-US" sz="4000"/>
              <a:t>条带权边，求最小生成基环森林。</a:t>
            </a:r>
            <a:endParaRPr lang="zh-CN" altLang="en-US" sz="4000"/>
          </a:p>
          <a:p>
            <a:r>
              <a:rPr lang="zh-CN" altLang="en-US" sz="4000"/>
              <a:t>这玩意直接用 </a:t>
            </a:r>
            <a:r>
              <a:rPr lang="en-US" altLang="zh-CN" sz="4000"/>
              <a:t>Kruskal </a:t>
            </a:r>
            <a:r>
              <a:rPr lang="zh-CN" altLang="en-US" sz="4000"/>
              <a:t>做就好了，正确性可以用它做最小生成树的方法 </a:t>
            </a:r>
            <a:r>
              <a:rPr lang="en-US" altLang="zh-CN" sz="4000"/>
              <a:t>yy </a:t>
            </a:r>
            <a:r>
              <a:rPr lang="zh-CN" altLang="en-US" sz="4000"/>
              <a:t>一下。</a:t>
            </a:r>
            <a:endParaRPr lang="zh-CN" altLang="en-US" sz="4000"/>
          </a:p>
          <a:p>
            <a:r>
              <a:rPr lang="en-US" altLang="zh-CN" sz="4000"/>
              <a:t>O(nm log nm)</a:t>
            </a:r>
            <a:r>
              <a:rPr lang="zh-CN" altLang="en-US" sz="4000"/>
              <a:t>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拟赛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4000"/>
              <a:t>CSP-S T3</a:t>
            </a:r>
            <a:r>
              <a:rPr lang="zh-CN" altLang="en-US" sz="4000"/>
              <a:t>（对标函数调用）或省选 </a:t>
            </a:r>
            <a:r>
              <a:rPr lang="en-US" altLang="zh-CN" sz="4000"/>
              <a:t>D1 </a:t>
            </a:r>
            <a:r>
              <a:rPr lang="zh-CN" altLang="en-US" sz="4000"/>
              <a:t>难度。</a:t>
            </a:r>
            <a:endParaRPr lang="zh-CN" altLang="en-US" sz="4000"/>
          </a:p>
          <a:p>
            <a:r>
              <a:rPr lang="zh-CN" altLang="en-US" sz="4000"/>
              <a:t>部分分只讲一下离线的，离线部分你可以看作从 </a:t>
            </a:r>
            <a:r>
              <a:rPr lang="en-US" altLang="zh-CN" sz="4000"/>
              <a:t>1 </a:t>
            </a:r>
            <a:r>
              <a:rPr lang="zh-CN" altLang="en-US" sz="4000"/>
              <a:t>走到 </a:t>
            </a:r>
            <a:r>
              <a:rPr lang="en-US" altLang="zh-CN" sz="4000"/>
              <a:t>n</a:t>
            </a:r>
            <a:r>
              <a:rPr lang="zh-CN" altLang="en-US" sz="4000"/>
              <a:t>，维护一个可重集，走到位置 </a:t>
            </a:r>
            <a:r>
              <a:rPr lang="en-US" altLang="zh-CN" sz="4000"/>
              <a:t>i </a:t>
            </a:r>
            <a:r>
              <a:rPr lang="zh-CN" altLang="en-US" sz="4000"/>
              <a:t>就把集合中大于等于 </a:t>
            </a:r>
            <a:r>
              <a:rPr lang="en-US" altLang="zh-CN" sz="4000"/>
              <a:t>a[i] </a:t>
            </a:r>
            <a:r>
              <a:rPr lang="zh-CN" altLang="en-US" sz="4000"/>
              <a:t>的加上 </a:t>
            </a:r>
            <a:r>
              <a:rPr lang="en-US" altLang="zh-CN" sz="4000"/>
              <a:t>b[i]</a:t>
            </a:r>
            <a:r>
              <a:rPr lang="zh-CN" altLang="en-US" sz="4000"/>
              <a:t>，在 </a:t>
            </a:r>
            <a:r>
              <a:rPr lang="en-US" altLang="zh-CN" sz="4000"/>
              <a:t>l </a:t>
            </a:r>
            <a:r>
              <a:rPr lang="zh-CN" altLang="en-US" sz="4000"/>
              <a:t>处加入 </a:t>
            </a:r>
            <a:r>
              <a:rPr lang="en-US" altLang="zh-CN" sz="4000"/>
              <a:t>x</a:t>
            </a:r>
            <a:r>
              <a:rPr lang="zh-CN" altLang="en-US" sz="4000"/>
              <a:t>，</a:t>
            </a:r>
            <a:r>
              <a:rPr lang="en-US" altLang="zh-CN" sz="4000"/>
              <a:t>r </a:t>
            </a:r>
            <a:r>
              <a:rPr lang="zh-CN" altLang="en-US" sz="4000"/>
              <a:t>处取出 </a:t>
            </a:r>
            <a:r>
              <a:rPr lang="en-US" altLang="zh-CN" sz="4000"/>
              <a:t>x </a:t>
            </a:r>
            <a:r>
              <a:rPr lang="zh-CN" altLang="en-US" sz="4000"/>
              <a:t>即可，因为相对大小不会改变，用你喜欢的数据结构维护即可。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拟赛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考虑抽象一下问题变为你有 </a:t>
            </a:r>
            <a:r>
              <a:rPr lang="en-US" altLang="zh-CN" sz="4000"/>
              <a:t>n </a:t>
            </a:r>
            <a:r>
              <a:rPr lang="zh-CN" altLang="en-US" sz="4000"/>
              <a:t>个分段一次函数，</a:t>
            </a:r>
            <a:r>
              <a:rPr lang="en-US" altLang="zh-CN" sz="4000"/>
              <a:t>fi(x)=x(x&lt;=ai),x+bi(x&gt;ai)</a:t>
            </a:r>
            <a:r>
              <a:rPr lang="zh-CN" altLang="en-US" sz="4000"/>
              <a:t>，每次询问就是要求 </a:t>
            </a:r>
            <a:r>
              <a:rPr lang="en-US" altLang="zh-CN" sz="4000"/>
              <a:t>fr(fr-1(fr-2(...(fl(x))...) </a:t>
            </a:r>
            <a:r>
              <a:rPr lang="zh-CN" altLang="en-US" sz="4000"/>
              <a:t>的值。</a:t>
            </a:r>
            <a:endParaRPr lang="zh-CN" altLang="en-US" sz="4000"/>
          </a:p>
          <a:p>
            <a:r>
              <a:rPr lang="zh-CN" altLang="en-US" sz="4000"/>
              <a:t>直接上线段树维护这个函数，长度为 </a:t>
            </a:r>
            <a:r>
              <a:rPr lang="en-US" altLang="zh-CN" sz="4000"/>
              <a:t>m </a:t>
            </a:r>
            <a:r>
              <a:rPr lang="zh-CN" altLang="en-US" sz="4000"/>
              <a:t>的区间最终只会有 </a:t>
            </a:r>
            <a:r>
              <a:rPr lang="en-US" altLang="zh-CN" sz="4000"/>
              <a:t>O(m) </a:t>
            </a:r>
            <a:r>
              <a:rPr lang="zh-CN" altLang="en-US" sz="4000"/>
              <a:t>个不同的段。</a:t>
            </a:r>
            <a:endParaRPr lang="zh-CN" altLang="en-US" sz="4000"/>
          </a:p>
          <a:p>
            <a:r>
              <a:rPr lang="zh-CN" altLang="en-US" sz="4000"/>
              <a:t>实现就在线段树上把左儿子和右儿子的段做个双指针来复合起来，区间判一下交即可。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拟赛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549775"/>
          </a:xfrm>
        </p:spPr>
        <p:txBody>
          <a:bodyPr>
            <a:normAutofit lnSpcReduction="10000"/>
          </a:bodyPr>
          <a:p>
            <a:r>
              <a:rPr lang="zh-CN" altLang="en-US" sz="4000"/>
              <a:t>这个复合具体来说就是用左儿子的值域去复合右儿子的定义域，并且由于 </a:t>
            </a:r>
            <a:r>
              <a:rPr lang="en-US" altLang="zh-CN" sz="4000"/>
              <a:t>b </a:t>
            </a:r>
            <a:r>
              <a:rPr lang="zh-CN" altLang="en-US" sz="4000"/>
              <a:t>随着 </a:t>
            </a:r>
            <a:r>
              <a:rPr lang="en-US" altLang="zh-CN" sz="4000"/>
              <a:t>a </a:t>
            </a:r>
            <a:r>
              <a:rPr lang="zh-CN" altLang="en-US" sz="4000"/>
              <a:t>单调递增，是可以双指针而不是平方枚举的。</a:t>
            </a:r>
            <a:endParaRPr lang="zh-CN" altLang="en-US" sz="4000"/>
          </a:p>
          <a:p>
            <a:r>
              <a:rPr lang="zh-CN" altLang="en-US" sz="4000"/>
              <a:t>维护好了函数之后就可以方便地处理询问了，每次询问去线段树拆分成的 </a:t>
            </a:r>
            <a:r>
              <a:rPr lang="en-US" altLang="zh-CN" sz="4000"/>
              <a:t>log </a:t>
            </a:r>
            <a:r>
              <a:rPr lang="zh-CN" altLang="en-US" sz="4000"/>
              <a:t>个结点里依次二分，找到对应段再加上去即可。</a:t>
            </a:r>
            <a:endParaRPr lang="zh-CN" altLang="en-US" sz="4000"/>
          </a:p>
          <a:p>
            <a:r>
              <a:rPr lang="en-US" altLang="zh-CN" sz="4000"/>
              <a:t>O(n log n + q log^2 n)</a:t>
            </a:r>
            <a:r>
              <a:rPr lang="zh-CN" altLang="en-US" sz="4000"/>
              <a:t>，可以对照代码理解。</a:t>
            </a:r>
            <a:endParaRPr lang="en-US" altLang="zh-CN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说点闲话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819015"/>
          </a:xfrm>
        </p:spPr>
        <p:txBody>
          <a:bodyPr>
            <a:normAutofit lnSpcReduction="10000"/>
          </a:bodyPr>
          <a:p>
            <a:r>
              <a:rPr lang="zh-CN" altLang="en-US" sz="4000"/>
              <a:t>这套题好像应某人要求加了难度，大家应该能感受到。</a:t>
            </a:r>
            <a:endParaRPr lang="zh-CN" altLang="en-US" sz="4000"/>
          </a:p>
          <a:p>
            <a:r>
              <a:rPr lang="zh-CN" altLang="en-US" sz="4000"/>
              <a:t>算法没超纲，思维难度比较大。</a:t>
            </a:r>
            <a:endParaRPr lang="zh-CN" altLang="en-US" sz="4000"/>
          </a:p>
          <a:p>
            <a:r>
              <a:rPr lang="zh-CN" altLang="en-US" sz="4000"/>
              <a:t>理论上初二做 </a:t>
            </a:r>
            <a:r>
              <a:rPr lang="en-US" altLang="zh-CN" sz="4000"/>
              <a:t>123 </a:t>
            </a:r>
            <a:r>
              <a:rPr lang="zh-CN" altLang="en-US" sz="4000"/>
              <a:t>题，初三</a:t>
            </a:r>
            <a:r>
              <a:rPr lang="zh-CN" altLang="en-US" sz="4000">
                <a:sym typeface="+mn-ea"/>
              </a:rPr>
              <a:t>做</a:t>
            </a:r>
            <a:r>
              <a:rPr lang="zh-CN" altLang="en-US" sz="4000"/>
              <a:t> </a:t>
            </a:r>
            <a:r>
              <a:rPr lang="en-US" altLang="zh-CN" sz="4000"/>
              <a:t>234 </a:t>
            </a:r>
            <a:r>
              <a:rPr lang="zh-CN" altLang="en-US" sz="4000"/>
              <a:t>题，高一</a:t>
            </a:r>
            <a:r>
              <a:rPr lang="zh-CN" altLang="en-US" sz="4000">
                <a:sym typeface="+mn-ea"/>
              </a:rPr>
              <a:t>做</a:t>
            </a:r>
            <a:r>
              <a:rPr lang="zh-CN" altLang="en-US" sz="4000"/>
              <a:t> </a:t>
            </a:r>
            <a:r>
              <a:rPr lang="en-US" altLang="zh-CN" sz="4000"/>
              <a:t>345 </a:t>
            </a:r>
            <a:r>
              <a:rPr lang="zh-CN" altLang="en-US" sz="4000"/>
              <a:t>题。</a:t>
            </a:r>
            <a:endParaRPr lang="zh-CN" altLang="en-US" sz="4000"/>
          </a:p>
          <a:p>
            <a:r>
              <a:rPr lang="zh-CN" altLang="en-US" sz="4000"/>
              <a:t>实际难度大概是 </a:t>
            </a:r>
            <a:r>
              <a:rPr lang="en-US" altLang="zh-CN" sz="4000"/>
              <a:t>T1&lt;&lt;T2&lt;T345</a:t>
            </a:r>
            <a:r>
              <a:rPr lang="zh-CN" altLang="en-US" sz="4000"/>
              <a:t>？其实感觉 </a:t>
            </a:r>
            <a:r>
              <a:rPr lang="en-US" altLang="zh-CN" sz="4000"/>
              <a:t>345 </a:t>
            </a:r>
            <a:r>
              <a:rPr lang="zh-CN" altLang="en-US" sz="4000"/>
              <a:t>都差不多，</a:t>
            </a:r>
            <a:r>
              <a:rPr lang="en-US" altLang="zh-CN" sz="4000"/>
              <a:t>5 </a:t>
            </a:r>
            <a:r>
              <a:rPr lang="zh-CN" altLang="en-US" sz="4000"/>
              <a:t>反而可能对大家来说简单一些。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紧急政策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937760"/>
          </a:xfrm>
        </p:spPr>
        <p:txBody>
          <a:bodyPr/>
          <a:p>
            <a:r>
              <a:rPr lang="en-US" altLang="zh-CN" sz="4000"/>
              <a:t>THUSC2019 </a:t>
            </a:r>
            <a:r>
              <a:rPr lang="zh-CN" altLang="en-US" sz="4000"/>
              <a:t>签到题。</a:t>
            </a:r>
            <a:endParaRPr lang="zh-CN" altLang="en-US" sz="4000"/>
          </a:p>
          <a:p>
            <a:r>
              <a:rPr lang="zh-CN" altLang="en-US" sz="4000"/>
              <a:t>我们发现，只有 [1,ans] 中的灯塔都被照亮时才能够对答案有贡献，因此我们要做的就是在能照亮当前灯塔的前提下，尽量向右扩展能照到的灯塔数量。每次点亮一座灯塔后，向右找到第一座还没有被照亮的灯塔，重复此流程直到能够点亮的灯塔数用尽。</a:t>
            </a:r>
            <a:endParaRPr lang="zh-CN" altLang="en-US" sz="4000"/>
          </a:p>
          <a:p>
            <a:r>
              <a:rPr lang="en-US" altLang="zh-CN" sz="4000"/>
              <a:t>O(n)</a:t>
            </a:r>
            <a:r>
              <a:rPr lang="zh-CN" altLang="en-US" sz="4000"/>
              <a:t>，复杂度瓶颈在读入。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猫听完枯了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5220335"/>
          </a:xfrm>
        </p:spPr>
        <p:txBody>
          <a:bodyPr/>
          <a:p>
            <a:r>
              <a:rPr lang="en-US" altLang="zh-CN" sz="4000"/>
              <a:t>LOJ2764 </a:t>
            </a:r>
            <a:r>
              <a:rPr lang="zh-CN" altLang="en-US" sz="4000"/>
              <a:t>「JOI 2013 Final」JOIOI 塔。</a:t>
            </a:r>
            <a:endParaRPr lang="zh-CN" altLang="en-US" sz="4000"/>
          </a:p>
          <a:p>
            <a:r>
              <a:rPr lang="zh-CN" altLang="en-US" sz="4000"/>
              <a:t>考虑到CAT和TAT的后缀相同，为了方便，倒序处理。</a:t>
            </a:r>
            <a:endParaRPr lang="zh-CN" altLang="en-US" sz="4000"/>
          </a:p>
          <a:p>
            <a:r>
              <a:rPr lang="zh-CN" altLang="en-US" sz="4000"/>
              <a:t>遇到'A'时，若有剩下的'T'，选择最早的一个直接配对成'AT'；</a:t>
            </a:r>
            <a:endParaRPr lang="zh-CN" altLang="en-US" sz="4000"/>
          </a:p>
          <a:p>
            <a:r>
              <a:rPr lang="zh-CN" altLang="en-US" sz="4000"/>
              <a:t>遇到'T'或'C'时，若有剩下的‘AT’，选择最早的一个直接配对；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猫听完枯了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4000"/>
              <a:t>如果没有，但是之前有配过‘TAT’，选择最早的一个，把它拆成'T'和'AT'，这个'AT'与当前的'T'或'C'配对，这个'T'留着之后用，因为这样可能会贡献更多的'AT'。</a:t>
            </a:r>
            <a:endParaRPr lang="zh-CN" altLang="en-US" sz="4000"/>
          </a:p>
          <a:p>
            <a:r>
              <a:rPr lang="zh-CN" altLang="en-US" sz="4000"/>
              <a:t>这样一来由于处理是倒序的且我们只需要知道它们的个数，就不需要使用队列之类的维护，只需记录'AT'，'TAT'，'T'以及'A'的个数即可，细节不多。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猫听完枯了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4000"/>
              <a:t>注意每时每刻'A'（不含'AT'中的'A'）的个数都要小于等于'TAT'的个数。</a:t>
            </a:r>
            <a:endParaRPr lang="zh-CN" altLang="en-US" sz="4000"/>
          </a:p>
          <a:p>
            <a:r>
              <a:rPr lang="zh-CN" altLang="en-US" sz="4000"/>
              <a:t>启示：贪心思路一定要清晰，考虑一定要周全；贪心算法需要保证每一时刻的解都是当前时刻的最优解。</a:t>
            </a:r>
            <a:endParaRPr lang="zh-CN" altLang="en-US" sz="4000"/>
          </a:p>
          <a:p>
            <a:r>
              <a:rPr lang="zh-CN" altLang="en-US" sz="4000"/>
              <a:t>在考虑周全后，实现起来也很简单了。而如果贪心代码写得又臭又长加了一堆补丁还屡屡出错，就要考虑是思路错误而非实现错误。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异或和或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牛客挑战赛</a:t>
            </a:r>
            <a:r>
              <a:rPr lang="en-US" altLang="zh-CN" sz="4000"/>
              <a:t>58</a:t>
            </a:r>
            <a:r>
              <a:rPr lang="zh-CN" altLang="en-US" sz="4000"/>
              <a:t>，</a:t>
            </a:r>
            <a:r>
              <a:rPr lang="en-US" altLang="zh-CN" sz="4000"/>
              <a:t>B</a:t>
            </a:r>
            <a:r>
              <a:rPr lang="zh-CN" altLang="en-US" sz="4000"/>
              <a:t>。</a:t>
            </a:r>
            <a:endParaRPr lang="zh-CN" altLang="en-US" sz="4000"/>
          </a:p>
          <a:p>
            <a:endParaRPr lang="zh-CN" altLang="en-US" sz="4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165" y="2482215"/>
            <a:ext cx="10471150" cy="4117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异或和或</a:t>
            </a:r>
            <a:endParaRPr lang="zh-CN" altLang="en-US" sz="720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4405" y="1355725"/>
            <a:ext cx="10282555" cy="5426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普及良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省选模拟赛 </a:t>
            </a:r>
            <a:r>
              <a:rPr lang="en-US" altLang="zh-CN" sz="4000"/>
              <a:t>T1</a:t>
            </a:r>
            <a:r>
              <a:rPr lang="zh-CN" altLang="en-US" sz="4000"/>
              <a:t>（难度）。</a:t>
            </a:r>
            <a:endParaRPr lang="zh-CN" altLang="en-US" sz="4000"/>
          </a:p>
          <a:p>
            <a:r>
              <a:rPr lang="zh-CN" altLang="en-US" sz="4000"/>
              <a:t>首先你可以随便建立什么费用流模型来跑，或者写个二分图最大权匹配，可以拿下 </a:t>
            </a:r>
            <a:r>
              <a:rPr lang="en-US" altLang="zh-CN" sz="4000"/>
              <a:t>70 </a:t>
            </a:r>
            <a:r>
              <a:rPr lang="zh-CN" altLang="en-US" sz="4000"/>
              <a:t>分，估计也没人干。</a:t>
            </a:r>
            <a:endParaRPr lang="zh-CN" altLang="en-US" sz="4000"/>
          </a:p>
          <a:p>
            <a:r>
              <a:rPr lang="zh-CN" altLang="en-US" sz="4000"/>
              <a:t>你有可能发现这是一道诈骗题，选择一个点 </a:t>
            </a:r>
            <a:r>
              <a:rPr lang="en-US" altLang="zh-CN" sz="4000"/>
              <a:t>(i,j) </a:t>
            </a:r>
            <a:r>
              <a:rPr lang="zh-CN" altLang="en-US" sz="4000"/>
              <a:t>意味着你可以点亮第 </a:t>
            </a:r>
            <a:r>
              <a:rPr lang="en-US" altLang="zh-CN" sz="4000"/>
              <a:t>i </a:t>
            </a:r>
            <a:r>
              <a:rPr lang="zh-CN" altLang="en-US" sz="4000"/>
              <a:t>行或第 </a:t>
            </a:r>
            <a:r>
              <a:rPr lang="en-US" altLang="zh-CN" sz="4000"/>
              <a:t>j </a:t>
            </a:r>
            <a:r>
              <a:rPr lang="zh-CN" altLang="en-US" sz="4000"/>
              <a:t>列，最后要求每行每列都被点亮。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1457</Words>
  <Application>WPS 演示</Application>
  <PresentationFormat>宽屏</PresentationFormat>
  <Paragraphs>69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Arial Black</vt:lpstr>
      <vt:lpstr>微软雅黑</vt:lpstr>
      <vt:lpstr>Arial Unicode MS</vt:lpstr>
      <vt:lpstr>黑体</vt:lpstr>
      <vt:lpstr>Office 主题​​</vt:lpstr>
      <vt:lpstr>2022.04.03</vt:lpstr>
      <vt:lpstr>说点闲话</vt:lpstr>
      <vt:lpstr>紧急政策</vt:lpstr>
      <vt:lpstr>猫听完枯了</vt:lpstr>
      <vt:lpstr>猫听完枯了</vt:lpstr>
      <vt:lpstr>猫听完枯了</vt:lpstr>
      <vt:lpstr>异或和或</vt:lpstr>
      <vt:lpstr>异或和或</vt:lpstr>
      <vt:lpstr>普及良</vt:lpstr>
      <vt:lpstr>普及良</vt:lpstr>
      <vt:lpstr>拟赛</vt:lpstr>
      <vt:lpstr>拟赛</vt:lpstr>
      <vt:lpstr>拟赛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15031</cp:lastModifiedBy>
  <cp:revision>211</cp:revision>
  <dcterms:created xsi:type="dcterms:W3CDTF">2022-03-08T07:35:00Z</dcterms:created>
  <dcterms:modified xsi:type="dcterms:W3CDTF">2022-04-03T07:28:20Z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2052-11.8.2.8411</vt:lpwstr>
  </property>
</Properties>
</file>