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66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9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929F50-7D84-4B9C-838B-0051473CA18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F589F5-6883-406A-9255-5E2BD317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Martisor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Danutz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6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081" y="2556164"/>
            <a:ext cx="9331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 smtClean="0">
                <a:latin typeface="Edwardian Script ITC" panose="030303020407070D0804" pitchFamily="66" charset="0"/>
              </a:rPr>
              <a:t>Primavara</a:t>
            </a:r>
            <a:r>
              <a:rPr lang="en-US" sz="11500" dirty="0" smtClean="0">
                <a:latin typeface="Edwardian Script ITC" panose="030303020407070D0804" pitchFamily="66" charset="0"/>
              </a:rPr>
              <a:t> </a:t>
            </a:r>
            <a:r>
              <a:rPr lang="en-US" sz="11500" dirty="0" err="1" smtClean="0">
                <a:latin typeface="Edwardian Script ITC" panose="030303020407070D0804" pitchFamily="66" charset="0"/>
              </a:rPr>
              <a:t>frumoasa</a:t>
            </a:r>
            <a:r>
              <a:rPr lang="en-US" sz="11500" dirty="0" smtClean="0">
                <a:latin typeface="Edwardian Script ITC" panose="030303020407070D0804" pitchFamily="66" charset="0"/>
              </a:rPr>
              <a:t>!</a:t>
            </a:r>
            <a:endParaRPr lang="en-US" sz="115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87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4335" y="1953491"/>
            <a:ext cx="92998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Mărțișorul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mic </a:t>
            </a:r>
            <a:r>
              <a:rPr lang="en-US" dirty="0" err="1" smtClean="0"/>
              <a:t>obiect</a:t>
            </a:r>
            <a:r>
              <a:rPr lang="en-US" dirty="0" smtClean="0"/>
              <a:t> de </a:t>
            </a:r>
            <a:r>
              <a:rPr lang="en-US" dirty="0" err="1" smtClean="0"/>
              <a:t>podoabă</a:t>
            </a:r>
            <a:r>
              <a:rPr lang="en-US" dirty="0" smtClean="0"/>
              <a:t> </a:t>
            </a:r>
            <a:r>
              <a:rPr lang="en-US" dirty="0" err="1" smtClean="0"/>
              <a:t>legat</a:t>
            </a:r>
            <a:r>
              <a:rPr lang="en-US" dirty="0" smtClean="0"/>
              <a:t> de un </a:t>
            </a:r>
            <a:r>
              <a:rPr lang="en-US" dirty="0" err="1" smtClean="0"/>
              <a:t>șnur</a:t>
            </a:r>
            <a:r>
              <a:rPr lang="en-US" dirty="0" smtClean="0"/>
              <a:t> </a:t>
            </a:r>
            <a:r>
              <a:rPr lang="en-US" dirty="0" err="1" smtClean="0"/>
              <a:t>împletit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-un fir </a:t>
            </a:r>
            <a:r>
              <a:rPr lang="en-US" dirty="0" err="1" smtClean="0"/>
              <a:t>alb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roșu</a:t>
            </a:r>
            <a:r>
              <a:rPr lang="en-US" dirty="0" smtClean="0"/>
              <a:t>, care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tradiția</a:t>
            </a:r>
            <a:r>
              <a:rPr lang="en-US" dirty="0" smtClean="0"/>
              <a:t> </a:t>
            </a:r>
            <a:r>
              <a:rPr lang="en-US" dirty="0" err="1" smtClean="0"/>
              <a:t>românilor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a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populații</a:t>
            </a:r>
            <a:r>
              <a:rPr lang="en-US" dirty="0" smtClean="0"/>
              <a:t> </a:t>
            </a:r>
            <a:r>
              <a:rPr lang="en-US" dirty="0" err="1" smtClean="0"/>
              <a:t>învecinate</a:t>
            </a:r>
            <a:r>
              <a:rPr lang="en-US" dirty="0" smtClean="0"/>
              <a:t>. </a:t>
            </a:r>
            <a:r>
              <a:rPr lang="en-US" dirty="0" err="1" smtClean="0"/>
              <a:t>Împreună</a:t>
            </a:r>
            <a:r>
              <a:rPr lang="en-US" dirty="0" smtClean="0"/>
              <a:t> cu </a:t>
            </a:r>
            <a:r>
              <a:rPr lang="en-US" dirty="0" err="1" smtClean="0"/>
              <a:t>mărțișorul</a:t>
            </a:r>
            <a:r>
              <a:rPr lang="en-US" dirty="0" smtClean="0"/>
              <a:t> se </a:t>
            </a:r>
            <a:r>
              <a:rPr lang="en-US" dirty="0" err="1" smtClean="0"/>
              <a:t>oferă</a:t>
            </a:r>
            <a:r>
              <a:rPr lang="en-US" dirty="0" smtClean="0"/>
              <a:t> </a:t>
            </a:r>
            <a:r>
              <a:rPr lang="en-US" dirty="0" err="1" smtClean="0"/>
              <a:t>adesea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flori</a:t>
            </a:r>
            <a:r>
              <a:rPr lang="en-US" dirty="0" smtClean="0"/>
              <a:t> </a:t>
            </a:r>
            <a:r>
              <a:rPr lang="en-US" dirty="0" err="1" smtClean="0"/>
              <a:t>timpurii</a:t>
            </a:r>
            <a:r>
              <a:rPr lang="en-US" dirty="0" smtClean="0"/>
              <a:t> de </a:t>
            </a:r>
            <a:r>
              <a:rPr lang="en-US" dirty="0" err="1" smtClean="0"/>
              <a:t>primăvară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reprezentativă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ghiocelul</a:t>
            </a:r>
            <a:r>
              <a:rPr lang="en-US" dirty="0" smtClean="0"/>
              <a:t>. </a:t>
            </a:r>
            <a:r>
              <a:rPr lang="en-US" dirty="0" err="1" smtClean="0"/>
              <a:t>Obiceiul</a:t>
            </a:r>
            <a:r>
              <a:rPr lang="en-US" dirty="0" smtClean="0"/>
              <a:t> de </a:t>
            </a:r>
            <a:r>
              <a:rPr lang="en-US" dirty="0" err="1" smtClean="0"/>
              <a:t>mărțișor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propus</a:t>
            </a:r>
            <a:r>
              <a:rPr lang="en-US" dirty="0" smtClean="0"/>
              <a:t> </a:t>
            </a:r>
            <a:r>
              <a:rPr lang="en-US" dirty="0" err="1" smtClean="0"/>
              <a:t>într</a:t>
            </a:r>
            <a:r>
              <a:rPr lang="en-US" dirty="0" smtClean="0"/>
              <a:t>-un </a:t>
            </a:r>
            <a:r>
              <a:rPr lang="en-US" dirty="0" err="1" smtClean="0"/>
              <a:t>demers</a:t>
            </a:r>
            <a:r>
              <a:rPr lang="en-US" dirty="0" smtClean="0"/>
              <a:t> </a:t>
            </a:r>
            <a:r>
              <a:rPr lang="en-US" dirty="0" err="1" smtClean="0"/>
              <a:t>colectiv</a:t>
            </a:r>
            <a:r>
              <a:rPr lang="en-US" dirty="0" smtClean="0"/>
              <a:t> de </a:t>
            </a:r>
            <a:r>
              <a:rPr lang="en-US" dirty="0" err="1" smtClean="0"/>
              <a:t>către</a:t>
            </a:r>
            <a:r>
              <a:rPr lang="en-US" dirty="0" smtClean="0"/>
              <a:t> Bulgaria, Macedonia de Nord, Moldova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România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inclus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reprezentativă</a:t>
            </a:r>
            <a:r>
              <a:rPr lang="en-US" dirty="0" smtClean="0"/>
              <a:t> a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patrimoniului</a:t>
            </a:r>
            <a:r>
              <a:rPr lang="en-US" dirty="0" smtClean="0"/>
              <a:t> cultural </a:t>
            </a:r>
            <a:r>
              <a:rPr lang="en-US" dirty="0" err="1" smtClean="0"/>
              <a:t>imaterial</a:t>
            </a:r>
            <a:r>
              <a:rPr lang="en-US" dirty="0" smtClean="0"/>
              <a:t> al </a:t>
            </a:r>
            <a:r>
              <a:rPr lang="en-US" dirty="0" err="1" smtClean="0"/>
              <a:t>umanității</a:t>
            </a:r>
            <a:r>
              <a:rPr lang="en-US" dirty="0" smtClean="0"/>
              <a:t> a UNESCO </a:t>
            </a:r>
            <a:r>
              <a:rPr lang="en-US" dirty="0" err="1" smtClean="0"/>
              <a:t>în</a:t>
            </a:r>
            <a:r>
              <a:rPr lang="en-US" dirty="0" smtClean="0"/>
              <a:t> 2012 , ca „</a:t>
            </a:r>
            <a:r>
              <a:rPr lang="en-US" dirty="0" err="1" smtClean="0"/>
              <a:t>evenimente</a:t>
            </a:r>
            <a:r>
              <a:rPr lang="en-US" dirty="0" smtClean="0"/>
              <a:t> </a:t>
            </a:r>
            <a:r>
              <a:rPr lang="en-US" dirty="0" err="1" smtClean="0"/>
              <a:t>culturale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cu </a:t>
            </a:r>
            <a:r>
              <a:rPr lang="en-US" dirty="0" err="1" smtClean="0"/>
              <a:t>sărbătorirea</a:t>
            </a:r>
            <a:r>
              <a:rPr lang="en-US" dirty="0" smtClean="0"/>
              <a:t> </a:t>
            </a:r>
            <a:r>
              <a:rPr lang="en-US" dirty="0" err="1" smtClean="0"/>
              <a:t>zilei</a:t>
            </a:r>
            <a:r>
              <a:rPr lang="en-US" dirty="0" smtClean="0"/>
              <a:t> de 1 </a:t>
            </a:r>
            <a:r>
              <a:rPr lang="en-US" dirty="0" err="1" smtClean="0"/>
              <a:t>martie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err="1" smtClean="0"/>
              <a:t>Cuvântul</a:t>
            </a:r>
            <a:r>
              <a:rPr lang="en-US" dirty="0" smtClean="0"/>
              <a:t> </a:t>
            </a:r>
            <a:r>
              <a:rPr lang="en-US" dirty="0" err="1" smtClean="0"/>
              <a:t>Mărțișor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diminutivul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marț</a:t>
            </a:r>
            <a:r>
              <a:rPr lang="en-US" dirty="0" smtClean="0"/>
              <a:t>, </a:t>
            </a:r>
            <a:r>
              <a:rPr lang="en-US" dirty="0" err="1" smtClean="0"/>
              <a:t>vechiul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popular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martie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înseamnă</a:t>
            </a:r>
            <a:r>
              <a:rPr lang="en-US" dirty="0" smtClean="0"/>
              <a:t> literal „</a:t>
            </a:r>
            <a:r>
              <a:rPr lang="en-US" dirty="0" err="1" smtClean="0"/>
              <a:t>micul</a:t>
            </a:r>
            <a:r>
              <a:rPr lang="en-US" dirty="0" smtClean="0"/>
              <a:t> </a:t>
            </a:r>
            <a:r>
              <a:rPr lang="en-US" dirty="0" err="1" smtClean="0"/>
              <a:t>martie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4" y="5107610"/>
            <a:ext cx="3958937" cy="1750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2264" y="1392094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591" y="2077825"/>
            <a:ext cx="93206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Originile </a:t>
            </a:r>
            <a:r>
              <a:rPr lang="en-US" dirty="0" err="1"/>
              <a:t>mărțișorului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exact,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la </a:t>
            </a:r>
            <a:r>
              <a:rPr lang="en-US" dirty="0" err="1"/>
              <a:t>români</a:t>
            </a:r>
            <a:r>
              <a:rPr lang="en-US" dirty="0"/>
              <a:t> 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 </a:t>
            </a:r>
            <a:r>
              <a:rPr lang="en-US" dirty="0" err="1"/>
              <a:t>bulgari</a:t>
            </a:r>
            <a:r>
              <a:rPr lang="en-US" dirty="0"/>
              <a:t> (sub </a:t>
            </a:r>
            <a:r>
              <a:rPr lang="en-US" dirty="0" err="1"/>
              <a:t>numele</a:t>
            </a:r>
            <a:r>
              <a:rPr lang="en-US" dirty="0"/>
              <a:t> de </a:t>
            </a:r>
            <a:r>
              <a:rPr lang="en-US" dirty="0" err="1"/>
              <a:t>Martenița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considerată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datorată</a:t>
            </a:r>
            <a:r>
              <a:rPr lang="en-US" dirty="0"/>
              <a:t> </a:t>
            </a:r>
            <a:r>
              <a:rPr lang="en-US" dirty="0" err="1"/>
              <a:t>substratului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 </a:t>
            </a:r>
            <a:r>
              <a:rPr lang="en-US" dirty="0" err="1"/>
              <a:t>daco-tracic</a:t>
            </a:r>
            <a:r>
              <a:rPr lang="en-US" dirty="0"/>
              <a:t>, anterior </a:t>
            </a:r>
            <a:r>
              <a:rPr lang="en-US" dirty="0" err="1"/>
              <a:t>romanizării</a:t>
            </a:r>
            <a:r>
              <a:rPr lang="en-US" dirty="0"/>
              <a:t> la </a:t>
            </a:r>
            <a:r>
              <a:rPr lang="en-US" dirty="0" err="1"/>
              <a:t>primii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slavizării</a:t>
            </a:r>
            <a:r>
              <a:rPr lang="en-US" dirty="0"/>
              <a:t> la </a:t>
            </a:r>
            <a:r>
              <a:rPr lang="en-US" dirty="0" err="1"/>
              <a:t>ultimii</a:t>
            </a:r>
            <a:r>
              <a:rPr lang="en-US" dirty="0"/>
              <a:t>,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legendele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origini</a:t>
            </a:r>
            <a:r>
              <a:rPr lang="en-US" dirty="0"/>
              <a:t>. In </a:t>
            </a:r>
            <a:r>
              <a:rPr lang="en-US" dirty="0" err="1"/>
              <a:t>mitologia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 a </a:t>
            </a:r>
            <a:r>
              <a:rPr lang="en-US" dirty="0" err="1"/>
              <a:t>bulgarilor</a:t>
            </a:r>
            <a:r>
              <a:rPr lang="en-US" dirty="0"/>
              <a:t> </a:t>
            </a:r>
            <a:r>
              <a:rPr lang="en-US" dirty="0" err="1"/>
              <a:t>mărțișorul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legat</a:t>
            </a:r>
            <a:r>
              <a:rPr lang="en-US" dirty="0"/>
              <a:t> de </a:t>
            </a:r>
            <a:r>
              <a:rPr lang="en-US" dirty="0" err="1"/>
              <a:t>întemeierea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hanat</a:t>
            </a:r>
            <a:r>
              <a:rPr lang="en-US" dirty="0"/>
              <a:t> la </a:t>
            </a:r>
            <a:r>
              <a:rPr lang="en-US" dirty="0" err="1"/>
              <a:t>Dunăre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 681,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latin</a:t>
            </a:r>
            <a:r>
              <a:rPr lang="en-US" dirty="0"/>
              <a:t>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altceva</a:t>
            </a:r>
            <a:r>
              <a:rPr lang="en-US" dirty="0"/>
              <a:t>.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consideră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sărbătoarea</a:t>
            </a:r>
            <a:r>
              <a:rPr lang="en-US" dirty="0"/>
              <a:t> </a:t>
            </a:r>
            <a:r>
              <a:rPr lang="en-US" dirty="0" err="1"/>
              <a:t>mărțișorului</a:t>
            </a:r>
            <a:r>
              <a:rPr lang="en-US" dirty="0"/>
              <a:t> a </a:t>
            </a:r>
            <a:r>
              <a:rPr lang="en-US" dirty="0" err="1"/>
              <a:t>apărut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vremea</a:t>
            </a:r>
            <a:r>
              <a:rPr lang="en-US" dirty="0"/>
              <a:t> </a:t>
            </a:r>
            <a:r>
              <a:rPr lang="en-US" dirty="0" err="1"/>
              <a:t>Imperiului</a:t>
            </a:r>
            <a:r>
              <a:rPr lang="en-US" dirty="0"/>
              <a:t> Roman, </a:t>
            </a:r>
            <a:r>
              <a:rPr lang="en-US" dirty="0" err="1"/>
              <a:t>când</a:t>
            </a:r>
            <a:r>
              <a:rPr lang="en-US" dirty="0"/>
              <a:t> </a:t>
            </a: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 era </a:t>
            </a:r>
            <a:r>
              <a:rPr lang="en-US" dirty="0" err="1"/>
              <a:t>sărbătorit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prima </a:t>
            </a:r>
            <a:r>
              <a:rPr lang="en-US" dirty="0" err="1"/>
              <a:t>zi</a:t>
            </a:r>
            <a:r>
              <a:rPr lang="en-US" dirty="0"/>
              <a:t> a </a:t>
            </a:r>
            <a:r>
              <a:rPr lang="en-US" dirty="0" err="1"/>
              <a:t>primăverii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 </a:t>
            </a:r>
            <a:r>
              <a:rPr lang="en-US" dirty="0" err="1"/>
              <a:t>Marte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nu era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zeul</a:t>
            </a:r>
            <a:r>
              <a:rPr lang="en-US" dirty="0"/>
              <a:t> </a:t>
            </a:r>
            <a:r>
              <a:rPr lang="en-US" dirty="0" err="1"/>
              <a:t>războiului</a:t>
            </a:r>
            <a:r>
              <a:rPr lang="en-US" dirty="0"/>
              <a:t>, ci </a:t>
            </a:r>
            <a:r>
              <a:rPr lang="en-US" dirty="0" err="1"/>
              <a:t>și</a:t>
            </a:r>
            <a:r>
              <a:rPr lang="en-US" dirty="0"/>
              <a:t> al </a:t>
            </a:r>
            <a:r>
              <a:rPr lang="en-US" dirty="0" err="1"/>
              <a:t>fertilității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vegetației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dualitate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remarcată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culorile</a:t>
            </a:r>
            <a:r>
              <a:rPr lang="en-US" dirty="0"/>
              <a:t> </a:t>
            </a:r>
            <a:r>
              <a:rPr lang="en-US" dirty="0" err="1"/>
              <a:t>mărțișorului</a:t>
            </a:r>
            <a:r>
              <a:rPr lang="en-US" dirty="0"/>
              <a:t>, </a:t>
            </a:r>
            <a:r>
              <a:rPr lang="en-US" dirty="0" err="1"/>
              <a:t>albul</a:t>
            </a:r>
            <a:r>
              <a:rPr lang="en-US" dirty="0"/>
              <a:t> </a:t>
            </a:r>
            <a:r>
              <a:rPr lang="en-US" dirty="0" err="1"/>
              <a:t>însemnând</a:t>
            </a:r>
            <a:r>
              <a:rPr lang="en-US" dirty="0"/>
              <a:t> pace,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roșu</a:t>
            </a:r>
            <a:r>
              <a:rPr lang="en-US" dirty="0"/>
              <a:t> — </a:t>
            </a:r>
            <a:r>
              <a:rPr lang="en-US" dirty="0" err="1"/>
              <a:t>război</a:t>
            </a:r>
            <a:r>
              <a:rPr lang="en-US" dirty="0"/>
              <a:t>. </a:t>
            </a: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sărbătorit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1 </a:t>
            </a:r>
            <a:r>
              <a:rPr lang="en-US" dirty="0" err="1"/>
              <a:t>martie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începutul</a:t>
            </a:r>
            <a:r>
              <a:rPr lang="en-US" dirty="0"/>
              <a:t> </a:t>
            </a:r>
            <a:r>
              <a:rPr lang="en-US" dirty="0" err="1"/>
              <a:t>secolului</a:t>
            </a:r>
            <a:r>
              <a:rPr lang="en-US" dirty="0"/>
              <a:t> al XVIII-lea.[6] 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echivalentul</a:t>
            </a:r>
            <a:r>
              <a:rPr lang="en-US" dirty="0"/>
              <a:t> </a:t>
            </a:r>
            <a:r>
              <a:rPr lang="en-US" dirty="0" err="1"/>
              <a:t>trac</a:t>
            </a:r>
            <a:r>
              <a:rPr lang="en-US" dirty="0"/>
              <a:t> al </a:t>
            </a:r>
            <a:r>
              <a:rPr lang="en-US" dirty="0" err="1"/>
              <a:t>festivalurilor</a:t>
            </a:r>
            <a:r>
              <a:rPr lang="en-US" dirty="0"/>
              <a:t> - </a:t>
            </a:r>
            <a:r>
              <a:rPr lang="en-US" dirty="0" err="1"/>
              <a:t>Marsyas</a:t>
            </a:r>
            <a:r>
              <a:rPr lang="en-US" dirty="0"/>
              <a:t> </a:t>
            </a:r>
            <a:r>
              <a:rPr lang="en-US" dirty="0" err="1"/>
              <a:t>Silen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0700" y="1350818"/>
            <a:ext cx="11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Istoric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82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027" y="2015203"/>
            <a:ext cx="9299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, </a:t>
            </a:r>
            <a:r>
              <a:rPr lang="en-US" dirty="0" err="1"/>
              <a:t>mărțișorul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purtat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lună</a:t>
            </a:r>
            <a:r>
              <a:rPr lang="en-US" dirty="0"/>
              <a:t> </a:t>
            </a:r>
            <a:r>
              <a:rPr lang="en-US" dirty="0" err="1"/>
              <a:t>martie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prins</a:t>
            </a:r>
            <a:r>
              <a:rPr lang="en-US" dirty="0"/>
              <a:t> de </a:t>
            </a:r>
            <a:r>
              <a:rPr lang="en-US" dirty="0" err="1"/>
              <a:t>ramurile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pom</a:t>
            </a:r>
            <a:r>
              <a:rPr lang="en-US" dirty="0"/>
              <a:t> </a:t>
            </a:r>
            <a:r>
              <a:rPr lang="en-US" dirty="0" err="1"/>
              <a:t>fructifer</a:t>
            </a:r>
            <a:r>
              <a:rPr lang="en-US" dirty="0"/>
              <a:t>. Se </a:t>
            </a:r>
            <a:r>
              <a:rPr lang="en-US" dirty="0" err="1"/>
              <a:t>crede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belșug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casele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. Se </a:t>
            </a:r>
            <a:r>
              <a:rPr lang="en-US" dirty="0" err="1"/>
              <a:t>zice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o </a:t>
            </a:r>
            <a:r>
              <a:rPr lang="en-US" dirty="0" err="1"/>
              <a:t>dorință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atârnă</a:t>
            </a:r>
            <a:r>
              <a:rPr lang="en-US" dirty="0"/>
              <a:t> </a:t>
            </a:r>
            <a:r>
              <a:rPr lang="en-US" dirty="0" err="1"/>
              <a:t>mărțișorul</a:t>
            </a:r>
            <a:r>
              <a:rPr lang="en-US" dirty="0"/>
              <a:t> de </a:t>
            </a:r>
            <a:r>
              <a:rPr lang="en-US" dirty="0" err="1"/>
              <a:t>pom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împlini</a:t>
            </a:r>
            <a:r>
              <a:rPr lang="en-US" dirty="0"/>
              <a:t> </a:t>
            </a:r>
            <a:r>
              <a:rPr lang="en-US" dirty="0" err="1"/>
              <a:t>numaidecât</a:t>
            </a:r>
            <a:r>
              <a:rPr lang="en-US" dirty="0"/>
              <a:t>.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aprilie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-o mare parte a </a:t>
            </a:r>
            <a:r>
              <a:rPr lang="en-US" dirty="0" err="1"/>
              <a:t>satelor</a:t>
            </a:r>
            <a:r>
              <a:rPr lang="en-US" dirty="0"/>
              <a:t> </a:t>
            </a:r>
            <a:r>
              <a:rPr lang="en-US" dirty="0" err="1"/>
              <a:t>României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Moldovei</a:t>
            </a:r>
            <a:r>
              <a:rPr lang="en-US" dirty="0"/>
              <a:t>, </a:t>
            </a:r>
            <a:r>
              <a:rPr lang="en-US" dirty="0" err="1"/>
              <a:t>pomii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împodobiți</a:t>
            </a:r>
            <a:r>
              <a:rPr lang="en-US" dirty="0"/>
              <a:t> de </a:t>
            </a:r>
            <a:r>
              <a:rPr lang="en-US" dirty="0" err="1"/>
              <a:t>mărțișoare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Republica</a:t>
            </a:r>
            <a:r>
              <a:rPr lang="en-US" dirty="0"/>
              <a:t> Moldova,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an are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festivalul</a:t>
            </a:r>
            <a:r>
              <a:rPr lang="en-US" dirty="0"/>
              <a:t> </a:t>
            </a:r>
            <a:r>
              <a:rPr lang="en-US" dirty="0" err="1"/>
              <a:t>muzical</a:t>
            </a:r>
            <a:r>
              <a:rPr lang="en-US" dirty="0"/>
              <a:t> „</a:t>
            </a:r>
            <a:r>
              <a:rPr lang="en-US" dirty="0" err="1"/>
              <a:t>Mărțișor</a:t>
            </a:r>
            <a:r>
              <a:rPr lang="en-US" dirty="0"/>
              <a:t>”, care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data de 1 </a:t>
            </a:r>
            <a:r>
              <a:rPr lang="en-US" dirty="0" err="1"/>
              <a:t>martie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durează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10 </a:t>
            </a:r>
            <a:r>
              <a:rPr lang="en-US" dirty="0" err="1"/>
              <a:t>martie</a:t>
            </a:r>
            <a:r>
              <a:rPr lang="en-US" dirty="0"/>
              <a:t>.  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an, </a:t>
            </a:r>
            <a:r>
              <a:rPr lang="en-US" dirty="0" err="1"/>
              <a:t>festivalul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la </a:t>
            </a:r>
            <a:r>
              <a:rPr lang="en-US" dirty="0" err="1"/>
              <a:t>ediția</a:t>
            </a:r>
            <a:r>
              <a:rPr lang="en-US" dirty="0"/>
              <a:t> a 56-a.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0950" y="1373970"/>
            <a:ext cx="1284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Prezent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531" y="4077068"/>
            <a:ext cx="1808837" cy="1296902"/>
          </a:xfrm>
          <a:prstGeom prst="rect">
            <a:avLst/>
          </a:prstGeom>
        </p:spPr>
      </p:pic>
      <p:pic>
        <p:nvPicPr>
          <p:cNvPr id="4098" name="Picture 2" descr="Mărţişorul – origine şi semnificaţie | ISTORII REGĂ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25" y="4113548"/>
            <a:ext cx="2055347" cy="12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6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335" y="1963249"/>
            <a:ext cx="62345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Sărbătoarea </a:t>
            </a:r>
            <a:r>
              <a:rPr lang="en-US" dirty="0" err="1"/>
              <a:t>mărțișorului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tradiție</a:t>
            </a:r>
            <a:r>
              <a:rPr lang="en-US" dirty="0"/>
              <a:t> </a:t>
            </a:r>
            <a:r>
              <a:rPr lang="en-US" dirty="0" err="1"/>
              <a:t>caracteristică</a:t>
            </a:r>
            <a:r>
              <a:rPr lang="en-US" dirty="0"/>
              <a:t> </a:t>
            </a:r>
            <a:r>
              <a:rPr lang="en-US" dirty="0" err="1"/>
              <a:t>Peninsulei</a:t>
            </a:r>
            <a:r>
              <a:rPr lang="en-US" dirty="0"/>
              <a:t> </a:t>
            </a:r>
            <a:r>
              <a:rPr lang="en-US" dirty="0" err="1"/>
              <a:t>Balcanice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întâlni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zona </a:t>
            </a:r>
            <a:r>
              <a:rPr lang="en-US" dirty="0" err="1"/>
              <a:t>Balcanilor</a:t>
            </a:r>
            <a:r>
              <a:rPr lang="en-US" dirty="0"/>
              <a:t> la </a:t>
            </a:r>
            <a:r>
              <a:rPr lang="en-US" dirty="0" err="1"/>
              <a:t>aromâni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megleno-români</a:t>
            </a:r>
            <a:r>
              <a:rPr lang="en-US" dirty="0"/>
              <a:t>,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 </a:t>
            </a:r>
            <a:r>
              <a:rPr lang="en-US" dirty="0" err="1"/>
              <a:t>bulgari</a:t>
            </a:r>
            <a:r>
              <a:rPr lang="en-US" dirty="0"/>
              <a:t> care o </a:t>
            </a:r>
            <a:r>
              <a:rPr lang="en-US" dirty="0" err="1"/>
              <a:t>numesc</a:t>
            </a:r>
            <a:r>
              <a:rPr lang="en-US" dirty="0"/>
              <a:t> </a:t>
            </a:r>
            <a:r>
              <a:rPr lang="en-US" dirty="0" err="1"/>
              <a:t>Martenița</a:t>
            </a:r>
            <a:r>
              <a:rPr lang="en-US" dirty="0"/>
              <a:t> (</a:t>
            </a:r>
            <a:r>
              <a:rPr lang="az-Cyrl-AZ" dirty="0"/>
              <a:t>Мартеница),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Macedonia de Nord (</a:t>
            </a:r>
            <a:r>
              <a:rPr lang="en-US" dirty="0" err="1"/>
              <a:t>numită</a:t>
            </a:r>
            <a:r>
              <a:rPr lang="en-US" dirty="0"/>
              <a:t> </a:t>
            </a:r>
            <a:r>
              <a:rPr lang="en-US" dirty="0" err="1"/>
              <a:t>martinka</a:t>
            </a:r>
            <a:r>
              <a:rPr lang="en-US" dirty="0"/>
              <a:t> ), </a:t>
            </a:r>
            <a:r>
              <a:rPr lang="en-US" dirty="0" err="1"/>
              <a:t>Grecia</a:t>
            </a:r>
            <a:r>
              <a:rPr lang="en-US" dirty="0"/>
              <a:t> de Nord ( mart 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Golo</a:t>
            </a:r>
            <a:r>
              <a:rPr lang="en-US" dirty="0"/>
              <a:t> </a:t>
            </a:r>
            <a:r>
              <a:rPr lang="en-US" dirty="0" err="1"/>
              <a:t>Burdo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Prespa</a:t>
            </a:r>
            <a:r>
              <a:rPr lang="en-US" dirty="0"/>
              <a:t> din Albania ( </a:t>
            </a:r>
            <a:r>
              <a:rPr lang="en-US" dirty="0" err="1"/>
              <a:t>monyak</a:t>
            </a:r>
            <a:r>
              <a:rPr lang="en-US" dirty="0"/>
              <a:t> ).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comunități</a:t>
            </a:r>
            <a:r>
              <a:rPr lang="en-US" dirty="0"/>
              <a:t> care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 </a:t>
            </a:r>
            <a:r>
              <a:rPr lang="en-US" dirty="0" err="1"/>
              <a:t>variații</a:t>
            </a:r>
            <a:r>
              <a:rPr lang="en-US" dirty="0"/>
              <a:t> locale ale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 </a:t>
            </a:r>
            <a:r>
              <a:rPr lang="en-US" dirty="0" err="1"/>
              <a:t>turcii</a:t>
            </a:r>
            <a:r>
              <a:rPr lang="en-US" dirty="0"/>
              <a:t> din </a:t>
            </a:r>
            <a:r>
              <a:rPr lang="en-US" dirty="0" err="1"/>
              <a:t>regiunea</a:t>
            </a:r>
            <a:r>
              <a:rPr lang="en-US" dirty="0"/>
              <a:t> </a:t>
            </a:r>
            <a:r>
              <a:rPr lang="en-US" dirty="0" err="1"/>
              <a:t>Ohrida</a:t>
            </a:r>
            <a:r>
              <a:rPr lang="en-US" dirty="0"/>
              <a:t>, </a:t>
            </a:r>
            <a:r>
              <a:rPr lang="en-US" dirty="0" err="1"/>
              <a:t>grecii</a:t>
            </a:r>
            <a:r>
              <a:rPr lang="en-US" dirty="0"/>
              <a:t> din </a:t>
            </a:r>
            <a:r>
              <a:rPr lang="en-US" dirty="0" err="1"/>
              <a:t>nordul</a:t>
            </a:r>
            <a:r>
              <a:rPr lang="en-US" dirty="0"/>
              <a:t> </a:t>
            </a:r>
            <a:r>
              <a:rPr lang="en-US" dirty="0" err="1"/>
              <a:t>Greciei</a:t>
            </a:r>
            <a:r>
              <a:rPr lang="en-US" dirty="0"/>
              <a:t>, </a:t>
            </a:r>
            <a:r>
              <a:rPr lang="en-US" dirty="0" err="1"/>
              <a:t>insulele</a:t>
            </a:r>
            <a:r>
              <a:rPr lang="en-US" dirty="0"/>
              <a:t> </a:t>
            </a:r>
            <a:r>
              <a:rPr lang="en-US" dirty="0" err="1"/>
              <a:t>Rodos</a:t>
            </a:r>
            <a:r>
              <a:rPr lang="en-US" dirty="0"/>
              <a:t>, </a:t>
            </a:r>
            <a:r>
              <a:rPr lang="en-US" dirty="0" err="1"/>
              <a:t>Dodecanez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Karpathos, </a:t>
            </a:r>
            <a:r>
              <a:rPr lang="en-US" dirty="0" err="1"/>
              <a:t>găgăuzii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 diaspora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populații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82" y="2670464"/>
            <a:ext cx="3043052" cy="1704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0536" y="1340427"/>
            <a:ext cx="16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tari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8992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5217" y="1735282"/>
            <a:ext cx="559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Mărțișor</a:t>
            </a:r>
            <a:endParaRPr lang="en-US" sz="2400" b="1" dirty="0"/>
          </a:p>
          <a:p>
            <a:r>
              <a:rPr lang="en-US" sz="2400" dirty="0"/>
              <a:t>Din </a:t>
            </a:r>
            <a:r>
              <a:rPr lang="en-US" sz="2400" dirty="0" err="1"/>
              <a:t>albul</a:t>
            </a:r>
            <a:r>
              <a:rPr lang="en-US" sz="2400" dirty="0"/>
              <a:t> </a:t>
            </a:r>
            <a:r>
              <a:rPr lang="en-US" sz="2400" dirty="0" err="1"/>
              <a:t>fulgilor</a:t>
            </a:r>
            <a:r>
              <a:rPr lang="en-US" sz="2400" dirty="0"/>
              <a:t> de </a:t>
            </a:r>
            <a:r>
              <a:rPr lang="en-US" sz="2400" dirty="0" err="1"/>
              <a:t>nea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Și</a:t>
            </a:r>
            <a:r>
              <a:rPr lang="en-US" sz="2400" dirty="0"/>
              <a:t> din a </a:t>
            </a:r>
            <a:r>
              <a:rPr lang="en-US" sz="2400" dirty="0" err="1"/>
              <a:t>soarelui</a:t>
            </a:r>
            <a:r>
              <a:rPr lang="en-US" sz="2400" dirty="0"/>
              <a:t> </a:t>
            </a:r>
            <a:r>
              <a:rPr lang="en-US" sz="2400" dirty="0" err="1"/>
              <a:t>sclipire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Îți</a:t>
            </a:r>
            <a:r>
              <a:rPr lang="en-US" sz="2400" dirty="0"/>
              <a:t> </a:t>
            </a:r>
            <a:r>
              <a:rPr lang="en-US" sz="2400" dirty="0" err="1"/>
              <a:t>dăruiesc</a:t>
            </a:r>
            <a:r>
              <a:rPr lang="en-US" sz="2400" dirty="0"/>
              <a:t> un </a:t>
            </a:r>
            <a:r>
              <a:rPr lang="en-US" sz="2400" dirty="0" err="1"/>
              <a:t>mărțișor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Aducător</a:t>
            </a:r>
            <a:r>
              <a:rPr lang="en-US" sz="2400" dirty="0"/>
              <a:t> de </a:t>
            </a:r>
            <a:r>
              <a:rPr lang="en-US" sz="2400" dirty="0" err="1"/>
              <a:t>fericire</a:t>
            </a:r>
            <a:r>
              <a:rPr lang="en-US" sz="2400" dirty="0"/>
              <a:t>!</a:t>
            </a:r>
          </a:p>
          <a:p>
            <a:r>
              <a:rPr lang="en-US" sz="2400" dirty="0"/>
              <a:t>E mic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neînsemnat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Dar </a:t>
            </a:r>
            <a:r>
              <a:rPr lang="en-US" sz="2400" dirty="0" err="1"/>
              <a:t>plin</a:t>
            </a:r>
            <a:r>
              <a:rPr lang="en-US" sz="2400" dirty="0"/>
              <a:t> de </a:t>
            </a:r>
            <a:r>
              <a:rPr lang="en-US" sz="2400" dirty="0" err="1"/>
              <a:t>bucurie</a:t>
            </a:r>
            <a:r>
              <a:rPr lang="en-US" sz="2400" dirty="0"/>
              <a:t>!</a:t>
            </a:r>
            <a:br>
              <a:rPr lang="en-US" sz="2400" dirty="0"/>
            </a:br>
            <a:r>
              <a:rPr lang="en-US" sz="2400" dirty="0"/>
              <a:t>E </a:t>
            </a:r>
            <a:r>
              <a:rPr lang="en-US" sz="2400" dirty="0" err="1"/>
              <a:t>gândul</a:t>
            </a:r>
            <a:r>
              <a:rPr lang="en-US" sz="2400" dirty="0"/>
              <a:t> meu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curat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Care se-</a:t>
            </a:r>
            <a:r>
              <a:rPr lang="en-US" sz="2400" dirty="0" err="1"/>
              <a:t>ndreaptă</a:t>
            </a:r>
            <a:r>
              <a:rPr lang="en-US" sz="2400" dirty="0"/>
              <a:t> </a:t>
            </a:r>
            <a:r>
              <a:rPr lang="en-US" sz="2400" dirty="0" err="1"/>
              <a:t>către</a:t>
            </a:r>
            <a:r>
              <a:rPr lang="en-US" sz="2400" dirty="0"/>
              <a:t> </a:t>
            </a:r>
            <a:r>
              <a:rPr lang="en-US" sz="2400" dirty="0" err="1"/>
              <a:t>ține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00699" y="1392382"/>
            <a:ext cx="12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Poezii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291" y="1854047"/>
            <a:ext cx="3089563" cy="30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1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3654" y="1848811"/>
            <a:ext cx="58085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 smtClean="0">
                <a:solidFill>
                  <a:srgbClr val="333333"/>
                </a:solidFill>
                <a:effectLst/>
                <a:latin typeface="SignikaRO"/>
              </a:rPr>
              <a:t>Ghioceii</a:t>
            </a:r>
            <a:endParaRPr lang="en-US" sz="2400" b="1" i="0" dirty="0" smtClean="0">
              <a:solidFill>
                <a:srgbClr val="333333"/>
              </a:solidFill>
              <a:effectLst/>
              <a:latin typeface="SignikaRO"/>
            </a:endParaRPr>
          </a:p>
          <a:p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Ghioceii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tremură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De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viață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ei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se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bucură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Învăluiți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soare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și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lumina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Primăvară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îi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învie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Să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ne-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aducă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bucurie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.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Ei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cu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gingășia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lor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Ne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aduc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un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mărțișor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SignikaRO"/>
            </a:endParaRPr>
          </a:p>
        </p:txBody>
      </p:sp>
      <p:pic>
        <p:nvPicPr>
          <p:cNvPr id="2050" name="Picture 2" descr="Ghiocel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72" y="1516302"/>
            <a:ext cx="2594842" cy="38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66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6391" y="1945747"/>
            <a:ext cx="5808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 smtClean="0">
                <a:solidFill>
                  <a:srgbClr val="333333"/>
                </a:solidFill>
                <a:effectLst/>
                <a:latin typeface="SignikaRO"/>
              </a:rPr>
              <a:t>Rândunica</a:t>
            </a:r>
            <a:endParaRPr lang="en-US" sz="2400" b="1" i="0" dirty="0" smtClean="0">
              <a:solidFill>
                <a:srgbClr val="333333"/>
              </a:solidFill>
              <a:effectLst/>
              <a:latin typeface="SignikaRO"/>
            </a:endParaRPr>
          </a:p>
          <a:p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Uite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uite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vezi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aici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Cuibul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unei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rândunici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?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Iar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cuib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cinci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ouă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mici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Vor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ieși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cinci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pui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voinici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Și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-n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curând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vom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auzi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Cip-cirip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zori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 de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SignikaRO"/>
              </a:rPr>
              <a:t>zi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SignikaRO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Signika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28" y="2235821"/>
            <a:ext cx="3727305" cy="24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4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9364" y="2036261"/>
            <a:ext cx="485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err="1" smtClean="0">
                <a:solidFill>
                  <a:srgbClr val="333333"/>
                </a:solidFill>
                <a:effectLst/>
                <a:latin typeface="SignikaRO"/>
              </a:rPr>
              <a:t>Oaspeții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SignikaRO"/>
              </a:rPr>
              <a:t>primăverii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SignikaRO"/>
              </a:rPr>
              <a:t> –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SignikaRO"/>
              </a:rPr>
              <a:t>Vasile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SignikaRO"/>
              </a:rPr>
              <a:t>Alecsandri</a:t>
            </a:r>
            <a:endParaRPr lang="en-US" b="1" i="0" dirty="0" smtClean="0">
              <a:solidFill>
                <a:srgbClr val="333333"/>
              </a:solidFill>
              <a:effectLst/>
              <a:latin typeface="SignikaRO"/>
            </a:endParaRP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fund,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albastru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zarea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depărtată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La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răsărit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sub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soare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un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negru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punct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s-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arată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!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cocostârcul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tainic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lume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călător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Al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primăverii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dulce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iubit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prevestitor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.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SignikaRO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El vine, se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înalţă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cercuri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line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zboară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răpide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ca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gândul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la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cuibu-i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se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coboară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;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Iar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copilaşii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veseli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cu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peptul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dezgolit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Aleargă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sar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cale-i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şi-i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zic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: „Bine-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sosit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!’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8845" y="2317172"/>
            <a:ext cx="4478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ciocârlia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casă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rândunele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crengile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pădurii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un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roi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de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păsărele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Cu-o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lungă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ciripire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la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soare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se-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ncălzesc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deasupra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bălţii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nagâţii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se-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nvârtesc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.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SignikaRO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Ah!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iată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primăvara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cu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sânu-i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de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verdeaţă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!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În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lume-i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veselie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amor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sperare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viaţă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,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cerul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pământul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preschimbă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sărutări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</a:b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Prin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raze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aurite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şi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vesele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ignikaRO"/>
              </a:rPr>
              <a:t>cântări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ignikaRO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554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34</TotalTime>
  <Words>290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Edwardian Script ITC</vt:lpstr>
      <vt:lpstr>Garamond</vt:lpstr>
      <vt:lpstr>SignikaRO</vt:lpstr>
      <vt:lpstr>Savon</vt:lpstr>
      <vt:lpstr>Martisor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Martisor</dc:title>
  <dc:creator>DANIEL ȘTEFAN CHIRILĂ</dc:creator>
  <cp:lastModifiedBy>DANIEL ȘTEFAN CHIRILĂ</cp:lastModifiedBy>
  <cp:revision>6</cp:revision>
  <dcterms:created xsi:type="dcterms:W3CDTF">2023-03-01T13:32:10Z</dcterms:created>
  <dcterms:modified xsi:type="dcterms:W3CDTF">2023-03-01T14:06:15Z</dcterms:modified>
</cp:coreProperties>
</file>